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65" r:id="rId2"/>
  </p:sldMasterIdLst>
  <p:notesMasterIdLst>
    <p:notesMasterId r:id="rId151"/>
  </p:notesMasterIdLst>
  <p:handoutMasterIdLst>
    <p:handoutMasterId r:id="rId152"/>
  </p:handoutMasterIdLst>
  <p:sldIdLst>
    <p:sldId id="256" r:id="rId3"/>
    <p:sldId id="339" r:id="rId4"/>
    <p:sldId id="640" r:id="rId5"/>
    <p:sldId id="641" r:id="rId6"/>
    <p:sldId id="642" r:id="rId7"/>
    <p:sldId id="643" r:id="rId8"/>
    <p:sldId id="644" r:id="rId9"/>
    <p:sldId id="645" r:id="rId10"/>
    <p:sldId id="646" r:id="rId11"/>
    <p:sldId id="647" r:id="rId12"/>
    <p:sldId id="648" r:id="rId13"/>
    <p:sldId id="532" r:id="rId14"/>
    <p:sldId id="340" r:id="rId15"/>
    <p:sldId id="428" r:id="rId16"/>
    <p:sldId id="495" r:id="rId17"/>
    <p:sldId id="496" r:id="rId18"/>
    <p:sldId id="497" r:id="rId19"/>
    <p:sldId id="584" r:id="rId20"/>
    <p:sldId id="353" r:id="rId21"/>
    <p:sldId id="499" r:id="rId22"/>
    <p:sldId id="500" r:id="rId23"/>
    <p:sldId id="501" r:id="rId24"/>
    <p:sldId id="502" r:id="rId25"/>
    <p:sldId id="503" r:id="rId26"/>
    <p:sldId id="504" r:id="rId27"/>
    <p:sldId id="505" r:id="rId28"/>
    <p:sldId id="507" r:id="rId29"/>
    <p:sldId id="508" r:id="rId30"/>
    <p:sldId id="510" r:id="rId31"/>
    <p:sldId id="511" r:id="rId32"/>
    <p:sldId id="355" r:id="rId33"/>
    <p:sldId id="579" r:id="rId34"/>
    <p:sldId id="580" r:id="rId35"/>
    <p:sldId id="581" r:id="rId36"/>
    <p:sldId id="582" r:id="rId37"/>
    <p:sldId id="424" r:id="rId38"/>
    <p:sldId id="357" r:id="rId39"/>
    <p:sldId id="572" r:id="rId40"/>
    <p:sldId id="573" r:id="rId41"/>
    <p:sldId id="574" r:id="rId42"/>
    <p:sldId id="575" r:id="rId43"/>
    <p:sldId id="576" r:id="rId44"/>
    <p:sldId id="577" r:id="rId45"/>
    <p:sldId id="578" r:id="rId46"/>
    <p:sldId id="365" r:id="rId47"/>
    <p:sldId id="366" r:id="rId48"/>
    <p:sldId id="367" r:id="rId49"/>
    <p:sldId id="368" r:id="rId50"/>
    <p:sldId id="369" r:id="rId51"/>
    <p:sldId id="370" r:id="rId52"/>
    <p:sldId id="422" r:id="rId53"/>
    <p:sldId id="564" r:id="rId54"/>
    <p:sldId id="565" r:id="rId55"/>
    <p:sldId id="566" r:id="rId56"/>
    <p:sldId id="541" r:id="rId57"/>
    <p:sldId id="567" r:id="rId58"/>
    <p:sldId id="543" r:id="rId59"/>
    <p:sldId id="545" r:id="rId60"/>
    <p:sldId id="546" r:id="rId61"/>
    <p:sldId id="547" r:id="rId62"/>
    <p:sldId id="649" r:id="rId63"/>
    <p:sldId id="650" r:id="rId64"/>
    <p:sldId id="651" r:id="rId65"/>
    <p:sldId id="652" r:id="rId66"/>
    <p:sldId id="653" r:id="rId67"/>
    <p:sldId id="654" r:id="rId68"/>
    <p:sldId id="655" r:id="rId69"/>
    <p:sldId id="656" r:id="rId70"/>
    <p:sldId id="657" r:id="rId71"/>
    <p:sldId id="658" r:id="rId72"/>
    <p:sldId id="659" r:id="rId73"/>
    <p:sldId id="660" r:id="rId74"/>
    <p:sldId id="661" r:id="rId75"/>
    <p:sldId id="662" r:id="rId76"/>
    <p:sldId id="663" r:id="rId77"/>
    <p:sldId id="664" r:id="rId78"/>
    <p:sldId id="665" r:id="rId79"/>
    <p:sldId id="666" r:id="rId80"/>
    <p:sldId id="667" r:id="rId81"/>
    <p:sldId id="668" r:id="rId82"/>
    <p:sldId id="669" r:id="rId83"/>
    <p:sldId id="670" r:id="rId84"/>
    <p:sldId id="671" r:id="rId85"/>
    <p:sldId id="672" r:id="rId86"/>
    <p:sldId id="673" r:id="rId87"/>
    <p:sldId id="674" r:id="rId88"/>
    <p:sldId id="675" r:id="rId89"/>
    <p:sldId id="676" r:id="rId90"/>
    <p:sldId id="677" r:id="rId91"/>
    <p:sldId id="678" r:id="rId92"/>
    <p:sldId id="679" r:id="rId93"/>
    <p:sldId id="680" r:id="rId94"/>
    <p:sldId id="681" r:id="rId95"/>
    <p:sldId id="682" r:id="rId96"/>
    <p:sldId id="683" r:id="rId97"/>
    <p:sldId id="684" r:id="rId98"/>
    <p:sldId id="685" r:id="rId99"/>
    <p:sldId id="686" r:id="rId100"/>
    <p:sldId id="687" r:id="rId101"/>
    <p:sldId id="688" r:id="rId102"/>
    <p:sldId id="689" r:id="rId103"/>
    <p:sldId id="690" r:id="rId104"/>
    <p:sldId id="512" r:id="rId105"/>
    <p:sldId id="639" r:id="rId106"/>
    <p:sldId id="596" r:id="rId107"/>
    <p:sldId id="597" r:id="rId108"/>
    <p:sldId id="598" r:id="rId109"/>
    <p:sldId id="599" r:id="rId110"/>
    <p:sldId id="600" r:id="rId111"/>
    <p:sldId id="601" r:id="rId112"/>
    <p:sldId id="602" r:id="rId113"/>
    <p:sldId id="603" r:id="rId114"/>
    <p:sldId id="604" r:id="rId115"/>
    <p:sldId id="605" r:id="rId116"/>
    <p:sldId id="606" r:id="rId117"/>
    <p:sldId id="607" r:id="rId118"/>
    <p:sldId id="608" r:id="rId119"/>
    <p:sldId id="609" r:id="rId120"/>
    <p:sldId id="610" r:id="rId121"/>
    <p:sldId id="611" r:id="rId122"/>
    <p:sldId id="612" r:id="rId123"/>
    <p:sldId id="613" r:id="rId124"/>
    <p:sldId id="614" r:id="rId125"/>
    <p:sldId id="615" r:id="rId126"/>
    <p:sldId id="616" r:id="rId127"/>
    <p:sldId id="617" r:id="rId128"/>
    <p:sldId id="618" r:id="rId129"/>
    <p:sldId id="619" r:id="rId130"/>
    <p:sldId id="620" r:id="rId131"/>
    <p:sldId id="621" r:id="rId132"/>
    <p:sldId id="622" r:id="rId133"/>
    <p:sldId id="623" r:id="rId134"/>
    <p:sldId id="624" r:id="rId135"/>
    <p:sldId id="625" r:id="rId136"/>
    <p:sldId id="626" r:id="rId137"/>
    <p:sldId id="627" r:id="rId138"/>
    <p:sldId id="628" r:id="rId139"/>
    <p:sldId id="629" r:id="rId140"/>
    <p:sldId id="630" r:id="rId141"/>
    <p:sldId id="631" r:id="rId142"/>
    <p:sldId id="632" r:id="rId143"/>
    <p:sldId id="633" r:id="rId144"/>
    <p:sldId id="634" r:id="rId145"/>
    <p:sldId id="635" r:id="rId146"/>
    <p:sldId id="636" r:id="rId147"/>
    <p:sldId id="637" r:id="rId148"/>
    <p:sldId id="638" r:id="rId149"/>
    <p:sldId id="535" r:id="rId150"/>
  </p:sldIdLst>
  <p:sldSz cx="12192000" cy="6858000"/>
  <p:notesSz cx="6858000" cy="9144000"/>
  <p:custShowLst>
    <p:custShow name="Looping First Slide" id="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DB478"/>
    <a:srgbClr val="7DB482"/>
    <a:srgbClr val="7DB47D"/>
    <a:srgbClr val="78B47D"/>
    <a:srgbClr val="78B478"/>
    <a:srgbClr val="78B473"/>
    <a:srgbClr val="78B46E"/>
    <a:srgbClr val="78B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5" autoAdjust="0"/>
    <p:restoredTop sz="94660"/>
  </p:normalViewPr>
  <p:slideViewPr>
    <p:cSldViewPr snapToGrid="0">
      <p:cViewPr>
        <p:scale>
          <a:sx n="100" d="100"/>
          <a:sy n="100" d="100"/>
        </p:scale>
        <p:origin x="744" y="504"/>
      </p:cViewPr>
      <p:guideLst>
        <p:guide orient="horz" pos="2160"/>
        <p:guide pos="3840"/>
      </p:guideLst>
    </p:cSldViewPr>
  </p:slideViewPr>
  <p:notesTextViewPr>
    <p:cViewPr>
      <p:scale>
        <a:sx n="1" d="1"/>
        <a:sy n="1" d="1"/>
      </p:scale>
      <p:origin x="0" y="0"/>
    </p:cViewPr>
  </p:notesTextViewPr>
  <p:sorterViewPr>
    <p:cViewPr>
      <p:scale>
        <a:sx n="200" d="100"/>
        <a:sy n="200" d="100"/>
      </p:scale>
      <p:origin x="0" y="-176707"/>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notesMaster" Target="notesMasters/notesMaster1.xml"/><Relationship Id="rId152"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presProps" Target="presProps.xml"/><Relationship Id="rId154" Type="http://schemas.openxmlformats.org/officeDocument/2006/relationships/viewProps" Target="viewProps.xml"/><Relationship Id="rId155" Type="http://schemas.openxmlformats.org/officeDocument/2006/relationships/theme" Target="theme/theme1.xml"/><Relationship Id="rId156"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C8F15-EA6D-4245-B469-55A35C97E780}" type="doc">
      <dgm:prSet loTypeId="urn:microsoft.com/office/officeart/2005/8/layout/chevron1" loCatId="" qsTypeId="urn:microsoft.com/office/officeart/2005/8/quickstyle/simple4" qsCatId="simple" csTypeId="urn:microsoft.com/office/officeart/2005/8/colors/accent1_2" csCatId="accent1" phldr="1"/>
      <dgm:spPr/>
    </dgm:pt>
    <dgm:pt modelId="{DC55D11F-986F-0648-8661-B12ADC431915}">
      <dgm:prSet phldrT="[Text]"/>
      <dgm:spPr/>
      <dgm:t>
        <a:bodyPr/>
        <a:lstStyle/>
        <a:p>
          <a:r>
            <a:rPr lang="en-US" b="0" dirty="0"/>
            <a:t>Use Case</a:t>
          </a:r>
        </a:p>
      </dgm:t>
    </dgm:pt>
    <dgm:pt modelId="{00CB10C9-3F9D-B04E-99B3-39B10CDB9517}" type="parTrans" cxnId="{D998B980-B2E9-8749-81B6-1D00C64D53A3}">
      <dgm:prSet/>
      <dgm:spPr/>
      <dgm:t>
        <a:bodyPr/>
        <a:lstStyle/>
        <a:p>
          <a:endParaRPr lang="en-US" b="0"/>
        </a:p>
      </dgm:t>
    </dgm:pt>
    <dgm:pt modelId="{DA6D8A15-70EF-EE4F-94D2-6ABAB0C5020F}" type="sibTrans" cxnId="{D998B980-B2E9-8749-81B6-1D00C64D53A3}">
      <dgm:prSet/>
      <dgm:spPr/>
      <dgm:t>
        <a:bodyPr/>
        <a:lstStyle/>
        <a:p>
          <a:endParaRPr lang="en-US" b="0"/>
        </a:p>
      </dgm:t>
    </dgm:pt>
    <dgm:pt modelId="{71F74267-1A03-8F4E-A1A9-4E06D4292241}">
      <dgm:prSet phldrT="[Text]"/>
      <dgm:spPr/>
      <dgm:t>
        <a:bodyPr/>
        <a:lstStyle/>
        <a:p>
          <a:r>
            <a:rPr lang="en-US" b="0" dirty="0"/>
            <a:t>Requirements</a:t>
          </a:r>
        </a:p>
      </dgm:t>
    </dgm:pt>
    <dgm:pt modelId="{06D7CB2E-E99C-6342-A13E-941C0C20E787}" type="parTrans" cxnId="{79744CC0-B175-B145-B5F0-83CCD4CA923B}">
      <dgm:prSet/>
      <dgm:spPr/>
      <dgm:t>
        <a:bodyPr/>
        <a:lstStyle/>
        <a:p>
          <a:endParaRPr lang="en-US" b="0"/>
        </a:p>
      </dgm:t>
    </dgm:pt>
    <dgm:pt modelId="{48FAAEAA-DE84-DA42-AD9D-1B99F0C1406F}" type="sibTrans" cxnId="{79744CC0-B175-B145-B5F0-83CCD4CA923B}">
      <dgm:prSet/>
      <dgm:spPr/>
      <dgm:t>
        <a:bodyPr/>
        <a:lstStyle/>
        <a:p>
          <a:endParaRPr lang="en-US" b="0"/>
        </a:p>
      </dgm:t>
    </dgm:pt>
    <dgm:pt modelId="{D5A5F301-469F-A84D-80E4-DE6B8D7D27B5}">
      <dgm:prSet phldrT="[Text]"/>
      <dgm:spPr/>
      <dgm:t>
        <a:bodyPr/>
        <a:lstStyle/>
        <a:p>
          <a:r>
            <a:rPr lang="en-US" b="0" dirty="0"/>
            <a:t>Design</a:t>
          </a:r>
        </a:p>
      </dgm:t>
    </dgm:pt>
    <dgm:pt modelId="{7555CFAB-822D-1F4A-A672-D46C49E1CA80}" type="parTrans" cxnId="{568A9B9C-8C98-914D-9CCE-077D6887F364}">
      <dgm:prSet/>
      <dgm:spPr/>
      <dgm:t>
        <a:bodyPr/>
        <a:lstStyle/>
        <a:p>
          <a:endParaRPr lang="en-US" b="0"/>
        </a:p>
      </dgm:t>
    </dgm:pt>
    <dgm:pt modelId="{F86B393C-BCB1-F84D-AB87-25A830701200}" type="sibTrans" cxnId="{568A9B9C-8C98-914D-9CCE-077D6887F364}">
      <dgm:prSet/>
      <dgm:spPr/>
      <dgm:t>
        <a:bodyPr/>
        <a:lstStyle/>
        <a:p>
          <a:endParaRPr lang="en-US" b="0"/>
        </a:p>
      </dgm:t>
    </dgm:pt>
    <dgm:pt modelId="{90FE8EE4-DCBD-FD42-BDEF-1FEE21CE367C}">
      <dgm:prSet phldrT="[Text]"/>
      <dgm:spPr/>
      <dgm:t>
        <a:bodyPr/>
        <a:lstStyle/>
        <a:p>
          <a:r>
            <a:rPr lang="en-US" b="0" dirty="0">
              <a:solidFill>
                <a:srgbClr val="000000"/>
              </a:solidFill>
            </a:rPr>
            <a:t>Assurance</a:t>
          </a:r>
        </a:p>
      </dgm:t>
    </dgm:pt>
    <dgm:pt modelId="{4146C6B6-19F0-6A41-BB79-C739F5A62995}" type="parTrans" cxnId="{936B3AF1-5266-AF40-929F-BE021F477DCE}">
      <dgm:prSet/>
      <dgm:spPr/>
      <dgm:t>
        <a:bodyPr/>
        <a:lstStyle/>
        <a:p>
          <a:endParaRPr lang="en-US" b="0"/>
        </a:p>
      </dgm:t>
    </dgm:pt>
    <dgm:pt modelId="{7C76E069-7DCA-3D41-8A72-93E5C9F1DD83}" type="sibTrans" cxnId="{936B3AF1-5266-AF40-929F-BE021F477DCE}">
      <dgm:prSet/>
      <dgm:spPr/>
      <dgm:t>
        <a:bodyPr/>
        <a:lstStyle/>
        <a:p>
          <a:endParaRPr lang="en-US" b="0"/>
        </a:p>
      </dgm:t>
    </dgm:pt>
    <dgm:pt modelId="{AFA590ED-CF20-F742-BBDA-16B45FE70091}">
      <dgm:prSet phldrT="[Text]"/>
      <dgm:spPr/>
      <dgm:t>
        <a:bodyPr/>
        <a:lstStyle/>
        <a:p>
          <a:r>
            <a:rPr lang="en-US" b="0" dirty="0"/>
            <a:t>Business Case</a:t>
          </a:r>
        </a:p>
      </dgm:t>
    </dgm:pt>
    <dgm:pt modelId="{DD0648E8-D106-894A-A6FF-A6CEED4E1E89}" type="parTrans" cxnId="{517E5D0E-F151-D645-841A-6BFFABE12E29}">
      <dgm:prSet/>
      <dgm:spPr/>
      <dgm:t>
        <a:bodyPr/>
        <a:lstStyle/>
        <a:p>
          <a:endParaRPr lang="en-US" b="0"/>
        </a:p>
      </dgm:t>
    </dgm:pt>
    <dgm:pt modelId="{CDBDD005-BA1B-BC49-B8EE-EA1BF6FBBA30}" type="sibTrans" cxnId="{517E5D0E-F151-D645-841A-6BFFABE12E29}">
      <dgm:prSet/>
      <dgm:spPr/>
      <dgm:t>
        <a:bodyPr/>
        <a:lstStyle/>
        <a:p>
          <a:endParaRPr lang="en-US" b="0"/>
        </a:p>
      </dgm:t>
    </dgm:pt>
    <dgm:pt modelId="{787C5A34-19E3-B343-93C1-9F155E5DF785}">
      <dgm:prSet phldrT="[Text]"/>
      <dgm:spPr/>
      <dgm:t>
        <a:bodyPr/>
        <a:lstStyle/>
        <a:p>
          <a:r>
            <a:rPr lang="en-US" b="0" dirty="0">
              <a:solidFill>
                <a:srgbClr val="000000"/>
              </a:solidFill>
            </a:rPr>
            <a:t>Conceptualization</a:t>
          </a:r>
        </a:p>
      </dgm:t>
    </dgm:pt>
    <dgm:pt modelId="{809E6AAA-D913-4645-B8B8-ED41955B276A}" type="parTrans" cxnId="{23012C73-A6C3-4441-8E2E-3901F0BC8B41}">
      <dgm:prSet/>
      <dgm:spPr/>
      <dgm:t>
        <a:bodyPr/>
        <a:lstStyle/>
        <a:p>
          <a:endParaRPr lang="en-US" b="0"/>
        </a:p>
      </dgm:t>
    </dgm:pt>
    <dgm:pt modelId="{24D5C2D1-1450-8749-8DAF-821B850AABD7}" type="sibTrans" cxnId="{23012C73-A6C3-4441-8E2E-3901F0BC8B41}">
      <dgm:prSet/>
      <dgm:spPr/>
      <dgm:t>
        <a:bodyPr/>
        <a:lstStyle/>
        <a:p>
          <a:endParaRPr lang="en-US" b="0"/>
        </a:p>
      </dgm:t>
    </dgm:pt>
    <dgm:pt modelId="{284133C0-C684-0640-B1E9-BC9F02463B18}">
      <dgm:prSet phldrT="[Text]"/>
      <dgm:spPr/>
      <dgm:t>
        <a:bodyPr/>
        <a:lstStyle/>
        <a:p>
          <a:r>
            <a:rPr lang="en-US" b="0" dirty="0">
              <a:solidFill>
                <a:srgbClr val="000000"/>
              </a:solidFill>
            </a:rPr>
            <a:t>Realization</a:t>
          </a:r>
        </a:p>
      </dgm:t>
    </dgm:pt>
    <dgm:pt modelId="{75D9A207-7501-0C4C-B463-068119B51A56}" type="parTrans" cxnId="{944E827B-9318-A441-9FA9-F75CDFF3844A}">
      <dgm:prSet/>
      <dgm:spPr/>
      <dgm:t>
        <a:bodyPr/>
        <a:lstStyle/>
        <a:p>
          <a:endParaRPr lang="en-US" b="0"/>
        </a:p>
      </dgm:t>
    </dgm:pt>
    <dgm:pt modelId="{30B21AD0-C6C9-9349-9661-C7ED0BAE6FBD}" type="sibTrans" cxnId="{944E827B-9318-A441-9FA9-F75CDFF3844A}">
      <dgm:prSet/>
      <dgm:spPr/>
      <dgm:t>
        <a:bodyPr/>
        <a:lstStyle/>
        <a:p>
          <a:endParaRPr lang="en-US" b="0"/>
        </a:p>
      </dgm:t>
    </dgm:pt>
    <dgm:pt modelId="{9C4529AA-F748-B148-B7F7-86D3798492E5}">
      <dgm:prSet phldrT="[Text]"/>
      <dgm:spPr/>
      <dgm:t>
        <a:bodyPr/>
        <a:lstStyle/>
        <a:p>
          <a:r>
            <a:rPr lang="en-US" b="0" dirty="0"/>
            <a:t>Traceability to Requirements</a:t>
          </a:r>
        </a:p>
      </dgm:t>
    </dgm:pt>
    <dgm:pt modelId="{A89E192E-4254-E64A-8D05-E63E27EA9E30}" type="parTrans" cxnId="{28C1C9C7-16DB-5243-9D69-B614DB0B9024}">
      <dgm:prSet/>
      <dgm:spPr/>
      <dgm:t>
        <a:bodyPr/>
        <a:lstStyle/>
        <a:p>
          <a:endParaRPr lang="en-US" b="0"/>
        </a:p>
      </dgm:t>
    </dgm:pt>
    <dgm:pt modelId="{4907ECE4-FEFD-B84C-9148-A5F654696247}" type="sibTrans" cxnId="{28C1C9C7-16DB-5243-9D69-B614DB0B9024}">
      <dgm:prSet/>
      <dgm:spPr/>
      <dgm:t>
        <a:bodyPr/>
        <a:lstStyle/>
        <a:p>
          <a:endParaRPr lang="en-US" b="0"/>
        </a:p>
      </dgm:t>
    </dgm:pt>
    <dgm:pt modelId="{8AEC6385-097E-914C-BE2B-F4DB30886D6F}">
      <dgm:prSet phldrT="[Text]"/>
      <dgm:spPr/>
      <dgm:t>
        <a:bodyPr/>
        <a:lstStyle/>
        <a:p>
          <a:r>
            <a:rPr lang="en-US" b="0" dirty="0"/>
            <a:t>Algorithmically Prove Design Meets Requirements</a:t>
          </a:r>
        </a:p>
      </dgm:t>
    </dgm:pt>
    <dgm:pt modelId="{36E5243E-35F3-0F47-9506-E7072790C93F}" type="parTrans" cxnId="{FC3593DB-8E5F-4440-8EB9-CCDBAE9AED4C}">
      <dgm:prSet/>
      <dgm:spPr/>
      <dgm:t>
        <a:bodyPr/>
        <a:lstStyle/>
        <a:p>
          <a:endParaRPr lang="en-US" b="0"/>
        </a:p>
      </dgm:t>
    </dgm:pt>
    <dgm:pt modelId="{A5175449-762D-1E4C-95FD-5F0364186D58}" type="sibTrans" cxnId="{FC3593DB-8E5F-4440-8EB9-CCDBAE9AED4C}">
      <dgm:prSet/>
      <dgm:spPr/>
      <dgm:t>
        <a:bodyPr/>
        <a:lstStyle/>
        <a:p>
          <a:endParaRPr lang="en-US" b="0"/>
        </a:p>
      </dgm:t>
    </dgm:pt>
    <dgm:pt modelId="{FE7CFE3D-23CF-5A4F-B1CC-A57389FF2656}" type="pres">
      <dgm:prSet presAssocID="{2B2C8F15-EA6D-4245-B469-55A35C97E780}" presName="Name0" presStyleCnt="0">
        <dgm:presLayoutVars>
          <dgm:dir/>
          <dgm:animLvl val="lvl"/>
          <dgm:resizeHandles val="exact"/>
        </dgm:presLayoutVars>
      </dgm:prSet>
      <dgm:spPr/>
    </dgm:pt>
    <dgm:pt modelId="{790D0A28-DCEC-7B4C-A746-2E025B359569}" type="pres">
      <dgm:prSet presAssocID="{787C5A34-19E3-B343-93C1-9F155E5DF785}" presName="composite" presStyleCnt="0"/>
      <dgm:spPr/>
    </dgm:pt>
    <dgm:pt modelId="{1402FDC7-ECFA-CD4E-99BB-2B0E737FB4DE}" type="pres">
      <dgm:prSet presAssocID="{787C5A34-19E3-B343-93C1-9F155E5DF785}" presName="parTx" presStyleLbl="node1" presStyleIdx="0" presStyleCnt="3">
        <dgm:presLayoutVars>
          <dgm:chMax val="0"/>
          <dgm:chPref val="0"/>
          <dgm:bulletEnabled val="1"/>
        </dgm:presLayoutVars>
      </dgm:prSet>
      <dgm:spPr/>
      <dgm:t>
        <a:bodyPr/>
        <a:lstStyle/>
        <a:p>
          <a:endParaRPr lang="en-US"/>
        </a:p>
      </dgm:t>
    </dgm:pt>
    <dgm:pt modelId="{2C9898DB-E372-DE40-9DA4-800B2ED6854D}" type="pres">
      <dgm:prSet presAssocID="{787C5A34-19E3-B343-93C1-9F155E5DF785}" presName="desTx" presStyleLbl="revTx" presStyleIdx="0" presStyleCnt="3">
        <dgm:presLayoutVars>
          <dgm:bulletEnabled val="1"/>
        </dgm:presLayoutVars>
      </dgm:prSet>
      <dgm:spPr/>
      <dgm:t>
        <a:bodyPr/>
        <a:lstStyle/>
        <a:p>
          <a:endParaRPr lang="en-US"/>
        </a:p>
      </dgm:t>
    </dgm:pt>
    <dgm:pt modelId="{6BF91705-FBD8-7B4B-8FFD-BC300ACB4D59}" type="pres">
      <dgm:prSet presAssocID="{24D5C2D1-1450-8749-8DAF-821B850AABD7}" presName="space" presStyleCnt="0"/>
      <dgm:spPr/>
    </dgm:pt>
    <dgm:pt modelId="{E1D8B7C1-840B-B143-9DA7-8ED1487CE28D}" type="pres">
      <dgm:prSet presAssocID="{284133C0-C684-0640-B1E9-BC9F02463B18}" presName="composite" presStyleCnt="0"/>
      <dgm:spPr/>
    </dgm:pt>
    <dgm:pt modelId="{B9E90AFD-F26A-BB42-860A-77A8781DA56F}" type="pres">
      <dgm:prSet presAssocID="{284133C0-C684-0640-B1E9-BC9F02463B18}" presName="parTx" presStyleLbl="node1" presStyleIdx="1" presStyleCnt="3">
        <dgm:presLayoutVars>
          <dgm:chMax val="0"/>
          <dgm:chPref val="0"/>
          <dgm:bulletEnabled val="1"/>
        </dgm:presLayoutVars>
      </dgm:prSet>
      <dgm:spPr/>
      <dgm:t>
        <a:bodyPr/>
        <a:lstStyle/>
        <a:p>
          <a:endParaRPr lang="en-US"/>
        </a:p>
      </dgm:t>
    </dgm:pt>
    <dgm:pt modelId="{BEE077A4-246B-7E4A-9815-85C06B528214}" type="pres">
      <dgm:prSet presAssocID="{284133C0-C684-0640-B1E9-BC9F02463B18}" presName="desTx" presStyleLbl="revTx" presStyleIdx="1" presStyleCnt="3">
        <dgm:presLayoutVars>
          <dgm:bulletEnabled val="1"/>
        </dgm:presLayoutVars>
      </dgm:prSet>
      <dgm:spPr/>
      <dgm:t>
        <a:bodyPr/>
        <a:lstStyle/>
        <a:p>
          <a:endParaRPr lang="en-US"/>
        </a:p>
      </dgm:t>
    </dgm:pt>
    <dgm:pt modelId="{E29AFC12-04D7-6744-AB7F-B04B470472A0}" type="pres">
      <dgm:prSet presAssocID="{30B21AD0-C6C9-9349-9661-C7ED0BAE6FBD}" presName="space" presStyleCnt="0"/>
      <dgm:spPr/>
    </dgm:pt>
    <dgm:pt modelId="{2DB01C42-CEFF-704E-905E-78DA620C84DD}" type="pres">
      <dgm:prSet presAssocID="{90FE8EE4-DCBD-FD42-BDEF-1FEE21CE367C}" presName="composite" presStyleCnt="0"/>
      <dgm:spPr/>
    </dgm:pt>
    <dgm:pt modelId="{0C4664FB-C0F7-C24D-AD6B-C6BB166AF6CB}" type="pres">
      <dgm:prSet presAssocID="{90FE8EE4-DCBD-FD42-BDEF-1FEE21CE367C}" presName="parTx" presStyleLbl="node1" presStyleIdx="2" presStyleCnt="3">
        <dgm:presLayoutVars>
          <dgm:chMax val="0"/>
          <dgm:chPref val="0"/>
          <dgm:bulletEnabled val="1"/>
        </dgm:presLayoutVars>
      </dgm:prSet>
      <dgm:spPr/>
      <dgm:t>
        <a:bodyPr/>
        <a:lstStyle/>
        <a:p>
          <a:endParaRPr lang="en-US"/>
        </a:p>
      </dgm:t>
    </dgm:pt>
    <dgm:pt modelId="{EC68388C-4ED5-4943-BE72-9CA7234E8C03}" type="pres">
      <dgm:prSet presAssocID="{90FE8EE4-DCBD-FD42-BDEF-1FEE21CE367C}" presName="desTx" presStyleLbl="revTx" presStyleIdx="2" presStyleCnt="3">
        <dgm:presLayoutVars>
          <dgm:bulletEnabled val="1"/>
        </dgm:presLayoutVars>
      </dgm:prSet>
      <dgm:spPr/>
      <dgm:t>
        <a:bodyPr/>
        <a:lstStyle/>
        <a:p>
          <a:endParaRPr lang="en-US"/>
        </a:p>
      </dgm:t>
    </dgm:pt>
  </dgm:ptLst>
  <dgm:cxnLst>
    <dgm:cxn modelId="{5512AF93-6AEF-8442-AB81-BFBB787F8BD6}" type="presOf" srcId="{AFA590ED-CF20-F742-BBDA-16B45FE70091}" destId="{2C9898DB-E372-DE40-9DA4-800B2ED6854D}" srcOrd="0" destOrd="0" presId="urn:microsoft.com/office/officeart/2005/8/layout/chevron1"/>
    <dgm:cxn modelId="{D998B980-B2E9-8749-81B6-1D00C64D53A3}" srcId="{787C5A34-19E3-B343-93C1-9F155E5DF785}" destId="{DC55D11F-986F-0648-8661-B12ADC431915}" srcOrd="1" destOrd="0" parTransId="{00CB10C9-3F9D-B04E-99B3-39B10CDB9517}" sibTransId="{DA6D8A15-70EF-EE4F-94D2-6ABAB0C5020F}"/>
    <dgm:cxn modelId="{23012C73-A6C3-4441-8E2E-3901F0BC8B41}" srcId="{2B2C8F15-EA6D-4245-B469-55A35C97E780}" destId="{787C5A34-19E3-B343-93C1-9F155E5DF785}" srcOrd="0" destOrd="0" parTransId="{809E6AAA-D913-4645-B8B8-ED41955B276A}" sibTransId="{24D5C2D1-1450-8749-8DAF-821B850AABD7}"/>
    <dgm:cxn modelId="{79744CC0-B175-B145-B5F0-83CCD4CA923B}" srcId="{787C5A34-19E3-B343-93C1-9F155E5DF785}" destId="{71F74267-1A03-8F4E-A1A9-4E06D4292241}" srcOrd="2" destOrd="0" parTransId="{06D7CB2E-E99C-6342-A13E-941C0C20E787}" sibTransId="{48FAAEAA-DE84-DA42-AD9D-1B99F0C1406F}"/>
    <dgm:cxn modelId="{15E51880-73E7-3F4F-98BA-927FD7B99DFB}" type="presOf" srcId="{DC55D11F-986F-0648-8661-B12ADC431915}" destId="{2C9898DB-E372-DE40-9DA4-800B2ED6854D}" srcOrd="0" destOrd="1" presId="urn:microsoft.com/office/officeart/2005/8/layout/chevron1"/>
    <dgm:cxn modelId="{568A9B9C-8C98-914D-9CCE-077D6887F364}" srcId="{284133C0-C684-0640-B1E9-BC9F02463B18}" destId="{D5A5F301-469F-A84D-80E4-DE6B8D7D27B5}" srcOrd="0" destOrd="0" parTransId="{7555CFAB-822D-1F4A-A672-D46C49E1CA80}" sibTransId="{F86B393C-BCB1-F84D-AB87-25A830701200}"/>
    <dgm:cxn modelId="{FC3593DB-8E5F-4440-8EB9-CCDBAE9AED4C}" srcId="{90FE8EE4-DCBD-FD42-BDEF-1FEE21CE367C}" destId="{8AEC6385-097E-914C-BE2B-F4DB30886D6F}" srcOrd="0" destOrd="0" parTransId="{36E5243E-35F3-0F47-9506-E7072790C93F}" sibTransId="{A5175449-762D-1E4C-95FD-5F0364186D58}"/>
    <dgm:cxn modelId="{6D7733AA-B483-1243-B91F-67FB4CF27A96}" type="presOf" srcId="{787C5A34-19E3-B343-93C1-9F155E5DF785}" destId="{1402FDC7-ECFA-CD4E-99BB-2B0E737FB4DE}" srcOrd="0" destOrd="0" presId="urn:microsoft.com/office/officeart/2005/8/layout/chevron1"/>
    <dgm:cxn modelId="{A3002B79-133C-244B-AE08-40796F0FFCE6}" type="presOf" srcId="{8AEC6385-097E-914C-BE2B-F4DB30886D6F}" destId="{EC68388C-4ED5-4943-BE72-9CA7234E8C03}" srcOrd="0" destOrd="0" presId="urn:microsoft.com/office/officeart/2005/8/layout/chevron1"/>
    <dgm:cxn modelId="{936B3AF1-5266-AF40-929F-BE021F477DCE}" srcId="{2B2C8F15-EA6D-4245-B469-55A35C97E780}" destId="{90FE8EE4-DCBD-FD42-BDEF-1FEE21CE367C}" srcOrd="2" destOrd="0" parTransId="{4146C6B6-19F0-6A41-BB79-C739F5A62995}" sibTransId="{7C76E069-7DCA-3D41-8A72-93E5C9F1DD83}"/>
    <dgm:cxn modelId="{944E827B-9318-A441-9FA9-F75CDFF3844A}" srcId="{2B2C8F15-EA6D-4245-B469-55A35C97E780}" destId="{284133C0-C684-0640-B1E9-BC9F02463B18}" srcOrd="1" destOrd="0" parTransId="{75D9A207-7501-0C4C-B463-068119B51A56}" sibTransId="{30B21AD0-C6C9-9349-9661-C7ED0BAE6FBD}"/>
    <dgm:cxn modelId="{95D0AF5A-95DE-C84E-A112-2509128B626A}" type="presOf" srcId="{9C4529AA-F748-B148-B7F7-86D3798492E5}" destId="{BEE077A4-246B-7E4A-9815-85C06B528214}" srcOrd="0" destOrd="1" presId="urn:microsoft.com/office/officeart/2005/8/layout/chevron1"/>
    <dgm:cxn modelId="{D247FBCD-F81F-694C-B167-D18E293548EB}" type="presOf" srcId="{90FE8EE4-DCBD-FD42-BDEF-1FEE21CE367C}" destId="{0C4664FB-C0F7-C24D-AD6B-C6BB166AF6CB}" srcOrd="0" destOrd="0" presId="urn:microsoft.com/office/officeart/2005/8/layout/chevron1"/>
    <dgm:cxn modelId="{517E5D0E-F151-D645-841A-6BFFABE12E29}" srcId="{787C5A34-19E3-B343-93C1-9F155E5DF785}" destId="{AFA590ED-CF20-F742-BBDA-16B45FE70091}" srcOrd="0" destOrd="0" parTransId="{DD0648E8-D106-894A-A6FF-A6CEED4E1E89}" sibTransId="{CDBDD005-BA1B-BC49-B8EE-EA1BF6FBBA30}"/>
    <dgm:cxn modelId="{22978201-4010-9D42-A999-A642018BC3A6}" type="presOf" srcId="{71F74267-1A03-8F4E-A1A9-4E06D4292241}" destId="{2C9898DB-E372-DE40-9DA4-800B2ED6854D}" srcOrd="0" destOrd="2" presId="urn:microsoft.com/office/officeart/2005/8/layout/chevron1"/>
    <dgm:cxn modelId="{FE1DF6CB-A650-574B-BF62-64EAAB4270EF}" type="presOf" srcId="{284133C0-C684-0640-B1E9-BC9F02463B18}" destId="{B9E90AFD-F26A-BB42-860A-77A8781DA56F}" srcOrd="0" destOrd="0" presId="urn:microsoft.com/office/officeart/2005/8/layout/chevron1"/>
    <dgm:cxn modelId="{2958CB72-99EC-894A-BDE5-67BFA3F0843E}" type="presOf" srcId="{D5A5F301-469F-A84D-80E4-DE6B8D7D27B5}" destId="{BEE077A4-246B-7E4A-9815-85C06B528214}" srcOrd="0" destOrd="0" presId="urn:microsoft.com/office/officeart/2005/8/layout/chevron1"/>
    <dgm:cxn modelId="{28C1C9C7-16DB-5243-9D69-B614DB0B9024}" srcId="{284133C0-C684-0640-B1E9-BC9F02463B18}" destId="{9C4529AA-F748-B148-B7F7-86D3798492E5}" srcOrd="1" destOrd="0" parTransId="{A89E192E-4254-E64A-8D05-E63E27EA9E30}" sibTransId="{4907ECE4-FEFD-B84C-9148-A5F654696247}"/>
    <dgm:cxn modelId="{2BE4DFAD-7E9F-6946-A888-60A185A5BC43}" type="presOf" srcId="{2B2C8F15-EA6D-4245-B469-55A35C97E780}" destId="{FE7CFE3D-23CF-5A4F-B1CC-A57389FF2656}" srcOrd="0" destOrd="0" presId="urn:microsoft.com/office/officeart/2005/8/layout/chevron1"/>
    <dgm:cxn modelId="{EE90175F-B1A1-BB4E-9613-303B3661FBF0}" type="presParOf" srcId="{FE7CFE3D-23CF-5A4F-B1CC-A57389FF2656}" destId="{790D0A28-DCEC-7B4C-A746-2E025B359569}" srcOrd="0" destOrd="0" presId="urn:microsoft.com/office/officeart/2005/8/layout/chevron1"/>
    <dgm:cxn modelId="{C9425618-9E8C-F743-B2FC-09A097A6DF20}" type="presParOf" srcId="{790D0A28-DCEC-7B4C-A746-2E025B359569}" destId="{1402FDC7-ECFA-CD4E-99BB-2B0E737FB4DE}" srcOrd="0" destOrd="0" presId="urn:microsoft.com/office/officeart/2005/8/layout/chevron1"/>
    <dgm:cxn modelId="{62942C80-8CD9-C14A-8EF7-2E4293E09C6F}" type="presParOf" srcId="{790D0A28-DCEC-7B4C-A746-2E025B359569}" destId="{2C9898DB-E372-DE40-9DA4-800B2ED6854D}" srcOrd="1" destOrd="0" presId="urn:microsoft.com/office/officeart/2005/8/layout/chevron1"/>
    <dgm:cxn modelId="{A4F39175-C42A-5046-AD79-ECC4A59BEC8A}" type="presParOf" srcId="{FE7CFE3D-23CF-5A4F-B1CC-A57389FF2656}" destId="{6BF91705-FBD8-7B4B-8FFD-BC300ACB4D59}" srcOrd="1" destOrd="0" presId="urn:microsoft.com/office/officeart/2005/8/layout/chevron1"/>
    <dgm:cxn modelId="{E1072C12-D6E5-A341-9219-5001EBFECBC3}" type="presParOf" srcId="{FE7CFE3D-23CF-5A4F-B1CC-A57389FF2656}" destId="{E1D8B7C1-840B-B143-9DA7-8ED1487CE28D}" srcOrd="2" destOrd="0" presId="urn:microsoft.com/office/officeart/2005/8/layout/chevron1"/>
    <dgm:cxn modelId="{32FD46C8-5C3B-0844-82FA-4ABBC6EC5BD0}" type="presParOf" srcId="{E1D8B7C1-840B-B143-9DA7-8ED1487CE28D}" destId="{B9E90AFD-F26A-BB42-860A-77A8781DA56F}" srcOrd="0" destOrd="0" presId="urn:microsoft.com/office/officeart/2005/8/layout/chevron1"/>
    <dgm:cxn modelId="{44F2FBE7-048E-BA4F-9507-45F1456CBDDB}" type="presParOf" srcId="{E1D8B7C1-840B-B143-9DA7-8ED1487CE28D}" destId="{BEE077A4-246B-7E4A-9815-85C06B528214}" srcOrd="1" destOrd="0" presId="urn:microsoft.com/office/officeart/2005/8/layout/chevron1"/>
    <dgm:cxn modelId="{71736F61-064A-064B-B8BC-66FB137B90B0}" type="presParOf" srcId="{FE7CFE3D-23CF-5A4F-B1CC-A57389FF2656}" destId="{E29AFC12-04D7-6744-AB7F-B04B470472A0}" srcOrd="3" destOrd="0" presId="urn:microsoft.com/office/officeart/2005/8/layout/chevron1"/>
    <dgm:cxn modelId="{57BED0F8-68FC-2F4E-BC7D-4D354299EB94}" type="presParOf" srcId="{FE7CFE3D-23CF-5A4F-B1CC-A57389FF2656}" destId="{2DB01C42-CEFF-704E-905E-78DA620C84DD}" srcOrd="4" destOrd="0" presId="urn:microsoft.com/office/officeart/2005/8/layout/chevron1"/>
    <dgm:cxn modelId="{4EB7766C-984B-FC49-BB10-4B2C0F074DF0}" type="presParOf" srcId="{2DB01C42-CEFF-704E-905E-78DA620C84DD}" destId="{0C4664FB-C0F7-C24D-AD6B-C6BB166AF6CB}" srcOrd="0" destOrd="0" presId="urn:microsoft.com/office/officeart/2005/8/layout/chevron1"/>
    <dgm:cxn modelId="{F01EA932-0B5F-E449-B995-DFFB43E459F4}" type="presParOf" srcId="{2DB01C42-CEFF-704E-905E-78DA620C84DD}" destId="{EC68388C-4ED5-4943-BE72-9CA7234E8C03}"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C6CD1-6505-4A02-AA2B-1A8C200F3A79}" type="doc">
      <dgm:prSet loTypeId="urn:diagrams.loki3.com/TabbedArc+Icon" loCatId="relationship" qsTypeId="urn:microsoft.com/office/officeart/2005/8/quickstyle/simple1" qsCatId="simple" csTypeId="urn:microsoft.com/office/officeart/2005/8/colors/accent1_2" csCatId="accent1" phldr="1"/>
      <dgm:spPr/>
    </dgm:pt>
    <dgm:pt modelId="{EF31F77B-94B4-4CF0-B35A-E1CA62D19057}">
      <dgm:prSet phldrT="[Text]"/>
      <dgm:spPr/>
      <dgm:t>
        <a:bodyPr anchor="t"/>
        <a:lstStyle/>
        <a:p>
          <a:r>
            <a:rPr lang="en-US" dirty="0"/>
            <a:t>OWL</a:t>
          </a:r>
        </a:p>
      </dgm:t>
    </dgm:pt>
    <dgm:pt modelId="{064242C1-B7B8-4004-B491-6D9964782879}" type="parTrans" cxnId="{7C82227A-994A-4778-AD62-BE88DF553A46}">
      <dgm:prSet/>
      <dgm:spPr/>
      <dgm:t>
        <a:bodyPr/>
        <a:lstStyle/>
        <a:p>
          <a:endParaRPr lang="en-US"/>
        </a:p>
      </dgm:t>
    </dgm:pt>
    <dgm:pt modelId="{47B9D0A0-E5DE-4DC6-B599-89F1487B2CC7}" type="sibTrans" cxnId="{7C82227A-994A-4778-AD62-BE88DF553A46}">
      <dgm:prSet/>
      <dgm:spPr/>
      <dgm:t>
        <a:bodyPr/>
        <a:lstStyle/>
        <a:p>
          <a:endParaRPr lang="en-US"/>
        </a:p>
      </dgm:t>
    </dgm:pt>
    <dgm:pt modelId="{CEA02400-6CAA-4746-9B78-827B2DB9269C}">
      <dgm:prSet phldrT="[Text]"/>
      <dgm:spPr/>
      <dgm:t>
        <a:bodyPr anchor="t"/>
        <a:lstStyle/>
        <a:p>
          <a:r>
            <a:rPr lang="en-US" dirty="0"/>
            <a:t>UML</a:t>
          </a:r>
        </a:p>
      </dgm:t>
    </dgm:pt>
    <dgm:pt modelId="{16C88837-BEAE-49C6-9AFE-25432136F879}" type="parTrans" cxnId="{D70559BC-A4F4-4081-8444-45A2F9E46ABA}">
      <dgm:prSet/>
      <dgm:spPr/>
      <dgm:t>
        <a:bodyPr/>
        <a:lstStyle/>
        <a:p>
          <a:endParaRPr lang="en-US"/>
        </a:p>
      </dgm:t>
    </dgm:pt>
    <dgm:pt modelId="{C8163C0C-3460-4FB2-A433-205A4974C92E}" type="sibTrans" cxnId="{D70559BC-A4F4-4081-8444-45A2F9E46ABA}">
      <dgm:prSet/>
      <dgm:spPr/>
      <dgm:t>
        <a:bodyPr/>
        <a:lstStyle/>
        <a:p>
          <a:endParaRPr lang="en-US"/>
        </a:p>
      </dgm:t>
    </dgm:pt>
    <dgm:pt modelId="{C30DB99C-DBBB-4346-8454-A5466B1BB13E}">
      <dgm:prSet phldrT="[Text]"/>
      <dgm:spPr/>
      <dgm:t>
        <a:bodyPr anchor="t"/>
        <a:lstStyle/>
        <a:p>
          <a:r>
            <a:rPr lang="en-US" dirty="0"/>
            <a:t>XSD</a:t>
          </a:r>
        </a:p>
      </dgm:t>
    </dgm:pt>
    <dgm:pt modelId="{3B4A0EDD-2FDE-42F1-B85A-FD12F8D61818}" type="parTrans" cxnId="{46759546-82F4-4EF2-8C1E-76F59AB357B0}">
      <dgm:prSet/>
      <dgm:spPr/>
      <dgm:t>
        <a:bodyPr/>
        <a:lstStyle/>
        <a:p>
          <a:endParaRPr lang="en-US"/>
        </a:p>
      </dgm:t>
    </dgm:pt>
    <dgm:pt modelId="{BD7DD1F4-22FD-4764-8B2B-4E3C103DC236}" type="sibTrans" cxnId="{46759546-82F4-4EF2-8C1E-76F59AB357B0}">
      <dgm:prSet/>
      <dgm:spPr/>
      <dgm:t>
        <a:bodyPr/>
        <a:lstStyle/>
        <a:p>
          <a:endParaRPr lang="en-US"/>
        </a:p>
      </dgm:t>
    </dgm:pt>
    <dgm:pt modelId="{15A23671-EA55-4641-B3AB-1EEAF0C79D21}" type="pres">
      <dgm:prSet presAssocID="{111C6CD1-6505-4A02-AA2B-1A8C200F3A79}" presName="Name0" presStyleCnt="0">
        <dgm:presLayoutVars>
          <dgm:dir/>
          <dgm:resizeHandles val="exact"/>
        </dgm:presLayoutVars>
      </dgm:prSet>
      <dgm:spPr/>
    </dgm:pt>
    <dgm:pt modelId="{31FFD88E-43D1-4633-8FA3-4988BFBCC12E}" type="pres">
      <dgm:prSet presAssocID="{EF31F77B-94B4-4CF0-B35A-E1CA62D19057}" presName="twoplus" presStyleLbl="node1" presStyleIdx="0" presStyleCnt="3">
        <dgm:presLayoutVars>
          <dgm:bulletEnabled val="1"/>
        </dgm:presLayoutVars>
      </dgm:prSet>
      <dgm:spPr/>
      <dgm:t>
        <a:bodyPr/>
        <a:lstStyle/>
        <a:p>
          <a:endParaRPr lang="en-US"/>
        </a:p>
      </dgm:t>
    </dgm:pt>
    <dgm:pt modelId="{3246FBCB-BFBB-41E6-BC12-EDF0EB27109B}" type="pres">
      <dgm:prSet presAssocID="{CEA02400-6CAA-4746-9B78-827B2DB9269C}" presName="twoplus" presStyleLbl="node1" presStyleIdx="1" presStyleCnt="3">
        <dgm:presLayoutVars>
          <dgm:bulletEnabled val="1"/>
        </dgm:presLayoutVars>
      </dgm:prSet>
      <dgm:spPr/>
      <dgm:t>
        <a:bodyPr/>
        <a:lstStyle/>
        <a:p>
          <a:endParaRPr lang="en-US"/>
        </a:p>
      </dgm:t>
    </dgm:pt>
    <dgm:pt modelId="{121E2AE9-9E20-453B-9A5F-88E28A611AC0}" type="pres">
      <dgm:prSet presAssocID="{C30DB99C-DBBB-4346-8454-A5466B1BB13E}" presName="twoplus" presStyleLbl="node1" presStyleIdx="2" presStyleCnt="3">
        <dgm:presLayoutVars>
          <dgm:bulletEnabled val="1"/>
        </dgm:presLayoutVars>
      </dgm:prSet>
      <dgm:spPr/>
      <dgm:t>
        <a:bodyPr/>
        <a:lstStyle/>
        <a:p>
          <a:endParaRPr lang="en-US"/>
        </a:p>
      </dgm:t>
    </dgm:pt>
  </dgm:ptLst>
  <dgm:cxnLst>
    <dgm:cxn modelId="{950BDC4C-0828-C44F-B199-620CDC23F824}" type="presOf" srcId="{C30DB99C-DBBB-4346-8454-A5466B1BB13E}" destId="{121E2AE9-9E20-453B-9A5F-88E28A611AC0}" srcOrd="0" destOrd="0" presId="urn:diagrams.loki3.com/TabbedArc+Icon"/>
    <dgm:cxn modelId="{709F586E-954E-7447-84CC-4693BB915167}" type="presOf" srcId="{111C6CD1-6505-4A02-AA2B-1A8C200F3A79}" destId="{15A23671-EA55-4641-B3AB-1EEAF0C79D21}" srcOrd="0" destOrd="0" presId="urn:diagrams.loki3.com/TabbedArc+Icon"/>
    <dgm:cxn modelId="{46759546-82F4-4EF2-8C1E-76F59AB357B0}" srcId="{111C6CD1-6505-4A02-AA2B-1A8C200F3A79}" destId="{C30DB99C-DBBB-4346-8454-A5466B1BB13E}" srcOrd="2" destOrd="0" parTransId="{3B4A0EDD-2FDE-42F1-B85A-FD12F8D61818}" sibTransId="{BD7DD1F4-22FD-4764-8B2B-4E3C103DC236}"/>
    <dgm:cxn modelId="{05751389-81A1-7C42-9BDE-2FC77E158766}" type="presOf" srcId="{EF31F77B-94B4-4CF0-B35A-E1CA62D19057}" destId="{31FFD88E-43D1-4633-8FA3-4988BFBCC12E}" srcOrd="0" destOrd="0" presId="urn:diagrams.loki3.com/TabbedArc+Icon"/>
    <dgm:cxn modelId="{7C82227A-994A-4778-AD62-BE88DF553A46}" srcId="{111C6CD1-6505-4A02-AA2B-1A8C200F3A79}" destId="{EF31F77B-94B4-4CF0-B35A-E1CA62D19057}" srcOrd="0" destOrd="0" parTransId="{064242C1-B7B8-4004-B491-6D9964782879}" sibTransId="{47B9D0A0-E5DE-4DC6-B599-89F1487B2CC7}"/>
    <dgm:cxn modelId="{3934C9C3-52E8-E94D-900A-7B9B2ED01D92}" type="presOf" srcId="{CEA02400-6CAA-4746-9B78-827B2DB9269C}" destId="{3246FBCB-BFBB-41E6-BC12-EDF0EB27109B}" srcOrd="0" destOrd="0" presId="urn:diagrams.loki3.com/TabbedArc+Icon"/>
    <dgm:cxn modelId="{D70559BC-A4F4-4081-8444-45A2F9E46ABA}" srcId="{111C6CD1-6505-4A02-AA2B-1A8C200F3A79}" destId="{CEA02400-6CAA-4746-9B78-827B2DB9269C}" srcOrd="1" destOrd="0" parTransId="{16C88837-BEAE-49C6-9AFE-25432136F879}" sibTransId="{C8163C0C-3460-4FB2-A433-205A4974C92E}"/>
    <dgm:cxn modelId="{F3B7B1BA-4942-4B40-B324-99B16ACF9815}" type="presParOf" srcId="{15A23671-EA55-4641-B3AB-1EEAF0C79D21}" destId="{31FFD88E-43D1-4633-8FA3-4988BFBCC12E}" srcOrd="0" destOrd="0" presId="urn:diagrams.loki3.com/TabbedArc+Icon"/>
    <dgm:cxn modelId="{676DBFA9-D3B2-4944-9206-9FAE2E557760}" type="presParOf" srcId="{15A23671-EA55-4641-B3AB-1EEAF0C79D21}" destId="{3246FBCB-BFBB-41E6-BC12-EDF0EB27109B}" srcOrd="1" destOrd="0" presId="urn:diagrams.loki3.com/TabbedArc+Icon"/>
    <dgm:cxn modelId="{80598DF5-699F-C546-A683-C54DFCC9FDB6}" type="presParOf" srcId="{15A23671-EA55-4641-B3AB-1EEAF0C79D21}" destId="{121E2AE9-9E20-453B-9A5F-88E28A611AC0}"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t>
        <a:bodyPr/>
        <a:lstStyle/>
        <a:p>
          <a:endParaRPr lang="en-US"/>
        </a:p>
      </dgm:t>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t>
        <a:bodyPr/>
        <a:lstStyle/>
        <a:p>
          <a:endParaRPr lang="en-US"/>
        </a:p>
      </dgm:t>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t>
        <a:bodyPr/>
        <a:lstStyle/>
        <a:p>
          <a:endParaRPr lang="en-US"/>
        </a:p>
      </dgm:t>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t>
        <a:bodyPr/>
        <a:lstStyle/>
        <a:p>
          <a:endParaRPr lang="en-US"/>
        </a:p>
      </dgm:t>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t>
        <a:bodyPr/>
        <a:lstStyle/>
        <a:p>
          <a:endParaRPr lang="en-US"/>
        </a:p>
      </dgm:t>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t>
        <a:bodyPr/>
        <a:lstStyle/>
        <a:p>
          <a:endParaRPr lang="en-US"/>
        </a:p>
      </dgm:t>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t>
        <a:bodyPr/>
        <a:lstStyle/>
        <a:p>
          <a:endParaRPr lang="en-US"/>
        </a:p>
      </dgm:t>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t>
        <a:bodyPr/>
        <a:lstStyle/>
        <a:p>
          <a:endParaRPr lang="en-US"/>
        </a:p>
      </dgm:t>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t>
        <a:bodyPr/>
        <a:lstStyle/>
        <a:p>
          <a:endParaRPr lang="en-US"/>
        </a:p>
      </dgm:t>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t>
        <a:bodyPr/>
        <a:lstStyle/>
        <a:p>
          <a:endParaRPr lang="en-US"/>
        </a:p>
      </dgm:t>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t>
        <a:bodyPr/>
        <a:lstStyle/>
        <a:p>
          <a:endParaRPr lang="en-US"/>
        </a:p>
      </dgm:t>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t>
        <a:bodyPr/>
        <a:lstStyle/>
        <a:p>
          <a:endParaRPr lang="en-US"/>
        </a:p>
      </dgm:t>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t>
        <a:bodyPr/>
        <a:lstStyle/>
        <a:p>
          <a:endParaRPr lang="en-US"/>
        </a:p>
      </dgm:t>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t>
        <a:bodyPr/>
        <a:lstStyle/>
        <a:p>
          <a:endParaRPr lang="en-US"/>
        </a:p>
      </dgm:t>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t>
        <a:bodyPr/>
        <a:lstStyle/>
        <a:p>
          <a:endParaRPr lang="en-US"/>
        </a:p>
      </dgm:t>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t>
        <a:bodyPr/>
        <a:lstStyle/>
        <a:p>
          <a:endParaRPr lang="en-US"/>
        </a:p>
      </dgm:t>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t>
        <a:bodyPr/>
        <a:lstStyle/>
        <a:p>
          <a:endParaRPr lang="en-US"/>
        </a:p>
      </dgm:t>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t>
        <a:bodyPr/>
        <a:lstStyle/>
        <a:p>
          <a:endParaRPr lang="en-US"/>
        </a:p>
      </dgm:t>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t>
        <a:bodyPr/>
        <a:lstStyle/>
        <a:p>
          <a:endParaRPr lang="en-US"/>
        </a:p>
      </dgm:t>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t>
        <a:bodyPr/>
        <a:lstStyle/>
        <a:p>
          <a:endParaRPr lang="en-US"/>
        </a:p>
      </dgm:t>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t>
        <a:bodyPr/>
        <a:lstStyle/>
        <a:p>
          <a:endParaRPr lang="en-US"/>
        </a:p>
      </dgm:t>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t>
        <a:bodyPr/>
        <a:lstStyle/>
        <a:p>
          <a:endParaRPr lang="en-US"/>
        </a:p>
      </dgm:t>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t>
        <a:bodyPr/>
        <a:lstStyle/>
        <a:p>
          <a:endParaRPr lang="en-US"/>
        </a:p>
      </dgm:t>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t>
        <a:bodyPr/>
        <a:lstStyle/>
        <a:p>
          <a:endParaRPr lang="en-US"/>
        </a:p>
      </dgm:t>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t>
        <a:bodyPr/>
        <a:lstStyle/>
        <a:p>
          <a:endParaRPr lang="en-US"/>
        </a:p>
      </dgm:t>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t>
        <a:bodyPr/>
        <a:lstStyle/>
        <a:p>
          <a:endParaRPr lang="en-US"/>
        </a:p>
      </dgm:t>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t>
        <a:bodyPr/>
        <a:lstStyle/>
        <a:p>
          <a:endParaRPr lang="en-US"/>
        </a:p>
      </dgm:t>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t>
        <a:bodyPr/>
        <a:lstStyle/>
        <a:p>
          <a:endParaRPr lang="en-US"/>
        </a:p>
      </dgm:t>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D3CEE26B-EAFF-7145-B8E6-70CB890B67C5}" type="presOf" srcId="{F80D5291-1F19-4570-BD84-06C7A7C27CFF}" destId="{C02C0F47-89B0-40E9-8D96-6830863053FD}" srcOrd="0" destOrd="0" presId="urn:microsoft.com/office/officeart/2005/8/layout/hierarchy1"/>
    <dgm:cxn modelId="{3A0D9F61-AE06-40B0-BFF4-F4A8532836F2}" srcId="{18994E44-AF00-4CD7-BFFB-893F48881FB3}" destId="{EDEA9A5B-7A7B-44DC-B057-F6BEFF56A3E3}" srcOrd="1" destOrd="0" parTransId="{8660905E-B178-4AB7-95E3-8857E1B584D3}" sibTransId="{44BDF4C1-525B-4D43-B9AB-EEFC8658688F}"/>
    <dgm:cxn modelId="{17964223-175E-B949-88A9-84DE4C1A86AF}" type="presOf" srcId="{A923C540-ED45-422C-843F-0C6DCDADC9AB}" destId="{988D4E53-B31D-4C89-AD22-ED94EA2E97AF}" srcOrd="0" destOrd="0" presId="urn:microsoft.com/office/officeart/2005/8/layout/hierarchy1"/>
    <dgm:cxn modelId="{13B15B09-C019-444F-B215-C2624F8C83F6}" type="presOf" srcId="{A903B131-00F6-4300-A7C5-4EBFFECA2BFE}" destId="{EAF5657C-F814-4B97-A682-14631681F8EB}" srcOrd="0" destOrd="0" presId="urn:microsoft.com/office/officeart/2005/8/layout/hierarchy1"/>
    <dgm:cxn modelId="{DC7654B5-E13E-4EF5-8929-0E36A0589E20}" srcId="{18994E44-AF00-4CD7-BFFB-893F48881FB3}" destId="{30194467-FD7E-4D24-8DB0-714FAD158BDA}" srcOrd="0" destOrd="0" parTransId="{E33D9464-94F1-4C5E-8AF9-0581A17D52C6}" sibTransId="{D1BB627F-DAC7-449A-8004-281B1036B1FB}"/>
    <dgm:cxn modelId="{05B48EA5-4E86-450B-85EB-FD2FA0A465FA}" srcId="{D1094483-B178-4085-961F-43ECEFDE8599}" destId="{1FCD92F8-79A9-48DB-A592-03D5F134F8AD}" srcOrd="0" destOrd="0" parTransId="{B39EC8B6-8DE7-41B7-9370-705CB5823913}" sibTransId="{D478D3FB-DAEA-4BA3-975E-E63E143E287B}"/>
    <dgm:cxn modelId="{11E1CA10-2553-AD40-8E0E-18C9ACC3D27B}" type="presOf" srcId="{D9F283E7-185E-4CC1-8FA1-15186A217D73}" destId="{6AFCA11E-528B-40BD-B72C-A0943F1BBF94}" srcOrd="0" destOrd="0" presId="urn:microsoft.com/office/officeart/2005/8/layout/hierarchy1"/>
    <dgm:cxn modelId="{6FBA3A9E-B6B2-4936-B0A6-7151D4EEA1C9}" srcId="{D1094483-B178-4085-961F-43ECEFDE8599}" destId="{A903B131-00F6-4300-A7C5-4EBFFECA2BFE}" srcOrd="2" destOrd="0" parTransId="{B71299E6-F7A3-4C91-A358-6056F5AF1F98}" sibTransId="{14CAC3CA-574B-4EF4-9E4F-AE657B382033}"/>
    <dgm:cxn modelId="{E64416AD-693B-634C-84D7-1EDC5355658D}" type="presOf" srcId="{90FE2595-7ECF-4128-94C3-771DC3235C42}" destId="{541ECD9B-EC50-48A1-94BD-FEC4CBB41E32}" srcOrd="0" destOrd="0" presId="urn:microsoft.com/office/officeart/2005/8/layout/hierarchy1"/>
    <dgm:cxn modelId="{7591B69B-C86C-A842-BC1D-D37BF1ABA29B}" type="presOf" srcId="{167C0B38-4D45-461B-B5FE-F516FC0C47B1}" destId="{DA51FBE4-5852-40D4-BFBB-96C1DEE5735D}" srcOrd="0" destOrd="0" presId="urn:microsoft.com/office/officeart/2005/8/layout/hierarchy1"/>
    <dgm:cxn modelId="{6842AC13-F7D1-4CE3-BCD5-E3BEC1DC6DA7}" srcId="{D2F696D7-6F24-4D93-A6F6-AEFB75F66471}" destId="{73FF10CD-7044-4AA5-B942-2E6E61E77832}" srcOrd="0" destOrd="0" parTransId="{44BD4C34-9B64-473C-AA68-39D4338565A9}" sibTransId="{9549E059-8F1C-43D9-9510-6F3BE4B954FB}"/>
    <dgm:cxn modelId="{3E67AB71-4822-7042-B2E3-D02649C16B64}" type="presOf" srcId="{B38F20A2-1B5C-4E4D-8863-5CDE97777DB3}" destId="{A0ADD128-955D-4B52-88C3-46EF50D8AD96}" srcOrd="0" destOrd="0" presId="urn:microsoft.com/office/officeart/2005/8/layout/hierarchy1"/>
    <dgm:cxn modelId="{75A7D199-D9EC-43BF-9BB7-EBF150BB3903}" srcId="{D2F696D7-6F24-4D93-A6F6-AEFB75F66471}" destId="{18994E44-AF00-4CD7-BFFB-893F48881FB3}" srcOrd="2" destOrd="0" parTransId="{FD551922-1961-4B0B-A7AE-CAF490FF2622}" sibTransId="{BADBC77F-15AA-4275-8C6D-4CD383CECD2B}"/>
    <dgm:cxn modelId="{7EB4C149-8D1D-D841-B1BA-1B133EAD63CF}" type="presOf" srcId="{B71299E6-F7A3-4C91-A358-6056F5AF1F98}" destId="{26607EC0-F098-44DB-9C64-329DE95362A9}" srcOrd="0" destOrd="0" presId="urn:microsoft.com/office/officeart/2005/8/layout/hierarchy1"/>
    <dgm:cxn modelId="{25735231-F44A-BB46-B1BD-DC7FC14D72FF}" type="presOf" srcId="{4CF28C83-AF25-475E-9F50-007420FDF6A3}" destId="{BAAC51C4-C80E-4EB2-9417-B37059021C8B}" srcOrd="0" destOrd="0" presId="urn:microsoft.com/office/officeart/2005/8/layout/hierarchy1"/>
    <dgm:cxn modelId="{FD8206F0-383A-724E-8759-DD2D18D45368}" type="presOf" srcId="{30194467-FD7E-4D24-8DB0-714FAD158BDA}" destId="{173B9D13-7D12-4225-857A-7C445B30673C}" srcOrd="0" destOrd="0" presId="urn:microsoft.com/office/officeart/2005/8/layout/hierarchy1"/>
    <dgm:cxn modelId="{B98D0B55-B486-7F4C-8803-FDD07C5F13E4}" type="presOf" srcId="{591C96C0-B4A2-495D-B12D-AE27E21DBD88}" destId="{9631D492-9631-4BC0-8E32-24F64A52BF58}"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9A0D94C9-6360-F540-89F3-2CC7BA20C994}" type="presOf" srcId="{E0BE901C-0CFD-4076-9A90-3C9D2272EF7F}" destId="{1B2EE649-2B94-427D-8F07-A895A1088269}" srcOrd="0" destOrd="0" presId="urn:microsoft.com/office/officeart/2005/8/layout/hierarchy1"/>
    <dgm:cxn modelId="{E6CA5E68-D3F6-984F-AA40-8C599F67D1FA}" type="presOf" srcId="{18994E44-AF00-4CD7-BFFB-893F48881FB3}" destId="{C8123B47-734E-4D1A-979C-B85396FF6987}" srcOrd="0" destOrd="0" presId="urn:microsoft.com/office/officeart/2005/8/layout/hierarchy1"/>
    <dgm:cxn modelId="{61F5DFD4-3377-A849-87BF-A0CDCDC8ED1E}" type="presOf" srcId="{1AB7C9D7-D0D9-41CA-9650-6F6D9A9AAE85}" destId="{9DCABCF9-1517-45D2-8FD9-562BECECEC63}"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134055C1-EFE8-493E-AEFA-711A90A7AE2D}" srcId="{18994E44-AF00-4CD7-BFFB-893F48881FB3}" destId="{4CF28C83-AF25-475E-9F50-007420FDF6A3}" srcOrd="2" destOrd="0" parTransId="{141A4074-C9FD-4AF8-AA9B-4F3CAC93EA18}" sibTransId="{06AAF7AA-1E65-4BFF-A261-87B2EFEBF689}"/>
    <dgm:cxn modelId="{08620024-3CCC-414F-AE97-B1FE5B38DC59}" type="presOf" srcId="{EDEA9A5B-7A7B-44DC-B057-F6BEFF56A3E3}" destId="{57C1D9DD-379E-42A1-9AD1-45F4B6CF3AA3}" srcOrd="0" destOrd="0" presId="urn:microsoft.com/office/officeart/2005/8/layout/hierarchy1"/>
    <dgm:cxn modelId="{20C6CBD1-9670-EB42-84CA-32A3CC87A683}" type="presOf" srcId="{8524DD58-5A20-4BC0-A8F9-6425A5D83D17}" destId="{1AB3CFCF-727C-45FB-BAA2-06724711E9AB}"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8C1D752A-C33D-6946-BA66-ABE3F9619EB0}" type="presOf" srcId="{E33D9464-94F1-4C5E-8AF9-0581A17D52C6}" destId="{54CA6D72-4DAF-4F5A-BFF8-0F3B24E63E46}" srcOrd="0" destOrd="0" presId="urn:microsoft.com/office/officeart/2005/8/layout/hierarchy1"/>
    <dgm:cxn modelId="{1253BE48-B963-4C36-A8C8-420E303D9055}" srcId="{73FF10CD-7044-4AA5-B942-2E6E61E77832}" destId="{1AB7C9D7-D0D9-41CA-9650-6F6D9A9AAE85}" srcOrd="0" destOrd="0" parTransId="{B38F20A2-1B5C-4E4D-8863-5CDE97777DB3}" sibTransId="{0B2364C1-0625-44FB-A736-4EC209512102}"/>
    <dgm:cxn modelId="{A49B6C4C-2F6D-F74E-A9BD-A79EA9C7A19A}" type="presOf" srcId="{1FCD92F8-79A9-48DB-A592-03D5F134F8AD}" destId="{41ADC508-700B-498E-AF8F-826A7F507618}" srcOrd="0" destOrd="0" presId="urn:microsoft.com/office/officeart/2005/8/layout/hierarchy1"/>
    <dgm:cxn modelId="{92B8D0F8-6502-7A4F-9BCC-67EE548799EB}" type="presOf" srcId="{D1094483-B178-4085-961F-43ECEFDE8599}" destId="{796B37A5-21B2-4851-BF38-DA90895D29E2}" srcOrd="0" destOrd="0" presId="urn:microsoft.com/office/officeart/2005/8/layout/hierarchy1"/>
    <dgm:cxn modelId="{AEE33593-2C5C-4CBD-AAA8-02176F2C618A}" srcId="{EDEA9A5B-7A7B-44DC-B057-F6BEFF56A3E3}" destId="{591C96C0-B4A2-495D-B12D-AE27E21DBD88}" srcOrd="0" destOrd="0" parTransId="{29DAC408-E444-40DB-BB07-185C2BB20BE6}" sibTransId="{3C400E3E-6BAA-4161-8F35-FC399C4E1346}"/>
    <dgm:cxn modelId="{6820F2E6-E7D2-954D-934E-4F478A688E52}" type="presOf" srcId="{74675377-CAC4-4838-9AC4-4E89B176B345}" destId="{DFBBF034-86D2-4D57-BEB3-EC107B3FDEE7}" srcOrd="0" destOrd="0" presId="urn:microsoft.com/office/officeart/2005/8/layout/hierarchy1"/>
    <dgm:cxn modelId="{477B1458-4543-3940-8456-6B5964E5214D}" type="presOf" srcId="{29DAC408-E444-40DB-BB07-185C2BB20BE6}" destId="{2782B56D-3B1A-414B-940E-03345377419E}" srcOrd="0" destOrd="0" presId="urn:microsoft.com/office/officeart/2005/8/layout/hierarchy1"/>
    <dgm:cxn modelId="{F908C70D-A03E-514A-A7A0-EF85D49092E5}" type="presOf" srcId="{141A4074-C9FD-4AF8-AA9B-4F3CAC93EA18}" destId="{4B8A6B68-CBBF-4750-8A92-251106370A0E}" srcOrd="0" destOrd="0" presId="urn:microsoft.com/office/officeart/2005/8/layout/hierarchy1"/>
    <dgm:cxn modelId="{5D3ABC05-5796-584A-9AC3-BF4C45ABDDD6}" type="presOf" srcId="{C46ECDBD-32A2-4443-8D38-B29C487E4F37}" destId="{8F74CD9E-AEEB-43B8-95A7-4EC1629252D3}" srcOrd="0" destOrd="0" presId="urn:microsoft.com/office/officeart/2005/8/layout/hierarchy1"/>
    <dgm:cxn modelId="{5589181F-9E19-EA47-A886-17D3DE688F10}" type="presOf" srcId="{B39EC8B6-8DE7-41B7-9370-705CB5823913}" destId="{58A324DF-9888-4D3B-843C-35027F670662}" srcOrd="0" destOrd="0" presId="urn:microsoft.com/office/officeart/2005/8/layout/hierarchy1"/>
    <dgm:cxn modelId="{45EB6E37-315F-4DE6-88F4-49AD4E52D41E}" srcId="{D2F696D7-6F24-4D93-A6F6-AEFB75F66471}" destId="{8524DD58-5A20-4BC0-A8F9-6425A5D83D17}" srcOrd="1" destOrd="0" parTransId="{91AF1766-C553-4B01-9C3E-2A7C7ADB8C18}" sibTransId="{6CE507ED-228C-4E4D-B4CC-E730B871EAB9}"/>
    <dgm:cxn modelId="{7814C86D-5F25-3141-856B-CA481917FEC4}" type="presOf" srcId="{73FF10CD-7044-4AA5-B942-2E6E61E77832}" destId="{60DB4E67-28A9-4E7A-8227-078100508F30}" srcOrd="0" destOrd="0" presId="urn:microsoft.com/office/officeart/2005/8/layout/hierarchy1"/>
    <dgm:cxn modelId="{B62C39F4-EE03-2346-8933-A12DAB10D6B9}" type="presOf" srcId="{8660905E-B178-4AB7-95E3-8857E1B584D3}" destId="{10ADEA91-9B7F-41AE-8475-3415F03C7997}" srcOrd="0" destOrd="0" presId="urn:microsoft.com/office/officeart/2005/8/layout/hierarchy1"/>
    <dgm:cxn modelId="{05E0F85B-4F60-AF4F-84EF-E1ECBA91D526}" type="presOf" srcId="{D2F696D7-6F24-4D93-A6F6-AEFB75F66471}" destId="{B9CC6839-8DA7-4E6A-BED5-ADCA7069FFC9}"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14ABDE52-D2E8-1047-8728-BDE11BF223F9}" type="presOf" srcId="{5C477CDF-8840-46C8-915C-48C0FD057B0A}" destId="{2A6E5A3B-572D-4321-85A8-25F2BFE876A3}" srcOrd="0" destOrd="0" presId="urn:microsoft.com/office/officeart/2005/8/layout/hierarchy1"/>
    <dgm:cxn modelId="{EE1C7726-4339-4944-A3EF-DBB4FF25537C}" type="presParOf" srcId="{B9CC6839-8DA7-4E6A-BED5-ADCA7069FFC9}" destId="{2E5B79F4-1B79-452C-9F84-E06231AA521F}" srcOrd="0" destOrd="0" presId="urn:microsoft.com/office/officeart/2005/8/layout/hierarchy1"/>
    <dgm:cxn modelId="{9E7260F4-49D6-0B46-9EB1-C5B3D4EA2E2E}" type="presParOf" srcId="{2E5B79F4-1B79-452C-9F84-E06231AA521F}" destId="{FF2FEDD6-859E-4AB7-8EF6-90759616371B}" srcOrd="0" destOrd="0" presId="urn:microsoft.com/office/officeart/2005/8/layout/hierarchy1"/>
    <dgm:cxn modelId="{9B42EED4-0989-0640-8C36-596C9227826F}" type="presParOf" srcId="{FF2FEDD6-859E-4AB7-8EF6-90759616371B}" destId="{5420A366-D071-491E-95EE-21B5957855EB}" srcOrd="0" destOrd="0" presId="urn:microsoft.com/office/officeart/2005/8/layout/hierarchy1"/>
    <dgm:cxn modelId="{A5F9293B-7546-8645-AFDD-83423323A1EF}" type="presParOf" srcId="{FF2FEDD6-859E-4AB7-8EF6-90759616371B}" destId="{60DB4E67-28A9-4E7A-8227-078100508F30}" srcOrd="1" destOrd="0" presId="urn:microsoft.com/office/officeart/2005/8/layout/hierarchy1"/>
    <dgm:cxn modelId="{20BFC51A-4B37-484D-AA00-0F6B2D2E3169}" type="presParOf" srcId="{2E5B79F4-1B79-452C-9F84-E06231AA521F}" destId="{F973DD9A-B0BC-43B3-BF74-6E8E57512042}" srcOrd="1" destOrd="0" presId="urn:microsoft.com/office/officeart/2005/8/layout/hierarchy1"/>
    <dgm:cxn modelId="{3CF3563E-0254-C542-99F2-94CCA476940E}" type="presParOf" srcId="{F973DD9A-B0BC-43B3-BF74-6E8E57512042}" destId="{A0ADD128-955D-4B52-88C3-46EF50D8AD96}" srcOrd="0" destOrd="0" presId="urn:microsoft.com/office/officeart/2005/8/layout/hierarchy1"/>
    <dgm:cxn modelId="{80ED9A0A-E923-FF46-B26A-170B652DB799}" type="presParOf" srcId="{F973DD9A-B0BC-43B3-BF74-6E8E57512042}" destId="{2E2BC77A-5500-4DFE-BC19-CE37892C43DF}" srcOrd="1" destOrd="0" presId="urn:microsoft.com/office/officeart/2005/8/layout/hierarchy1"/>
    <dgm:cxn modelId="{1F593F24-27F8-A047-B88F-99686B8B242F}" type="presParOf" srcId="{2E2BC77A-5500-4DFE-BC19-CE37892C43DF}" destId="{7B53118B-9FD4-43CB-8155-B0AA67F30115}" srcOrd="0" destOrd="0" presId="urn:microsoft.com/office/officeart/2005/8/layout/hierarchy1"/>
    <dgm:cxn modelId="{2ED70FD1-548A-364D-BF1E-FE73F85E35A0}" type="presParOf" srcId="{7B53118B-9FD4-43CB-8155-B0AA67F30115}" destId="{0E2805F4-E31F-4FE6-B46F-B310BDF75CFC}" srcOrd="0" destOrd="0" presId="urn:microsoft.com/office/officeart/2005/8/layout/hierarchy1"/>
    <dgm:cxn modelId="{C167B6AC-FBE5-0340-87B4-49488955BF7A}" type="presParOf" srcId="{7B53118B-9FD4-43CB-8155-B0AA67F30115}" destId="{9DCABCF9-1517-45D2-8FD9-562BECECEC63}" srcOrd="1" destOrd="0" presId="urn:microsoft.com/office/officeart/2005/8/layout/hierarchy1"/>
    <dgm:cxn modelId="{5F707264-CB2B-2640-92BF-29E424503E16}" type="presParOf" srcId="{2E2BC77A-5500-4DFE-BC19-CE37892C43DF}" destId="{9B2ABBAD-B724-4930-A6D6-4A244FDF7DAC}" srcOrd="1" destOrd="0" presId="urn:microsoft.com/office/officeart/2005/8/layout/hierarchy1"/>
    <dgm:cxn modelId="{2E87F4CD-DCFA-764A-9872-A216C0ACF75C}" type="presParOf" srcId="{B9CC6839-8DA7-4E6A-BED5-ADCA7069FFC9}" destId="{B0BAA389-B5E8-48FE-9B05-842C19904884}" srcOrd="1" destOrd="0" presId="urn:microsoft.com/office/officeart/2005/8/layout/hierarchy1"/>
    <dgm:cxn modelId="{D4D4F069-E6FE-7740-99A7-EEE150D2309F}" type="presParOf" srcId="{B0BAA389-B5E8-48FE-9B05-842C19904884}" destId="{5DCA249A-0A5D-43F5-8386-D763B21D84B7}" srcOrd="0" destOrd="0" presId="urn:microsoft.com/office/officeart/2005/8/layout/hierarchy1"/>
    <dgm:cxn modelId="{673078E3-3344-594C-A21D-0502255EEA99}" type="presParOf" srcId="{5DCA249A-0A5D-43F5-8386-D763B21D84B7}" destId="{2800DDE3-6AA8-4F92-9E09-49DAF7966224}" srcOrd="0" destOrd="0" presId="urn:microsoft.com/office/officeart/2005/8/layout/hierarchy1"/>
    <dgm:cxn modelId="{34491293-443B-F346-86AF-8ED63E464485}" type="presParOf" srcId="{5DCA249A-0A5D-43F5-8386-D763B21D84B7}" destId="{1AB3CFCF-727C-45FB-BAA2-06724711E9AB}" srcOrd="1" destOrd="0" presId="urn:microsoft.com/office/officeart/2005/8/layout/hierarchy1"/>
    <dgm:cxn modelId="{A833A289-DFAF-0D41-8ED1-D30EA8EDCABD}" type="presParOf" srcId="{B0BAA389-B5E8-48FE-9B05-842C19904884}" destId="{8632FCFF-D066-4AB6-857B-3689AEA8773E}" srcOrd="1" destOrd="0" presId="urn:microsoft.com/office/officeart/2005/8/layout/hierarchy1"/>
    <dgm:cxn modelId="{42569A60-CB86-DB40-847E-B1C7915B06DD}" type="presParOf" srcId="{8632FCFF-D066-4AB6-857B-3689AEA8773E}" destId="{2A6E5A3B-572D-4321-85A8-25F2BFE876A3}" srcOrd="0" destOrd="0" presId="urn:microsoft.com/office/officeart/2005/8/layout/hierarchy1"/>
    <dgm:cxn modelId="{9D85E93D-8C09-E242-A9C0-08A09FC68804}" type="presParOf" srcId="{8632FCFF-D066-4AB6-857B-3689AEA8773E}" destId="{E55B50FF-4C14-4E92-8F6A-EAD30C1E25EC}" srcOrd="1" destOrd="0" presId="urn:microsoft.com/office/officeart/2005/8/layout/hierarchy1"/>
    <dgm:cxn modelId="{D38ADC13-9D5D-EE4D-B494-1A189D148AF8}" type="presParOf" srcId="{E55B50FF-4C14-4E92-8F6A-EAD30C1E25EC}" destId="{7B643BCE-5BDD-446F-80B3-EBD09C42FF3D}" srcOrd="0" destOrd="0" presId="urn:microsoft.com/office/officeart/2005/8/layout/hierarchy1"/>
    <dgm:cxn modelId="{37C8F890-6130-CA4F-B723-B3C98CFEBA9F}" type="presParOf" srcId="{7B643BCE-5BDD-446F-80B3-EBD09C42FF3D}" destId="{53E6CAFC-0F34-4AFC-996E-C15D21C6B08F}" srcOrd="0" destOrd="0" presId="urn:microsoft.com/office/officeart/2005/8/layout/hierarchy1"/>
    <dgm:cxn modelId="{85E49263-A018-EC48-8B2B-79122FB797B5}" type="presParOf" srcId="{7B643BCE-5BDD-446F-80B3-EBD09C42FF3D}" destId="{988D4E53-B31D-4C89-AD22-ED94EA2E97AF}" srcOrd="1" destOrd="0" presId="urn:microsoft.com/office/officeart/2005/8/layout/hierarchy1"/>
    <dgm:cxn modelId="{42BE5F92-052A-CD49-B651-B9A35769D7E7}" type="presParOf" srcId="{E55B50FF-4C14-4E92-8F6A-EAD30C1E25EC}" destId="{171F0247-CC6E-4054-86A7-40462965870F}" srcOrd="1" destOrd="0" presId="urn:microsoft.com/office/officeart/2005/8/layout/hierarchy1"/>
    <dgm:cxn modelId="{21910415-0B10-F542-AC9A-2C2293B376DF}" type="presParOf" srcId="{B9CC6839-8DA7-4E6A-BED5-ADCA7069FFC9}" destId="{8C2A7BA4-6D27-4989-9E88-0F4D7435C1D1}" srcOrd="2" destOrd="0" presId="urn:microsoft.com/office/officeart/2005/8/layout/hierarchy1"/>
    <dgm:cxn modelId="{C1C70C5E-5C27-A340-99E1-29026D429EEB}" type="presParOf" srcId="{8C2A7BA4-6D27-4989-9E88-0F4D7435C1D1}" destId="{6DE0C9AF-1CA8-4088-8635-714AF6BC571E}" srcOrd="0" destOrd="0" presId="urn:microsoft.com/office/officeart/2005/8/layout/hierarchy1"/>
    <dgm:cxn modelId="{414E791C-8179-3841-B145-6E0FB843D406}" type="presParOf" srcId="{6DE0C9AF-1CA8-4088-8635-714AF6BC571E}" destId="{F61335E8-66EC-41DB-B0A2-9C57D0CD9210}" srcOrd="0" destOrd="0" presId="urn:microsoft.com/office/officeart/2005/8/layout/hierarchy1"/>
    <dgm:cxn modelId="{DCB80CAB-4629-B247-BE65-EC3BFEF746DA}" type="presParOf" srcId="{6DE0C9AF-1CA8-4088-8635-714AF6BC571E}" destId="{C8123B47-734E-4D1A-979C-B85396FF6987}" srcOrd="1" destOrd="0" presId="urn:microsoft.com/office/officeart/2005/8/layout/hierarchy1"/>
    <dgm:cxn modelId="{0865588E-47E9-364B-9BFF-56B9AE5AE5CC}" type="presParOf" srcId="{8C2A7BA4-6D27-4989-9E88-0F4D7435C1D1}" destId="{453DC995-69BE-423E-818E-796623C595EF}" srcOrd="1" destOrd="0" presId="urn:microsoft.com/office/officeart/2005/8/layout/hierarchy1"/>
    <dgm:cxn modelId="{1AEFD499-8EA2-D84B-BB09-08526946B910}" type="presParOf" srcId="{453DC995-69BE-423E-818E-796623C595EF}" destId="{54CA6D72-4DAF-4F5A-BFF8-0F3B24E63E46}" srcOrd="0" destOrd="0" presId="urn:microsoft.com/office/officeart/2005/8/layout/hierarchy1"/>
    <dgm:cxn modelId="{0FD35AD0-0FE3-7845-B4BE-1AD0F720681D}" type="presParOf" srcId="{453DC995-69BE-423E-818E-796623C595EF}" destId="{A10FBB14-8FAD-4C1B-A327-227CB4F9CED3}" srcOrd="1" destOrd="0" presId="urn:microsoft.com/office/officeart/2005/8/layout/hierarchy1"/>
    <dgm:cxn modelId="{1D13AF41-D40F-FE41-B4E7-6E033EB489BA}" type="presParOf" srcId="{A10FBB14-8FAD-4C1B-A327-227CB4F9CED3}" destId="{83A0A148-8CDE-473C-A73F-1BD0ACA8EBCB}" srcOrd="0" destOrd="0" presId="urn:microsoft.com/office/officeart/2005/8/layout/hierarchy1"/>
    <dgm:cxn modelId="{4A5F2CB8-1F38-1641-8E98-93D400A6DEBA}" type="presParOf" srcId="{83A0A148-8CDE-473C-A73F-1BD0ACA8EBCB}" destId="{100E0372-3BCA-4A25-8BAF-5C2408094CCA}" srcOrd="0" destOrd="0" presId="urn:microsoft.com/office/officeart/2005/8/layout/hierarchy1"/>
    <dgm:cxn modelId="{72724F4B-1F6B-5B4E-BFFC-E72FBA6FB845}" type="presParOf" srcId="{83A0A148-8CDE-473C-A73F-1BD0ACA8EBCB}" destId="{173B9D13-7D12-4225-857A-7C445B30673C}" srcOrd="1" destOrd="0" presId="urn:microsoft.com/office/officeart/2005/8/layout/hierarchy1"/>
    <dgm:cxn modelId="{9AC81308-E15F-744D-BF43-81C4B272C874}" type="presParOf" srcId="{A10FBB14-8FAD-4C1B-A327-227CB4F9CED3}" destId="{DB5CFF2A-5C65-45C8-AC8A-2053FE56F0C6}" srcOrd="1" destOrd="0" presId="urn:microsoft.com/office/officeart/2005/8/layout/hierarchy1"/>
    <dgm:cxn modelId="{701EE724-3107-FD4C-BC4D-0680570A92C1}" type="presParOf" srcId="{453DC995-69BE-423E-818E-796623C595EF}" destId="{10ADEA91-9B7F-41AE-8475-3415F03C7997}" srcOrd="2" destOrd="0" presId="urn:microsoft.com/office/officeart/2005/8/layout/hierarchy1"/>
    <dgm:cxn modelId="{68B9A97F-8F71-5E48-9B31-405EE5A9F65E}" type="presParOf" srcId="{453DC995-69BE-423E-818E-796623C595EF}" destId="{60A98512-EE5F-469A-A567-9B0DFA18988E}" srcOrd="3" destOrd="0" presId="urn:microsoft.com/office/officeart/2005/8/layout/hierarchy1"/>
    <dgm:cxn modelId="{D868C781-D800-014C-BDAF-92F20398827E}" type="presParOf" srcId="{60A98512-EE5F-469A-A567-9B0DFA18988E}" destId="{050F9837-6BCF-4142-94B4-5D67DB2E0A3A}" srcOrd="0" destOrd="0" presId="urn:microsoft.com/office/officeart/2005/8/layout/hierarchy1"/>
    <dgm:cxn modelId="{A3253714-9600-0145-9EB8-F7D62833102C}" type="presParOf" srcId="{050F9837-6BCF-4142-94B4-5D67DB2E0A3A}" destId="{8411B339-A8B1-4F9C-B0A2-AA17448BDB6D}" srcOrd="0" destOrd="0" presId="urn:microsoft.com/office/officeart/2005/8/layout/hierarchy1"/>
    <dgm:cxn modelId="{C5814594-EF4B-2F4D-A6A5-983FE6965F6D}" type="presParOf" srcId="{050F9837-6BCF-4142-94B4-5D67DB2E0A3A}" destId="{57C1D9DD-379E-42A1-9AD1-45F4B6CF3AA3}" srcOrd="1" destOrd="0" presId="urn:microsoft.com/office/officeart/2005/8/layout/hierarchy1"/>
    <dgm:cxn modelId="{3507719A-2869-BB42-9424-00C06CB16B15}" type="presParOf" srcId="{60A98512-EE5F-469A-A567-9B0DFA18988E}" destId="{FEE2E0E3-610F-4E0E-A956-E5DCDA9FC116}" srcOrd="1" destOrd="0" presId="urn:microsoft.com/office/officeart/2005/8/layout/hierarchy1"/>
    <dgm:cxn modelId="{FA656C7B-0539-5141-9773-B107947A3982}" type="presParOf" srcId="{FEE2E0E3-610F-4E0E-A956-E5DCDA9FC116}" destId="{2782B56D-3B1A-414B-940E-03345377419E}" srcOrd="0" destOrd="0" presId="urn:microsoft.com/office/officeart/2005/8/layout/hierarchy1"/>
    <dgm:cxn modelId="{5E824461-86E2-594A-A1C1-D3C46D6A1678}" type="presParOf" srcId="{FEE2E0E3-610F-4E0E-A956-E5DCDA9FC116}" destId="{AACA356B-E4AE-4DA5-B230-56C69101B32E}" srcOrd="1" destOrd="0" presId="urn:microsoft.com/office/officeart/2005/8/layout/hierarchy1"/>
    <dgm:cxn modelId="{CD8A66BE-F88A-0646-A507-6332D94C2A79}" type="presParOf" srcId="{AACA356B-E4AE-4DA5-B230-56C69101B32E}" destId="{1C120950-FB1E-4205-A676-A1D7C7332E74}" srcOrd="0" destOrd="0" presId="urn:microsoft.com/office/officeart/2005/8/layout/hierarchy1"/>
    <dgm:cxn modelId="{A2E1D363-019C-5942-8C80-10C85E0811AF}" type="presParOf" srcId="{1C120950-FB1E-4205-A676-A1D7C7332E74}" destId="{882109F4-7563-41CC-9E19-1502CFE5AA23}" srcOrd="0" destOrd="0" presId="urn:microsoft.com/office/officeart/2005/8/layout/hierarchy1"/>
    <dgm:cxn modelId="{FF4103F6-F24D-7145-BBA7-02E655989944}" type="presParOf" srcId="{1C120950-FB1E-4205-A676-A1D7C7332E74}" destId="{9631D492-9631-4BC0-8E32-24F64A52BF58}" srcOrd="1" destOrd="0" presId="urn:microsoft.com/office/officeart/2005/8/layout/hierarchy1"/>
    <dgm:cxn modelId="{B8C84EDB-9DDB-5541-A67B-20A1F95C61ED}" type="presParOf" srcId="{AACA356B-E4AE-4DA5-B230-56C69101B32E}" destId="{DDD0F9E6-9D0D-4603-ABEA-92723FB1E043}" srcOrd="1" destOrd="0" presId="urn:microsoft.com/office/officeart/2005/8/layout/hierarchy1"/>
    <dgm:cxn modelId="{AD30604D-EBAF-7E43-8018-8F0FECE18313}" type="presParOf" srcId="{FEE2E0E3-610F-4E0E-A956-E5DCDA9FC116}" destId="{C02C0F47-89B0-40E9-8D96-6830863053FD}" srcOrd="2" destOrd="0" presId="urn:microsoft.com/office/officeart/2005/8/layout/hierarchy1"/>
    <dgm:cxn modelId="{E972A88D-2243-7A4A-99EB-B4D253BF58F6}" type="presParOf" srcId="{FEE2E0E3-610F-4E0E-A956-E5DCDA9FC116}" destId="{B85E22F0-24FC-43A5-B661-991DE3712735}" srcOrd="3" destOrd="0" presId="urn:microsoft.com/office/officeart/2005/8/layout/hierarchy1"/>
    <dgm:cxn modelId="{72EF791F-1CC3-6E43-B30C-E25D82E5D6AA}" type="presParOf" srcId="{B85E22F0-24FC-43A5-B661-991DE3712735}" destId="{469E9010-F7F7-484B-8FB2-7B1A615F49DA}" srcOrd="0" destOrd="0" presId="urn:microsoft.com/office/officeart/2005/8/layout/hierarchy1"/>
    <dgm:cxn modelId="{9BBEDD04-155F-E248-81F6-80781C4CF491}" type="presParOf" srcId="{469E9010-F7F7-484B-8FB2-7B1A615F49DA}" destId="{FB138D66-1134-47E5-97C6-4A312EC55413}" srcOrd="0" destOrd="0" presId="urn:microsoft.com/office/officeart/2005/8/layout/hierarchy1"/>
    <dgm:cxn modelId="{B03160D6-B1D2-3143-BF35-FE93D408A9A8}" type="presParOf" srcId="{469E9010-F7F7-484B-8FB2-7B1A615F49DA}" destId="{796B37A5-21B2-4851-BF38-DA90895D29E2}" srcOrd="1" destOrd="0" presId="urn:microsoft.com/office/officeart/2005/8/layout/hierarchy1"/>
    <dgm:cxn modelId="{51CC36E4-9F27-A74A-B725-8639294DBE80}" type="presParOf" srcId="{B85E22F0-24FC-43A5-B661-991DE3712735}" destId="{4937EEA4-BBF7-4256-BF7E-238BC2DD7D16}" srcOrd="1" destOrd="0" presId="urn:microsoft.com/office/officeart/2005/8/layout/hierarchy1"/>
    <dgm:cxn modelId="{C39F460D-B65A-E449-BDEB-540C22DC87F7}" type="presParOf" srcId="{4937EEA4-BBF7-4256-BF7E-238BC2DD7D16}" destId="{58A324DF-9888-4D3B-843C-35027F670662}" srcOrd="0" destOrd="0" presId="urn:microsoft.com/office/officeart/2005/8/layout/hierarchy1"/>
    <dgm:cxn modelId="{03229934-2CC2-7841-BC8B-8F88AD02C809}" type="presParOf" srcId="{4937EEA4-BBF7-4256-BF7E-238BC2DD7D16}" destId="{C4FCC9EB-4107-45BA-A85E-82F3D039E321}" srcOrd="1" destOrd="0" presId="urn:microsoft.com/office/officeart/2005/8/layout/hierarchy1"/>
    <dgm:cxn modelId="{1022CA09-27B1-124C-AD94-092B1946EC3F}" type="presParOf" srcId="{C4FCC9EB-4107-45BA-A85E-82F3D039E321}" destId="{51E041E5-BDCC-44EE-89BC-8B884A79F504}" srcOrd="0" destOrd="0" presId="urn:microsoft.com/office/officeart/2005/8/layout/hierarchy1"/>
    <dgm:cxn modelId="{BCE7C38A-417A-E847-A2AA-8438287CEBBB}" type="presParOf" srcId="{51E041E5-BDCC-44EE-89BC-8B884A79F504}" destId="{7E43DBB5-E52F-49B7-B1C5-6FCF52F2039D}" srcOrd="0" destOrd="0" presId="urn:microsoft.com/office/officeart/2005/8/layout/hierarchy1"/>
    <dgm:cxn modelId="{404C69FD-B35B-F74D-985E-92911F1C5E34}" type="presParOf" srcId="{51E041E5-BDCC-44EE-89BC-8B884A79F504}" destId="{41ADC508-700B-498E-AF8F-826A7F507618}" srcOrd="1" destOrd="0" presId="urn:microsoft.com/office/officeart/2005/8/layout/hierarchy1"/>
    <dgm:cxn modelId="{404944BF-C199-FA40-9F6D-1417D75624C3}" type="presParOf" srcId="{C4FCC9EB-4107-45BA-A85E-82F3D039E321}" destId="{21F15AA6-CA54-4735-A838-F048105F1AF1}" srcOrd="1" destOrd="0" presId="urn:microsoft.com/office/officeart/2005/8/layout/hierarchy1"/>
    <dgm:cxn modelId="{9E95B352-6E16-8E4B-B9D3-01EC8453861B}" type="presParOf" srcId="{4937EEA4-BBF7-4256-BF7E-238BC2DD7D16}" destId="{8F74CD9E-AEEB-43B8-95A7-4EC1629252D3}" srcOrd="2" destOrd="0" presId="urn:microsoft.com/office/officeart/2005/8/layout/hierarchy1"/>
    <dgm:cxn modelId="{6932E814-FB8E-BE43-A2AF-56FA09C328A3}" type="presParOf" srcId="{4937EEA4-BBF7-4256-BF7E-238BC2DD7D16}" destId="{83DCDF06-947D-4D5E-A1BF-39A06C29E62D}" srcOrd="3" destOrd="0" presId="urn:microsoft.com/office/officeart/2005/8/layout/hierarchy1"/>
    <dgm:cxn modelId="{C0F068BE-564A-D54A-8671-59A7214411C9}" type="presParOf" srcId="{83DCDF06-947D-4D5E-A1BF-39A06C29E62D}" destId="{6799F79B-FEC1-4FDC-93DD-1D7822F8DB39}" srcOrd="0" destOrd="0" presId="urn:microsoft.com/office/officeart/2005/8/layout/hierarchy1"/>
    <dgm:cxn modelId="{42490CF4-3C6A-DD47-B855-F934438FCB58}" type="presParOf" srcId="{6799F79B-FEC1-4FDC-93DD-1D7822F8DB39}" destId="{47CC5982-A74D-45E0-9288-C338B148FDC4}" srcOrd="0" destOrd="0" presId="urn:microsoft.com/office/officeart/2005/8/layout/hierarchy1"/>
    <dgm:cxn modelId="{63312B1D-7AF4-6D48-8A1F-83CDA7B4EF7E}" type="presParOf" srcId="{6799F79B-FEC1-4FDC-93DD-1D7822F8DB39}" destId="{1B2EE649-2B94-427D-8F07-A895A1088269}" srcOrd="1" destOrd="0" presId="urn:microsoft.com/office/officeart/2005/8/layout/hierarchy1"/>
    <dgm:cxn modelId="{24715702-7585-BA40-98DD-E0D50AD9C9BF}" type="presParOf" srcId="{83DCDF06-947D-4D5E-A1BF-39A06C29E62D}" destId="{4C80783D-B300-407A-958B-627094077C9F}" srcOrd="1" destOrd="0" presId="urn:microsoft.com/office/officeart/2005/8/layout/hierarchy1"/>
    <dgm:cxn modelId="{86209B9F-201A-9D41-A199-2CBB5912D2ED}" type="presParOf" srcId="{4937EEA4-BBF7-4256-BF7E-238BC2DD7D16}" destId="{26607EC0-F098-44DB-9C64-329DE95362A9}" srcOrd="4" destOrd="0" presId="urn:microsoft.com/office/officeart/2005/8/layout/hierarchy1"/>
    <dgm:cxn modelId="{0AD68A6B-DDFD-6248-84AB-5463F998B9D4}" type="presParOf" srcId="{4937EEA4-BBF7-4256-BF7E-238BC2DD7D16}" destId="{6F9856A8-4628-480E-9E36-CB50A36F4536}" srcOrd="5" destOrd="0" presId="urn:microsoft.com/office/officeart/2005/8/layout/hierarchy1"/>
    <dgm:cxn modelId="{9A3AAC3B-8681-A340-9EE8-81C9730F1CD5}" type="presParOf" srcId="{6F9856A8-4628-480E-9E36-CB50A36F4536}" destId="{C35BEDC5-2D29-4A14-B8AE-1C80212CC695}" srcOrd="0" destOrd="0" presId="urn:microsoft.com/office/officeart/2005/8/layout/hierarchy1"/>
    <dgm:cxn modelId="{8E522651-67E6-FF4F-A1F1-A2B0278F352D}" type="presParOf" srcId="{C35BEDC5-2D29-4A14-B8AE-1C80212CC695}" destId="{477D1471-6F29-4E15-848C-020243429DB7}" srcOrd="0" destOrd="0" presId="urn:microsoft.com/office/officeart/2005/8/layout/hierarchy1"/>
    <dgm:cxn modelId="{DF9DE9AC-CA9B-8B49-A075-B8C3A9F225E2}" type="presParOf" srcId="{C35BEDC5-2D29-4A14-B8AE-1C80212CC695}" destId="{EAF5657C-F814-4B97-A682-14631681F8EB}" srcOrd="1" destOrd="0" presId="urn:microsoft.com/office/officeart/2005/8/layout/hierarchy1"/>
    <dgm:cxn modelId="{C30DFB2B-9C24-7940-99B5-B3F03100D2DD}" type="presParOf" srcId="{6F9856A8-4628-480E-9E36-CB50A36F4536}" destId="{5172A587-57F4-47EF-8998-48457B9EBE13}" srcOrd="1" destOrd="0" presId="urn:microsoft.com/office/officeart/2005/8/layout/hierarchy1"/>
    <dgm:cxn modelId="{C03AA028-8142-C748-8967-6A36B35D927A}" type="presParOf" srcId="{453DC995-69BE-423E-818E-796623C595EF}" destId="{4B8A6B68-CBBF-4750-8A92-251106370A0E}" srcOrd="4" destOrd="0" presId="urn:microsoft.com/office/officeart/2005/8/layout/hierarchy1"/>
    <dgm:cxn modelId="{8712C5AA-E8C2-3C42-8BE9-E559A96DFC40}" type="presParOf" srcId="{453DC995-69BE-423E-818E-796623C595EF}" destId="{79F85412-F7BD-4DE0-995A-A69A8C9EA902}" srcOrd="5" destOrd="0" presId="urn:microsoft.com/office/officeart/2005/8/layout/hierarchy1"/>
    <dgm:cxn modelId="{064A8EEF-F72A-3C4E-A7BC-1C9047DA1DA2}" type="presParOf" srcId="{79F85412-F7BD-4DE0-995A-A69A8C9EA902}" destId="{07F8A33E-5C80-43A6-A468-E9AF587C3428}" srcOrd="0" destOrd="0" presId="urn:microsoft.com/office/officeart/2005/8/layout/hierarchy1"/>
    <dgm:cxn modelId="{FED8A0B7-970D-AA49-BAC7-D069C41DFBF5}" type="presParOf" srcId="{07F8A33E-5C80-43A6-A468-E9AF587C3428}" destId="{4621300C-75F5-43A9-9E8B-6810FF955F86}" srcOrd="0" destOrd="0" presId="urn:microsoft.com/office/officeart/2005/8/layout/hierarchy1"/>
    <dgm:cxn modelId="{897DFE77-43F2-C14B-B671-DE5D0789669F}" type="presParOf" srcId="{07F8A33E-5C80-43A6-A468-E9AF587C3428}" destId="{BAAC51C4-C80E-4EB2-9417-B37059021C8B}" srcOrd="1" destOrd="0" presId="urn:microsoft.com/office/officeart/2005/8/layout/hierarchy1"/>
    <dgm:cxn modelId="{6562F959-F7E8-8B48-B223-72CB164D0317}" type="presParOf" srcId="{79F85412-F7BD-4DE0-995A-A69A8C9EA902}" destId="{ABBA5C9B-45B3-4AC2-B2E3-236EF0B81A1F}" srcOrd="1" destOrd="0" presId="urn:microsoft.com/office/officeart/2005/8/layout/hierarchy1"/>
    <dgm:cxn modelId="{2DF5C30B-E59F-5347-8C01-E58BAB27442C}" type="presParOf" srcId="{453DC995-69BE-423E-818E-796623C595EF}" destId="{541ECD9B-EC50-48A1-94BD-FEC4CBB41E32}" srcOrd="6" destOrd="0" presId="urn:microsoft.com/office/officeart/2005/8/layout/hierarchy1"/>
    <dgm:cxn modelId="{ADEE17EC-FC27-D44E-96CD-65F94AAEE2F3}" type="presParOf" srcId="{453DC995-69BE-423E-818E-796623C595EF}" destId="{79A6DBA8-63FA-4489-B9B1-4707F6FA5BA9}" srcOrd="7" destOrd="0" presId="urn:microsoft.com/office/officeart/2005/8/layout/hierarchy1"/>
    <dgm:cxn modelId="{1EA61D30-E560-434A-B23C-BF98829C9EA2}" type="presParOf" srcId="{79A6DBA8-63FA-4489-B9B1-4707F6FA5BA9}" destId="{E33BBBB8-BE2B-4D35-B2D0-F1134E201E12}" srcOrd="0" destOrd="0" presId="urn:microsoft.com/office/officeart/2005/8/layout/hierarchy1"/>
    <dgm:cxn modelId="{BD740883-49E8-4142-A501-9B4F28C7F321}" type="presParOf" srcId="{E33BBBB8-BE2B-4D35-B2D0-F1134E201E12}" destId="{FB6739EA-4E7A-4941-A68A-1BD5DD929F8E}" srcOrd="0" destOrd="0" presId="urn:microsoft.com/office/officeart/2005/8/layout/hierarchy1"/>
    <dgm:cxn modelId="{2FAFA179-FE0D-2447-AE80-571693370639}" type="presParOf" srcId="{E33BBBB8-BE2B-4D35-B2D0-F1134E201E12}" destId="{6AFCA11E-528B-40BD-B72C-A0943F1BBF94}" srcOrd="1" destOrd="0" presId="urn:microsoft.com/office/officeart/2005/8/layout/hierarchy1"/>
    <dgm:cxn modelId="{190329EC-7179-8B46-B63E-227B941FB465}" type="presParOf" srcId="{79A6DBA8-63FA-4489-B9B1-4707F6FA5BA9}" destId="{393E6A52-ACF1-475A-88F3-73D63AA1B389}" srcOrd="1" destOrd="0" presId="urn:microsoft.com/office/officeart/2005/8/layout/hierarchy1"/>
    <dgm:cxn modelId="{A91FAADD-8CBC-2F44-88BD-48E4BC70EF7A}" type="presParOf" srcId="{453DC995-69BE-423E-818E-796623C595EF}" destId="{DFBBF034-86D2-4D57-BEB3-EC107B3FDEE7}" srcOrd="8" destOrd="0" presId="urn:microsoft.com/office/officeart/2005/8/layout/hierarchy1"/>
    <dgm:cxn modelId="{63D1AD24-BA64-1540-9EB2-B1500C6A26D6}" type="presParOf" srcId="{453DC995-69BE-423E-818E-796623C595EF}" destId="{D92E178D-15D1-46D9-9238-3AACAB5E72EB}" srcOrd="9" destOrd="0" presId="urn:microsoft.com/office/officeart/2005/8/layout/hierarchy1"/>
    <dgm:cxn modelId="{8AA5DCEA-9C11-B948-BF0F-EA4CBEE01A1B}" type="presParOf" srcId="{D92E178D-15D1-46D9-9238-3AACAB5E72EB}" destId="{04D1B745-A893-4CE2-B52C-F6FB2C136C74}" srcOrd="0" destOrd="0" presId="urn:microsoft.com/office/officeart/2005/8/layout/hierarchy1"/>
    <dgm:cxn modelId="{11BDB219-3FF5-F44C-AFA9-65AADB81721C}" type="presParOf" srcId="{04D1B745-A893-4CE2-B52C-F6FB2C136C74}" destId="{3D155CF1-8989-447F-AC19-ACEA73FFAD3D}" srcOrd="0" destOrd="0" presId="urn:microsoft.com/office/officeart/2005/8/layout/hierarchy1"/>
    <dgm:cxn modelId="{E4E927DA-3E81-CA40-BB92-C4895F6FCD57}" type="presParOf" srcId="{04D1B745-A893-4CE2-B52C-F6FB2C136C74}" destId="{DA51FBE4-5852-40D4-BFBB-96C1DEE5735D}" srcOrd="1" destOrd="0" presId="urn:microsoft.com/office/officeart/2005/8/layout/hierarchy1"/>
    <dgm:cxn modelId="{9A1A031E-E8DF-494D-8A8E-61165B69E0EC}"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t>
        <a:bodyPr/>
        <a:lstStyle/>
        <a:p>
          <a:endParaRPr lang="en-US"/>
        </a:p>
      </dgm:t>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t>
        <a:bodyPr/>
        <a:lstStyle/>
        <a:p>
          <a:endParaRPr lang="en-US"/>
        </a:p>
      </dgm:t>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t>
        <a:bodyPr/>
        <a:lstStyle/>
        <a:p>
          <a:endParaRPr lang="en-US"/>
        </a:p>
      </dgm:t>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t>
        <a:bodyPr/>
        <a:lstStyle/>
        <a:p>
          <a:endParaRPr lang="en-US"/>
        </a:p>
      </dgm:t>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t>
        <a:bodyPr/>
        <a:lstStyle/>
        <a:p>
          <a:endParaRPr lang="en-US"/>
        </a:p>
      </dgm:t>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t>
        <a:bodyPr/>
        <a:lstStyle/>
        <a:p>
          <a:endParaRPr lang="en-US"/>
        </a:p>
      </dgm:t>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t>
        <a:bodyPr/>
        <a:lstStyle/>
        <a:p>
          <a:endParaRPr lang="en-US"/>
        </a:p>
      </dgm:t>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t>
        <a:bodyPr/>
        <a:lstStyle/>
        <a:p>
          <a:endParaRPr lang="en-US"/>
        </a:p>
      </dgm:t>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t>
        <a:bodyPr/>
        <a:lstStyle/>
        <a:p>
          <a:endParaRPr lang="en-US"/>
        </a:p>
      </dgm:t>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t>
        <a:bodyPr/>
        <a:lstStyle/>
        <a:p>
          <a:endParaRPr lang="en-US"/>
        </a:p>
      </dgm:t>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t>
        <a:bodyPr/>
        <a:lstStyle/>
        <a:p>
          <a:endParaRPr lang="en-US"/>
        </a:p>
      </dgm:t>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t>
        <a:bodyPr/>
        <a:lstStyle/>
        <a:p>
          <a:endParaRPr lang="en-US"/>
        </a:p>
      </dgm:t>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t>
        <a:bodyPr/>
        <a:lstStyle/>
        <a:p>
          <a:endParaRPr lang="en-US"/>
        </a:p>
      </dgm:t>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t>
        <a:bodyPr/>
        <a:lstStyle/>
        <a:p>
          <a:endParaRPr lang="en-US"/>
        </a:p>
      </dgm:t>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t>
        <a:bodyPr/>
        <a:lstStyle/>
        <a:p>
          <a:endParaRPr lang="en-US"/>
        </a:p>
      </dgm:t>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t>
        <a:bodyPr/>
        <a:lstStyle/>
        <a:p>
          <a:endParaRPr lang="en-US"/>
        </a:p>
      </dgm:t>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t>
        <a:bodyPr/>
        <a:lstStyle/>
        <a:p>
          <a:endParaRPr lang="en-US"/>
        </a:p>
      </dgm:t>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t>
        <a:bodyPr/>
        <a:lstStyle/>
        <a:p>
          <a:endParaRPr lang="en-US"/>
        </a:p>
      </dgm:t>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t>
        <a:bodyPr/>
        <a:lstStyle/>
        <a:p>
          <a:endParaRPr lang="en-US"/>
        </a:p>
      </dgm:t>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t>
        <a:bodyPr/>
        <a:lstStyle/>
        <a:p>
          <a:endParaRPr lang="en-US"/>
        </a:p>
      </dgm:t>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t>
        <a:bodyPr/>
        <a:lstStyle/>
        <a:p>
          <a:endParaRPr lang="en-US"/>
        </a:p>
      </dgm:t>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t>
        <a:bodyPr/>
        <a:lstStyle/>
        <a:p>
          <a:endParaRPr lang="en-US"/>
        </a:p>
      </dgm:t>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t>
        <a:bodyPr/>
        <a:lstStyle/>
        <a:p>
          <a:endParaRPr lang="en-US"/>
        </a:p>
      </dgm:t>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t>
        <a:bodyPr/>
        <a:lstStyle/>
        <a:p>
          <a:endParaRPr lang="en-US"/>
        </a:p>
      </dgm:t>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t>
        <a:bodyPr/>
        <a:lstStyle/>
        <a:p>
          <a:endParaRPr lang="en-US"/>
        </a:p>
      </dgm:t>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t>
        <a:bodyPr/>
        <a:lstStyle/>
        <a:p>
          <a:endParaRPr lang="en-US"/>
        </a:p>
      </dgm:t>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t>
        <a:bodyPr/>
        <a:lstStyle/>
        <a:p>
          <a:endParaRPr lang="en-US"/>
        </a:p>
      </dgm:t>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t>
        <a:bodyPr/>
        <a:lstStyle/>
        <a:p>
          <a:endParaRPr lang="en-US"/>
        </a:p>
      </dgm:t>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56D268C7-158B-4947-806B-AB5D78A9E2EC}" type="presOf" srcId="{74675377-CAC4-4838-9AC4-4E89B176B345}" destId="{DFBBF034-86D2-4D57-BEB3-EC107B3FDEE7}" srcOrd="0" destOrd="0" presId="urn:microsoft.com/office/officeart/2005/8/layout/hierarchy1"/>
    <dgm:cxn modelId="{23D3C977-4943-534E-87B0-74BBC43F9167}" type="presOf" srcId="{141A4074-C9FD-4AF8-AA9B-4F3CAC93EA18}" destId="{4B8A6B68-CBBF-4750-8A92-251106370A0E}" srcOrd="0" destOrd="0" presId="urn:microsoft.com/office/officeart/2005/8/layout/hierarchy1"/>
    <dgm:cxn modelId="{3A0D9F61-AE06-40B0-BFF4-F4A8532836F2}" srcId="{18994E44-AF00-4CD7-BFFB-893F48881FB3}" destId="{EDEA9A5B-7A7B-44DC-B057-F6BEFF56A3E3}" srcOrd="1" destOrd="0" parTransId="{8660905E-B178-4AB7-95E3-8857E1B584D3}" sibTransId="{44BDF4C1-525B-4D43-B9AB-EEFC8658688F}"/>
    <dgm:cxn modelId="{07B021A5-1F0B-F647-84ED-62EC515EBBFB}" type="presOf" srcId="{A923C540-ED45-422C-843F-0C6DCDADC9AB}" destId="{988D4E53-B31D-4C89-AD22-ED94EA2E97AF}" srcOrd="0" destOrd="0" presId="urn:microsoft.com/office/officeart/2005/8/layout/hierarchy1"/>
    <dgm:cxn modelId="{DC7654B5-E13E-4EF5-8929-0E36A0589E20}" srcId="{18994E44-AF00-4CD7-BFFB-893F48881FB3}" destId="{30194467-FD7E-4D24-8DB0-714FAD158BDA}" srcOrd="0" destOrd="0" parTransId="{E33D9464-94F1-4C5E-8AF9-0581A17D52C6}" sibTransId="{D1BB627F-DAC7-449A-8004-281B1036B1FB}"/>
    <dgm:cxn modelId="{05B48EA5-4E86-450B-85EB-FD2FA0A465FA}" srcId="{D1094483-B178-4085-961F-43ECEFDE8599}" destId="{1FCD92F8-79A9-48DB-A592-03D5F134F8AD}" srcOrd="0" destOrd="0" parTransId="{B39EC8B6-8DE7-41B7-9370-705CB5823913}" sibTransId="{D478D3FB-DAEA-4BA3-975E-E63E143E287B}"/>
    <dgm:cxn modelId="{B9130E89-F956-4143-A4F6-C4F748FA378D}" type="presOf" srcId="{EDEA9A5B-7A7B-44DC-B057-F6BEFF56A3E3}" destId="{57C1D9DD-379E-42A1-9AD1-45F4B6CF3AA3}" srcOrd="0" destOrd="0" presId="urn:microsoft.com/office/officeart/2005/8/layout/hierarchy1"/>
    <dgm:cxn modelId="{6FBA3A9E-B6B2-4936-B0A6-7151D4EEA1C9}" srcId="{D1094483-B178-4085-961F-43ECEFDE8599}" destId="{A903B131-00F6-4300-A7C5-4EBFFECA2BFE}" srcOrd="2" destOrd="0" parTransId="{B71299E6-F7A3-4C91-A358-6056F5AF1F98}" sibTransId="{14CAC3CA-574B-4EF4-9E4F-AE657B382033}"/>
    <dgm:cxn modelId="{640BAE01-4035-934E-9139-4B41EB939740}" type="presOf" srcId="{D2F696D7-6F24-4D93-A6F6-AEFB75F66471}" destId="{B9CC6839-8DA7-4E6A-BED5-ADCA7069FFC9}" srcOrd="0" destOrd="0" presId="urn:microsoft.com/office/officeart/2005/8/layout/hierarchy1"/>
    <dgm:cxn modelId="{AAD236DE-E6A7-0D40-9002-034792804B33}" type="presOf" srcId="{F80D5291-1F19-4570-BD84-06C7A7C27CFF}" destId="{C02C0F47-89B0-40E9-8D96-6830863053FD}" srcOrd="0" destOrd="0" presId="urn:microsoft.com/office/officeart/2005/8/layout/hierarchy1"/>
    <dgm:cxn modelId="{13194CF7-EC25-8D4D-BB41-2BFB1837CB60}" type="presOf" srcId="{B38F20A2-1B5C-4E4D-8863-5CDE97777DB3}" destId="{A0ADD128-955D-4B52-88C3-46EF50D8AD96}" srcOrd="0" destOrd="0" presId="urn:microsoft.com/office/officeart/2005/8/layout/hierarchy1"/>
    <dgm:cxn modelId="{6842AC13-F7D1-4CE3-BCD5-E3BEC1DC6DA7}" srcId="{D2F696D7-6F24-4D93-A6F6-AEFB75F66471}" destId="{73FF10CD-7044-4AA5-B942-2E6E61E77832}" srcOrd="0" destOrd="0" parTransId="{44BD4C34-9B64-473C-AA68-39D4338565A9}" sibTransId="{9549E059-8F1C-43D9-9510-6F3BE4B954FB}"/>
    <dgm:cxn modelId="{5AA51494-8791-3A4C-8CCC-4A60F0D9F40A}" type="presOf" srcId="{D9F283E7-185E-4CC1-8FA1-15186A217D73}" destId="{6AFCA11E-528B-40BD-B72C-A0943F1BBF94}" srcOrd="0" destOrd="0" presId="urn:microsoft.com/office/officeart/2005/8/layout/hierarchy1"/>
    <dgm:cxn modelId="{7053A4CB-A000-DD4E-A225-B6E426E3A3FC}" type="presOf" srcId="{5C477CDF-8840-46C8-915C-48C0FD057B0A}" destId="{2A6E5A3B-572D-4321-85A8-25F2BFE876A3}" srcOrd="0" destOrd="0" presId="urn:microsoft.com/office/officeart/2005/8/layout/hierarchy1"/>
    <dgm:cxn modelId="{B363DF8E-CE7A-164F-8334-8209BCFA601A}" type="presOf" srcId="{73FF10CD-7044-4AA5-B942-2E6E61E77832}" destId="{60DB4E67-28A9-4E7A-8227-078100508F30}" srcOrd="0" destOrd="0" presId="urn:microsoft.com/office/officeart/2005/8/layout/hierarchy1"/>
    <dgm:cxn modelId="{75A7D199-D9EC-43BF-9BB7-EBF150BB3903}" srcId="{D2F696D7-6F24-4D93-A6F6-AEFB75F66471}" destId="{18994E44-AF00-4CD7-BFFB-893F48881FB3}" srcOrd="2" destOrd="0" parTransId="{FD551922-1961-4B0B-A7AE-CAF490FF2622}" sibTransId="{BADBC77F-15AA-4275-8C6D-4CD383CECD2B}"/>
    <dgm:cxn modelId="{1ED6E12C-F283-FA42-99C2-270D7A9E09B3}" type="presOf" srcId="{A903B131-00F6-4300-A7C5-4EBFFECA2BFE}" destId="{EAF5657C-F814-4B97-A682-14631681F8EB}" srcOrd="0" destOrd="0" presId="urn:microsoft.com/office/officeart/2005/8/layout/hierarchy1"/>
    <dgm:cxn modelId="{C9C78562-3F7C-F04C-9E12-0F9817C72E6F}" type="presOf" srcId="{B39EC8B6-8DE7-41B7-9370-705CB5823913}" destId="{58A324DF-9888-4D3B-843C-35027F670662}" srcOrd="0" destOrd="0" presId="urn:microsoft.com/office/officeart/2005/8/layout/hierarchy1"/>
    <dgm:cxn modelId="{8F21B8B3-BA94-DA47-BDD1-D18EE9924166}" type="presOf" srcId="{1AB7C9D7-D0D9-41CA-9650-6F6D9A9AAE85}" destId="{9DCABCF9-1517-45D2-8FD9-562BECECEC63}"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8571B89D-F6D2-8942-AA28-86F46C13FC5B}" type="presOf" srcId="{90FE2595-7ECF-4128-94C3-771DC3235C42}" destId="{541ECD9B-EC50-48A1-94BD-FEC4CBB41E32}" srcOrd="0" destOrd="0" presId="urn:microsoft.com/office/officeart/2005/8/layout/hierarchy1"/>
    <dgm:cxn modelId="{33747304-F448-264C-A3D7-B669D98EEE9F}" type="presOf" srcId="{8660905E-B178-4AB7-95E3-8857E1B584D3}" destId="{10ADEA91-9B7F-41AE-8475-3415F03C7997}" srcOrd="0" destOrd="0" presId="urn:microsoft.com/office/officeart/2005/8/layout/hierarchy1"/>
    <dgm:cxn modelId="{322B8F90-CD62-A64E-A2DF-C860E4911D95}" type="presOf" srcId="{29DAC408-E444-40DB-BB07-185C2BB20BE6}" destId="{2782B56D-3B1A-414B-940E-03345377419E}" srcOrd="0" destOrd="0" presId="urn:microsoft.com/office/officeart/2005/8/layout/hierarchy1"/>
    <dgm:cxn modelId="{DE7A773D-FA9C-D54B-ADEA-8983FB9DF85D}" type="presOf" srcId="{30194467-FD7E-4D24-8DB0-714FAD158BDA}" destId="{173B9D13-7D12-4225-857A-7C445B30673C}"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585AD205-DBAB-774E-A964-1456A529CE50}" type="presOf" srcId="{E0BE901C-0CFD-4076-9A90-3C9D2272EF7F}" destId="{1B2EE649-2B94-427D-8F07-A895A1088269}" srcOrd="0" destOrd="0" presId="urn:microsoft.com/office/officeart/2005/8/layout/hierarchy1"/>
    <dgm:cxn modelId="{16A7EBD7-A661-D342-ADDE-9369CD74D028}" type="presOf" srcId="{167C0B38-4D45-461B-B5FE-F516FC0C47B1}" destId="{DA51FBE4-5852-40D4-BFBB-96C1DEE5735D}" srcOrd="0" destOrd="0" presId="urn:microsoft.com/office/officeart/2005/8/layout/hierarchy1"/>
    <dgm:cxn modelId="{D846B125-0E6C-1D4E-9BE8-441CD85A6164}" type="presOf" srcId="{E33D9464-94F1-4C5E-8AF9-0581A17D52C6}" destId="{54CA6D72-4DAF-4F5A-BFF8-0F3B24E63E46}" srcOrd="0" destOrd="0" presId="urn:microsoft.com/office/officeart/2005/8/layout/hierarchy1"/>
    <dgm:cxn modelId="{134055C1-EFE8-493E-AEFA-711A90A7AE2D}" srcId="{18994E44-AF00-4CD7-BFFB-893F48881FB3}" destId="{4CF28C83-AF25-475E-9F50-007420FDF6A3}" srcOrd="2" destOrd="0" parTransId="{141A4074-C9FD-4AF8-AA9B-4F3CAC93EA18}" sibTransId="{06AAF7AA-1E65-4BFF-A261-87B2EFEBF689}"/>
    <dgm:cxn modelId="{40C4727F-F07B-7C46-BD14-F59145F08B8B}" type="presOf" srcId="{B71299E6-F7A3-4C91-A358-6056F5AF1F98}" destId="{26607EC0-F098-44DB-9C64-329DE95362A9}"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1253BE48-B963-4C36-A8C8-420E303D9055}" srcId="{73FF10CD-7044-4AA5-B942-2E6E61E77832}" destId="{1AB7C9D7-D0D9-41CA-9650-6F6D9A9AAE85}" srcOrd="0" destOrd="0" parTransId="{B38F20A2-1B5C-4E4D-8863-5CDE97777DB3}" sibTransId="{0B2364C1-0625-44FB-A736-4EC209512102}"/>
    <dgm:cxn modelId="{2FA2C6EF-B059-E64E-AFA2-D9F4E851ABD0}" type="presOf" srcId="{1FCD92F8-79A9-48DB-A592-03D5F134F8AD}" destId="{41ADC508-700B-498E-AF8F-826A7F507618}" srcOrd="0" destOrd="0" presId="urn:microsoft.com/office/officeart/2005/8/layout/hierarchy1"/>
    <dgm:cxn modelId="{9135FC1C-047E-A244-BB38-3BCCE2FFB16E}" type="presOf" srcId="{4CF28C83-AF25-475E-9F50-007420FDF6A3}" destId="{BAAC51C4-C80E-4EB2-9417-B37059021C8B}" srcOrd="0" destOrd="0" presId="urn:microsoft.com/office/officeart/2005/8/layout/hierarchy1"/>
    <dgm:cxn modelId="{AEE33593-2C5C-4CBD-AAA8-02176F2C618A}" srcId="{EDEA9A5B-7A7B-44DC-B057-F6BEFF56A3E3}" destId="{591C96C0-B4A2-495D-B12D-AE27E21DBD88}" srcOrd="0" destOrd="0" parTransId="{29DAC408-E444-40DB-BB07-185C2BB20BE6}" sibTransId="{3C400E3E-6BAA-4161-8F35-FC399C4E1346}"/>
    <dgm:cxn modelId="{BA36FE7D-D196-6E4B-A3E1-CC7ACD31782E}" type="presOf" srcId="{8524DD58-5A20-4BC0-A8F9-6425A5D83D17}" destId="{1AB3CFCF-727C-45FB-BAA2-06724711E9AB}" srcOrd="0" destOrd="0" presId="urn:microsoft.com/office/officeart/2005/8/layout/hierarchy1"/>
    <dgm:cxn modelId="{F984CD2E-6859-8442-BF52-8D5C07DDB461}" type="presOf" srcId="{591C96C0-B4A2-495D-B12D-AE27E21DBD88}" destId="{9631D492-9631-4BC0-8E32-24F64A52BF58}" srcOrd="0" destOrd="0" presId="urn:microsoft.com/office/officeart/2005/8/layout/hierarchy1"/>
    <dgm:cxn modelId="{860FCB1C-1470-884E-951C-E6717BC02D09}" type="presOf" srcId="{18994E44-AF00-4CD7-BFFB-893F48881FB3}" destId="{C8123B47-734E-4D1A-979C-B85396FF6987}" srcOrd="0" destOrd="0" presId="urn:microsoft.com/office/officeart/2005/8/layout/hierarchy1"/>
    <dgm:cxn modelId="{257DCF82-4043-B148-8DC0-0AA134471969}" type="presOf" srcId="{D1094483-B178-4085-961F-43ECEFDE8599}" destId="{796B37A5-21B2-4851-BF38-DA90895D29E2}" srcOrd="0" destOrd="0" presId="urn:microsoft.com/office/officeart/2005/8/layout/hierarchy1"/>
    <dgm:cxn modelId="{45EB6E37-315F-4DE6-88F4-49AD4E52D41E}" srcId="{D2F696D7-6F24-4D93-A6F6-AEFB75F66471}" destId="{8524DD58-5A20-4BC0-A8F9-6425A5D83D17}" srcOrd="1" destOrd="0" parTransId="{91AF1766-C553-4B01-9C3E-2A7C7ADB8C18}" sibTransId="{6CE507ED-228C-4E4D-B4CC-E730B871EAB9}"/>
    <dgm:cxn modelId="{C4696E4A-5CE9-9340-863D-162953E57D2D}" type="presOf" srcId="{C46ECDBD-32A2-4443-8D38-B29C487E4F37}" destId="{8F74CD9E-AEEB-43B8-95A7-4EC1629252D3}"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EBFEBFDE-365E-F84B-8986-D5FF3729509F}" type="presParOf" srcId="{B9CC6839-8DA7-4E6A-BED5-ADCA7069FFC9}" destId="{2E5B79F4-1B79-452C-9F84-E06231AA521F}" srcOrd="0" destOrd="0" presId="urn:microsoft.com/office/officeart/2005/8/layout/hierarchy1"/>
    <dgm:cxn modelId="{9FBBAC68-3C99-CA49-990C-2181DDD45587}" type="presParOf" srcId="{2E5B79F4-1B79-452C-9F84-E06231AA521F}" destId="{FF2FEDD6-859E-4AB7-8EF6-90759616371B}" srcOrd="0" destOrd="0" presId="urn:microsoft.com/office/officeart/2005/8/layout/hierarchy1"/>
    <dgm:cxn modelId="{60256265-8441-894A-BC18-D266D4E53A4C}" type="presParOf" srcId="{FF2FEDD6-859E-4AB7-8EF6-90759616371B}" destId="{5420A366-D071-491E-95EE-21B5957855EB}" srcOrd="0" destOrd="0" presId="urn:microsoft.com/office/officeart/2005/8/layout/hierarchy1"/>
    <dgm:cxn modelId="{8461EA53-F33F-CD4B-9754-B9585A017187}" type="presParOf" srcId="{FF2FEDD6-859E-4AB7-8EF6-90759616371B}" destId="{60DB4E67-28A9-4E7A-8227-078100508F30}" srcOrd="1" destOrd="0" presId="urn:microsoft.com/office/officeart/2005/8/layout/hierarchy1"/>
    <dgm:cxn modelId="{0CF433AB-135C-0843-B346-CB78B344911D}" type="presParOf" srcId="{2E5B79F4-1B79-452C-9F84-E06231AA521F}" destId="{F973DD9A-B0BC-43B3-BF74-6E8E57512042}" srcOrd="1" destOrd="0" presId="urn:microsoft.com/office/officeart/2005/8/layout/hierarchy1"/>
    <dgm:cxn modelId="{587B1B4E-8183-7D4F-ACB4-D5C758C93A74}" type="presParOf" srcId="{F973DD9A-B0BC-43B3-BF74-6E8E57512042}" destId="{A0ADD128-955D-4B52-88C3-46EF50D8AD96}" srcOrd="0" destOrd="0" presId="urn:microsoft.com/office/officeart/2005/8/layout/hierarchy1"/>
    <dgm:cxn modelId="{A9558A10-016E-514A-AE44-B5745913675A}" type="presParOf" srcId="{F973DD9A-B0BC-43B3-BF74-6E8E57512042}" destId="{2E2BC77A-5500-4DFE-BC19-CE37892C43DF}" srcOrd="1" destOrd="0" presId="urn:microsoft.com/office/officeart/2005/8/layout/hierarchy1"/>
    <dgm:cxn modelId="{28472B9D-0AA8-D84E-BBE7-0E3BEDFA13BF}" type="presParOf" srcId="{2E2BC77A-5500-4DFE-BC19-CE37892C43DF}" destId="{7B53118B-9FD4-43CB-8155-B0AA67F30115}" srcOrd="0" destOrd="0" presId="urn:microsoft.com/office/officeart/2005/8/layout/hierarchy1"/>
    <dgm:cxn modelId="{421A360D-5709-4C4C-8410-C2C6D3ACE021}" type="presParOf" srcId="{7B53118B-9FD4-43CB-8155-B0AA67F30115}" destId="{0E2805F4-E31F-4FE6-B46F-B310BDF75CFC}" srcOrd="0" destOrd="0" presId="urn:microsoft.com/office/officeart/2005/8/layout/hierarchy1"/>
    <dgm:cxn modelId="{FA72A4B9-0D61-514F-AE89-C4C06674FCFC}" type="presParOf" srcId="{7B53118B-9FD4-43CB-8155-B0AA67F30115}" destId="{9DCABCF9-1517-45D2-8FD9-562BECECEC63}" srcOrd="1" destOrd="0" presId="urn:microsoft.com/office/officeart/2005/8/layout/hierarchy1"/>
    <dgm:cxn modelId="{6F09D199-64EB-3747-9C09-6E267B6C0FEF}" type="presParOf" srcId="{2E2BC77A-5500-4DFE-BC19-CE37892C43DF}" destId="{9B2ABBAD-B724-4930-A6D6-4A244FDF7DAC}" srcOrd="1" destOrd="0" presId="urn:microsoft.com/office/officeart/2005/8/layout/hierarchy1"/>
    <dgm:cxn modelId="{2A9568C4-6AD9-1C43-819C-9953D443ECCE}" type="presParOf" srcId="{B9CC6839-8DA7-4E6A-BED5-ADCA7069FFC9}" destId="{B0BAA389-B5E8-48FE-9B05-842C19904884}" srcOrd="1" destOrd="0" presId="urn:microsoft.com/office/officeart/2005/8/layout/hierarchy1"/>
    <dgm:cxn modelId="{214A7A4B-2DD4-3D4A-B586-2C8959B81E51}" type="presParOf" srcId="{B0BAA389-B5E8-48FE-9B05-842C19904884}" destId="{5DCA249A-0A5D-43F5-8386-D763B21D84B7}" srcOrd="0" destOrd="0" presId="urn:microsoft.com/office/officeart/2005/8/layout/hierarchy1"/>
    <dgm:cxn modelId="{76CDC302-269E-3246-BB5A-E27FE355AB98}" type="presParOf" srcId="{5DCA249A-0A5D-43F5-8386-D763B21D84B7}" destId="{2800DDE3-6AA8-4F92-9E09-49DAF7966224}" srcOrd="0" destOrd="0" presId="urn:microsoft.com/office/officeart/2005/8/layout/hierarchy1"/>
    <dgm:cxn modelId="{9E6D2D8A-E178-734B-8636-CD274C1C8519}" type="presParOf" srcId="{5DCA249A-0A5D-43F5-8386-D763B21D84B7}" destId="{1AB3CFCF-727C-45FB-BAA2-06724711E9AB}" srcOrd="1" destOrd="0" presId="urn:microsoft.com/office/officeart/2005/8/layout/hierarchy1"/>
    <dgm:cxn modelId="{6DA717E8-61B8-0A47-8E8D-AD4C77DBBCE6}" type="presParOf" srcId="{B0BAA389-B5E8-48FE-9B05-842C19904884}" destId="{8632FCFF-D066-4AB6-857B-3689AEA8773E}" srcOrd="1" destOrd="0" presId="urn:microsoft.com/office/officeart/2005/8/layout/hierarchy1"/>
    <dgm:cxn modelId="{F3B064F9-9925-5C49-9E05-C3E421CC23A6}" type="presParOf" srcId="{8632FCFF-D066-4AB6-857B-3689AEA8773E}" destId="{2A6E5A3B-572D-4321-85A8-25F2BFE876A3}" srcOrd="0" destOrd="0" presId="urn:microsoft.com/office/officeart/2005/8/layout/hierarchy1"/>
    <dgm:cxn modelId="{E673304B-4EEF-6440-966E-C9CC9917CA34}" type="presParOf" srcId="{8632FCFF-D066-4AB6-857B-3689AEA8773E}" destId="{E55B50FF-4C14-4E92-8F6A-EAD30C1E25EC}" srcOrd="1" destOrd="0" presId="urn:microsoft.com/office/officeart/2005/8/layout/hierarchy1"/>
    <dgm:cxn modelId="{CE660EAB-E74C-4A47-8C06-B18FBB811994}" type="presParOf" srcId="{E55B50FF-4C14-4E92-8F6A-EAD30C1E25EC}" destId="{7B643BCE-5BDD-446F-80B3-EBD09C42FF3D}" srcOrd="0" destOrd="0" presId="urn:microsoft.com/office/officeart/2005/8/layout/hierarchy1"/>
    <dgm:cxn modelId="{1E096635-8F71-3641-A217-1F5CA752469E}" type="presParOf" srcId="{7B643BCE-5BDD-446F-80B3-EBD09C42FF3D}" destId="{53E6CAFC-0F34-4AFC-996E-C15D21C6B08F}" srcOrd="0" destOrd="0" presId="urn:microsoft.com/office/officeart/2005/8/layout/hierarchy1"/>
    <dgm:cxn modelId="{247664A6-4E9B-6E4A-AC9E-564D1C42461E}" type="presParOf" srcId="{7B643BCE-5BDD-446F-80B3-EBD09C42FF3D}" destId="{988D4E53-B31D-4C89-AD22-ED94EA2E97AF}" srcOrd="1" destOrd="0" presId="urn:microsoft.com/office/officeart/2005/8/layout/hierarchy1"/>
    <dgm:cxn modelId="{9AEB39FD-B647-974E-A547-9E75C5C4DE76}" type="presParOf" srcId="{E55B50FF-4C14-4E92-8F6A-EAD30C1E25EC}" destId="{171F0247-CC6E-4054-86A7-40462965870F}" srcOrd="1" destOrd="0" presId="urn:microsoft.com/office/officeart/2005/8/layout/hierarchy1"/>
    <dgm:cxn modelId="{2C6334D2-8F2A-2C44-8267-32B7856BED70}" type="presParOf" srcId="{B9CC6839-8DA7-4E6A-BED5-ADCA7069FFC9}" destId="{8C2A7BA4-6D27-4989-9E88-0F4D7435C1D1}" srcOrd="2" destOrd="0" presId="urn:microsoft.com/office/officeart/2005/8/layout/hierarchy1"/>
    <dgm:cxn modelId="{7CEC7A71-E9C5-FC4B-BAE0-87A9A33A37BE}" type="presParOf" srcId="{8C2A7BA4-6D27-4989-9E88-0F4D7435C1D1}" destId="{6DE0C9AF-1CA8-4088-8635-714AF6BC571E}" srcOrd="0" destOrd="0" presId="urn:microsoft.com/office/officeart/2005/8/layout/hierarchy1"/>
    <dgm:cxn modelId="{A080FDDD-1A11-B84C-B7A2-0C7558F2EAF3}" type="presParOf" srcId="{6DE0C9AF-1CA8-4088-8635-714AF6BC571E}" destId="{F61335E8-66EC-41DB-B0A2-9C57D0CD9210}" srcOrd="0" destOrd="0" presId="urn:microsoft.com/office/officeart/2005/8/layout/hierarchy1"/>
    <dgm:cxn modelId="{6E80853E-A427-5C4C-9092-B34D2FB87294}" type="presParOf" srcId="{6DE0C9AF-1CA8-4088-8635-714AF6BC571E}" destId="{C8123B47-734E-4D1A-979C-B85396FF6987}" srcOrd="1" destOrd="0" presId="urn:microsoft.com/office/officeart/2005/8/layout/hierarchy1"/>
    <dgm:cxn modelId="{29D3BA27-C162-0344-90F7-37658DC5AD1C}" type="presParOf" srcId="{8C2A7BA4-6D27-4989-9E88-0F4D7435C1D1}" destId="{453DC995-69BE-423E-818E-796623C595EF}" srcOrd="1" destOrd="0" presId="urn:microsoft.com/office/officeart/2005/8/layout/hierarchy1"/>
    <dgm:cxn modelId="{F1830D8E-63B8-DE4A-9EE0-0CF2E6E649E0}" type="presParOf" srcId="{453DC995-69BE-423E-818E-796623C595EF}" destId="{54CA6D72-4DAF-4F5A-BFF8-0F3B24E63E46}" srcOrd="0" destOrd="0" presId="urn:microsoft.com/office/officeart/2005/8/layout/hierarchy1"/>
    <dgm:cxn modelId="{D085C94E-A364-1040-8749-41D3AA305B07}" type="presParOf" srcId="{453DC995-69BE-423E-818E-796623C595EF}" destId="{A10FBB14-8FAD-4C1B-A327-227CB4F9CED3}" srcOrd="1" destOrd="0" presId="urn:microsoft.com/office/officeart/2005/8/layout/hierarchy1"/>
    <dgm:cxn modelId="{5C911E4D-34D0-E44C-BCBF-AEF2D836EB69}" type="presParOf" srcId="{A10FBB14-8FAD-4C1B-A327-227CB4F9CED3}" destId="{83A0A148-8CDE-473C-A73F-1BD0ACA8EBCB}" srcOrd="0" destOrd="0" presId="urn:microsoft.com/office/officeart/2005/8/layout/hierarchy1"/>
    <dgm:cxn modelId="{7BCFCBCB-46F9-1046-8949-DD21A1A26C6C}" type="presParOf" srcId="{83A0A148-8CDE-473C-A73F-1BD0ACA8EBCB}" destId="{100E0372-3BCA-4A25-8BAF-5C2408094CCA}" srcOrd="0" destOrd="0" presId="urn:microsoft.com/office/officeart/2005/8/layout/hierarchy1"/>
    <dgm:cxn modelId="{A2EFC6C9-5345-E14C-AFFA-AE7543E4AFAD}" type="presParOf" srcId="{83A0A148-8CDE-473C-A73F-1BD0ACA8EBCB}" destId="{173B9D13-7D12-4225-857A-7C445B30673C}" srcOrd="1" destOrd="0" presId="urn:microsoft.com/office/officeart/2005/8/layout/hierarchy1"/>
    <dgm:cxn modelId="{659F4FA5-5CD4-8846-8CE1-1BFFD8548B1A}" type="presParOf" srcId="{A10FBB14-8FAD-4C1B-A327-227CB4F9CED3}" destId="{DB5CFF2A-5C65-45C8-AC8A-2053FE56F0C6}" srcOrd="1" destOrd="0" presId="urn:microsoft.com/office/officeart/2005/8/layout/hierarchy1"/>
    <dgm:cxn modelId="{0ACCBA92-B37B-0D41-9577-85B5B536F1A0}" type="presParOf" srcId="{453DC995-69BE-423E-818E-796623C595EF}" destId="{10ADEA91-9B7F-41AE-8475-3415F03C7997}" srcOrd="2" destOrd="0" presId="urn:microsoft.com/office/officeart/2005/8/layout/hierarchy1"/>
    <dgm:cxn modelId="{C366200F-04DC-3C43-988B-DA65EC989B1B}" type="presParOf" srcId="{453DC995-69BE-423E-818E-796623C595EF}" destId="{60A98512-EE5F-469A-A567-9B0DFA18988E}" srcOrd="3" destOrd="0" presId="urn:microsoft.com/office/officeart/2005/8/layout/hierarchy1"/>
    <dgm:cxn modelId="{AFBEA131-CEF9-7A42-860B-19F83FBA0A3A}" type="presParOf" srcId="{60A98512-EE5F-469A-A567-9B0DFA18988E}" destId="{050F9837-6BCF-4142-94B4-5D67DB2E0A3A}" srcOrd="0" destOrd="0" presId="urn:microsoft.com/office/officeart/2005/8/layout/hierarchy1"/>
    <dgm:cxn modelId="{B60E4815-37F5-BB40-9F70-303C29904772}" type="presParOf" srcId="{050F9837-6BCF-4142-94B4-5D67DB2E0A3A}" destId="{8411B339-A8B1-4F9C-B0A2-AA17448BDB6D}" srcOrd="0" destOrd="0" presId="urn:microsoft.com/office/officeart/2005/8/layout/hierarchy1"/>
    <dgm:cxn modelId="{E73D425A-CE07-9E42-9C46-CCA5D7A12996}" type="presParOf" srcId="{050F9837-6BCF-4142-94B4-5D67DB2E0A3A}" destId="{57C1D9DD-379E-42A1-9AD1-45F4B6CF3AA3}" srcOrd="1" destOrd="0" presId="urn:microsoft.com/office/officeart/2005/8/layout/hierarchy1"/>
    <dgm:cxn modelId="{4AD1BAE0-F4C5-F24A-9BB1-F8746037FA01}" type="presParOf" srcId="{60A98512-EE5F-469A-A567-9B0DFA18988E}" destId="{FEE2E0E3-610F-4E0E-A956-E5DCDA9FC116}" srcOrd="1" destOrd="0" presId="urn:microsoft.com/office/officeart/2005/8/layout/hierarchy1"/>
    <dgm:cxn modelId="{67C55BE3-A351-9541-8175-CCEEB9B639B6}" type="presParOf" srcId="{FEE2E0E3-610F-4E0E-A956-E5DCDA9FC116}" destId="{2782B56D-3B1A-414B-940E-03345377419E}" srcOrd="0" destOrd="0" presId="urn:microsoft.com/office/officeart/2005/8/layout/hierarchy1"/>
    <dgm:cxn modelId="{8EBAD7B7-1732-A644-BC1E-8BF1F6EC0EB3}" type="presParOf" srcId="{FEE2E0E3-610F-4E0E-A956-E5DCDA9FC116}" destId="{AACA356B-E4AE-4DA5-B230-56C69101B32E}" srcOrd="1" destOrd="0" presId="urn:microsoft.com/office/officeart/2005/8/layout/hierarchy1"/>
    <dgm:cxn modelId="{9D27DAE9-C512-2545-AFF4-2345E8CBCAEB}" type="presParOf" srcId="{AACA356B-E4AE-4DA5-B230-56C69101B32E}" destId="{1C120950-FB1E-4205-A676-A1D7C7332E74}" srcOrd="0" destOrd="0" presId="urn:microsoft.com/office/officeart/2005/8/layout/hierarchy1"/>
    <dgm:cxn modelId="{5BE85C09-EF5C-E241-A812-84BB8AFEB19B}" type="presParOf" srcId="{1C120950-FB1E-4205-A676-A1D7C7332E74}" destId="{882109F4-7563-41CC-9E19-1502CFE5AA23}" srcOrd="0" destOrd="0" presId="urn:microsoft.com/office/officeart/2005/8/layout/hierarchy1"/>
    <dgm:cxn modelId="{7CC86102-9EF6-BC43-9C50-E0F7269EF59A}" type="presParOf" srcId="{1C120950-FB1E-4205-A676-A1D7C7332E74}" destId="{9631D492-9631-4BC0-8E32-24F64A52BF58}" srcOrd="1" destOrd="0" presId="urn:microsoft.com/office/officeart/2005/8/layout/hierarchy1"/>
    <dgm:cxn modelId="{2FFBE5F0-30E3-2349-A48F-48AEE979A845}" type="presParOf" srcId="{AACA356B-E4AE-4DA5-B230-56C69101B32E}" destId="{DDD0F9E6-9D0D-4603-ABEA-92723FB1E043}" srcOrd="1" destOrd="0" presId="urn:microsoft.com/office/officeart/2005/8/layout/hierarchy1"/>
    <dgm:cxn modelId="{D3BEA31F-87EE-4642-A56C-B0AA57A980D8}" type="presParOf" srcId="{FEE2E0E3-610F-4E0E-A956-E5DCDA9FC116}" destId="{C02C0F47-89B0-40E9-8D96-6830863053FD}" srcOrd="2" destOrd="0" presId="urn:microsoft.com/office/officeart/2005/8/layout/hierarchy1"/>
    <dgm:cxn modelId="{7125E3A3-5B71-A345-BB62-46EB1DA02D95}" type="presParOf" srcId="{FEE2E0E3-610F-4E0E-A956-E5DCDA9FC116}" destId="{B85E22F0-24FC-43A5-B661-991DE3712735}" srcOrd="3" destOrd="0" presId="urn:microsoft.com/office/officeart/2005/8/layout/hierarchy1"/>
    <dgm:cxn modelId="{9E62ED43-5F3E-6443-A12E-C8743F1C0155}" type="presParOf" srcId="{B85E22F0-24FC-43A5-B661-991DE3712735}" destId="{469E9010-F7F7-484B-8FB2-7B1A615F49DA}" srcOrd="0" destOrd="0" presId="urn:microsoft.com/office/officeart/2005/8/layout/hierarchy1"/>
    <dgm:cxn modelId="{E6544048-FC38-DF4E-85AE-C732A0634998}" type="presParOf" srcId="{469E9010-F7F7-484B-8FB2-7B1A615F49DA}" destId="{FB138D66-1134-47E5-97C6-4A312EC55413}" srcOrd="0" destOrd="0" presId="urn:microsoft.com/office/officeart/2005/8/layout/hierarchy1"/>
    <dgm:cxn modelId="{AA66802F-3C79-444D-BDD9-3723B9E50F2E}" type="presParOf" srcId="{469E9010-F7F7-484B-8FB2-7B1A615F49DA}" destId="{796B37A5-21B2-4851-BF38-DA90895D29E2}" srcOrd="1" destOrd="0" presId="urn:microsoft.com/office/officeart/2005/8/layout/hierarchy1"/>
    <dgm:cxn modelId="{0EB64B88-94E5-4F41-A469-AB2EC8C28E75}" type="presParOf" srcId="{B85E22F0-24FC-43A5-B661-991DE3712735}" destId="{4937EEA4-BBF7-4256-BF7E-238BC2DD7D16}" srcOrd="1" destOrd="0" presId="urn:microsoft.com/office/officeart/2005/8/layout/hierarchy1"/>
    <dgm:cxn modelId="{6D0E0073-3011-E04E-B751-5E8F326F056E}" type="presParOf" srcId="{4937EEA4-BBF7-4256-BF7E-238BC2DD7D16}" destId="{58A324DF-9888-4D3B-843C-35027F670662}" srcOrd="0" destOrd="0" presId="urn:microsoft.com/office/officeart/2005/8/layout/hierarchy1"/>
    <dgm:cxn modelId="{7A47D1A4-D440-214E-947D-18B009BB2692}" type="presParOf" srcId="{4937EEA4-BBF7-4256-BF7E-238BC2DD7D16}" destId="{C4FCC9EB-4107-45BA-A85E-82F3D039E321}" srcOrd="1" destOrd="0" presId="urn:microsoft.com/office/officeart/2005/8/layout/hierarchy1"/>
    <dgm:cxn modelId="{84637433-F459-C14F-8D14-DD4550C6071E}" type="presParOf" srcId="{C4FCC9EB-4107-45BA-A85E-82F3D039E321}" destId="{51E041E5-BDCC-44EE-89BC-8B884A79F504}" srcOrd="0" destOrd="0" presId="urn:microsoft.com/office/officeart/2005/8/layout/hierarchy1"/>
    <dgm:cxn modelId="{19B25BCB-BE6B-FA42-A534-C414FB52D576}" type="presParOf" srcId="{51E041E5-BDCC-44EE-89BC-8B884A79F504}" destId="{7E43DBB5-E52F-49B7-B1C5-6FCF52F2039D}" srcOrd="0" destOrd="0" presId="urn:microsoft.com/office/officeart/2005/8/layout/hierarchy1"/>
    <dgm:cxn modelId="{24DB4E21-A17D-3847-A198-93A341C7DC6D}" type="presParOf" srcId="{51E041E5-BDCC-44EE-89BC-8B884A79F504}" destId="{41ADC508-700B-498E-AF8F-826A7F507618}" srcOrd="1" destOrd="0" presId="urn:microsoft.com/office/officeart/2005/8/layout/hierarchy1"/>
    <dgm:cxn modelId="{41FC0BAF-CD65-DA40-9288-1D71290C1F91}" type="presParOf" srcId="{C4FCC9EB-4107-45BA-A85E-82F3D039E321}" destId="{21F15AA6-CA54-4735-A838-F048105F1AF1}" srcOrd="1" destOrd="0" presId="urn:microsoft.com/office/officeart/2005/8/layout/hierarchy1"/>
    <dgm:cxn modelId="{5305B1AA-B051-EB42-97E8-A5574DA7004F}" type="presParOf" srcId="{4937EEA4-BBF7-4256-BF7E-238BC2DD7D16}" destId="{8F74CD9E-AEEB-43B8-95A7-4EC1629252D3}" srcOrd="2" destOrd="0" presId="urn:microsoft.com/office/officeart/2005/8/layout/hierarchy1"/>
    <dgm:cxn modelId="{10ECCD6B-55EE-8142-BDB0-E2E763264AC9}" type="presParOf" srcId="{4937EEA4-BBF7-4256-BF7E-238BC2DD7D16}" destId="{83DCDF06-947D-4D5E-A1BF-39A06C29E62D}" srcOrd="3" destOrd="0" presId="urn:microsoft.com/office/officeart/2005/8/layout/hierarchy1"/>
    <dgm:cxn modelId="{EA1EF681-DC17-C847-ABA2-621ACD2ACCE0}" type="presParOf" srcId="{83DCDF06-947D-4D5E-A1BF-39A06C29E62D}" destId="{6799F79B-FEC1-4FDC-93DD-1D7822F8DB39}" srcOrd="0" destOrd="0" presId="urn:microsoft.com/office/officeart/2005/8/layout/hierarchy1"/>
    <dgm:cxn modelId="{148DC1A3-B85E-C94E-BD9A-3C4AA4E825FD}" type="presParOf" srcId="{6799F79B-FEC1-4FDC-93DD-1D7822F8DB39}" destId="{47CC5982-A74D-45E0-9288-C338B148FDC4}" srcOrd="0" destOrd="0" presId="urn:microsoft.com/office/officeart/2005/8/layout/hierarchy1"/>
    <dgm:cxn modelId="{25CDA5C2-467E-2643-B66F-DFBB1D551040}" type="presParOf" srcId="{6799F79B-FEC1-4FDC-93DD-1D7822F8DB39}" destId="{1B2EE649-2B94-427D-8F07-A895A1088269}" srcOrd="1" destOrd="0" presId="urn:microsoft.com/office/officeart/2005/8/layout/hierarchy1"/>
    <dgm:cxn modelId="{C19F8927-1047-3045-9A14-BD5E67E5D9D3}" type="presParOf" srcId="{83DCDF06-947D-4D5E-A1BF-39A06C29E62D}" destId="{4C80783D-B300-407A-958B-627094077C9F}" srcOrd="1" destOrd="0" presId="urn:microsoft.com/office/officeart/2005/8/layout/hierarchy1"/>
    <dgm:cxn modelId="{2C2231FE-125A-AF45-B85E-D7A06FE4B2DA}" type="presParOf" srcId="{4937EEA4-BBF7-4256-BF7E-238BC2DD7D16}" destId="{26607EC0-F098-44DB-9C64-329DE95362A9}" srcOrd="4" destOrd="0" presId="urn:microsoft.com/office/officeart/2005/8/layout/hierarchy1"/>
    <dgm:cxn modelId="{9EDD2434-7880-F540-8A0E-CB851572DE06}" type="presParOf" srcId="{4937EEA4-BBF7-4256-BF7E-238BC2DD7D16}" destId="{6F9856A8-4628-480E-9E36-CB50A36F4536}" srcOrd="5" destOrd="0" presId="urn:microsoft.com/office/officeart/2005/8/layout/hierarchy1"/>
    <dgm:cxn modelId="{0FB47DF5-F7B2-0749-B9CF-4EF6B4B3968C}" type="presParOf" srcId="{6F9856A8-4628-480E-9E36-CB50A36F4536}" destId="{C35BEDC5-2D29-4A14-B8AE-1C80212CC695}" srcOrd="0" destOrd="0" presId="urn:microsoft.com/office/officeart/2005/8/layout/hierarchy1"/>
    <dgm:cxn modelId="{F346D9ED-BAB4-9E42-B7BE-DA141405D3A7}" type="presParOf" srcId="{C35BEDC5-2D29-4A14-B8AE-1C80212CC695}" destId="{477D1471-6F29-4E15-848C-020243429DB7}" srcOrd="0" destOrd="0" presId="urn:microsoft.com/office/officeart/2005/8/layout/hierarchy1"/>
    <dgm:cxn modelId="{9C36D239-F8D1-C94C-9F35-FCC68A44CE50}" type="presParOf" srcId="{C35BEDC5-2D29-4A14-B8AE-1C80212CC695}" destId="{EAF5657C-F814-4B97-A682-14631681F8EB}" srcOrd="1" destOrd="0" presId="urn:microsoft.com/office/officeart/2005/8/layout/hierarchy1"/>
    <dgm:cxn modelId="{1BF9BC47-CF74-2944-823D-236813BB4AE2}" type="presParOf" srcId="{6F9856A8-4628-480E-9E36-CB50A36F4536}" destId="{5172A587-57F4-47EF-8998-48457B9EBE13}" srcOrd="1" destOrd="0" presId="urn:microsoft.com/office/officeart/2005/8/layout/hierarchy1"/>
    <dgm:cxn modelId="{50BAA52F-0928-A344-94BD-6AA30428589F}" type="presParOf" srcId="{453DC995-69BE-423E-818E-796623C595EF}" destId="{4B8A6B68-CBBF-4750-8A92-251106370A0E}" srcOrd="4" destOrd="0" presId="urn:microsoft.com/office/officeart/2005/8/layout/hierarchy1"/>
    <dgm:cxn modelId="{852C1B8E-3728-1E48-8BE7-2C818DDA71D3}" type="presParOf" srcId="{453DC995-69BE-423E-818E-796623C595EF}" destId="{79F85412-F7BD-4DE0-995A-A69A8C9EA902}" srcOrd="5" destOrd="0" presId="urn:microsoft.com/office/officeart/2005/8/layout/hierarchy1"/>
    <dgm:cxn modelId="{74215ED0-A039-254D-9CB4-D47F849A75B0}" type="presParOf" srcId="{79F85412-F7BD-4DE0-995A-A69A8C9EA902}" destId="{07F8A33E-5C80-43A6-A468-E9AF587C3428}" srcOrd="0" destOrd="0" presId="urn:microsoft.com/office/officeart/2005/8/layout/hierarchy1"/>
    <dgm:cxn modelId="{F341E74A-C26E-D14E-A61C-3AD7A69C9C8D}" type="presParOf" srcId="{07F8A33E-5C80-43A6-A468-E9AF587C3428}" destId="{4621300C-75F5-43A9-9E8B-6810FF955F86}" srcOrd="0" destOrd="0" presId="urn:microsoft.com/office/officeart/2005/8/layout/hierarchy1"/>
    <dgm:cxn modelId="{2A299BDA-3B6C-3E40-A10F-E2E6404F4AA2}" type="presParOf" srcId="{07F8A33E-5C80-43A6-A468-E9AF587C3428}" destId="{BAAC51C4-C80E-4EB2-9417-B37059021C8B}" srcOrd="1" destOrd="0" presId="urn:microsoft.com/office/officeart/2005/8/layout/hierarchy1"/>
    <dgm:cxn modelId="{5EA28D26-C594-2146-ABD4-BB02AC1EC9AE}" type="presParOf" srcId="{79F85412-F7BD-4DE0-995A-A69A8C9EA902}" destId="{ABBA5C9B-45B3-4AC2-B2E3-236EF0B81A1F}" srcOrd="1" destOrd="0" presId="urn:microsoft.com/office/officeart/2005/8/layout/hierarchy1"/>
    <dgm:cxn modelId="{20DBAF85-0C7C-AD41-8B3E-4B8BB614557D}" type="presParOf" srcId="{453DC995-69BE-423E-818E-796623C595EF}" destId="{541ECD9B-EC50-48A1-94BD-FEC4CBB41E32}" srcOrd="6" destOrd="0" presId="urn:microsoft.com/office/officeart/2005/8/layout/hierarchy1"/>
    <dgm:cxn modelId="{CF308501-5842-4841-8EE7-B7CF90FBF76D}" type="presParOf" srcId="{453DC995-69BE-423E-818E-796623C595EF}" destId="{79A6DBA8-63FA-4489-B9B1-4707F6FA5BA9}" srcOrd="7" destOrd="0" presId="urn:microsoft.com/office/officeart/2005/8/layout/hierarchy1"/>
    <dgm:cxn modelId="{013A705A-AFE0-144C-8A9E-5FBC3E5C6F89}" type="presParOf" srcId="{79A6DBA8-63FA-4489-B9B1-4707F6FA5BA9}" destId="{E33BBBB8-BE2B-4D35-B2D0-F1134E201E12}" srcOrd="0" destOrd="0" presId="urn:microsoft.com/office/officeart/2005/8/layout/hierarchy1"/>
    <dgm:cxn modelId="{00E7B893-B77B-9D4D-9AC4-98FDD8F77239}" type="presParOf" srcId="{E33BBBB8-BE2B-4D35-B2D0-F1134E201E12}" destId="{FB6739EA-4E7A-4941-A68A-1BD5DD929F8E}" srcOrd="0" destOrd="0" presId="urn:microsoft.com/office/officeart/2005/8/layout/hierarchy1"/>
    <dgm:cxn modelId="{F95184FC-EF8B-B544-BACF-6780938BAA86}" type="presParOf" srcId="{E33BBBB8-BE2B-4D35-B2D0-F1134E201E12}" destId="{6AFCA11E-528B-40BD-B72C-A0943F1BBF94}" srcOrd="1" destOrd="0" presId="urn:microsoft.com/office/officeart/2005/8/layout/hierarchy1"/>
    <dgm:cxn modelId="{E85D2171-A556-8E48-BB58-AAC9D7AEFEA2}" type="presParOf" srcId="{79A6DBA8-63FA-4489-B9B1-4707F6FA5BA9}" destId="{393E6A52-ACF1-475A-88F3-73D63AA1B389}" srcOrd="1" destOrd="0" presId="urn:microsoft.com/office/officeart/2005/8/layout/hierarchy1"/>
    <dgm:cxn modelId="{D1AF6D57-C780-1845-B2B6-6A88852182F9}" type="presParOf" srcId="{453DC995-69BE-423E-818E-796623C595EF}" destId="{DFBBF034-86D2-4D57-BEB3-EC107B3FDEE7}" srcOrd="8" destOrd="0" presId="urn:microsoft.com/office/officeart/2005/8/layout/hierarchy1"/>
    <dgm:cxn modelId="{5129CAC8-6B23-7047-BAF7-33BEAFBDD399}" type="presParOf" srcId="{453DC995-69BE-423E-818E-796623C595EF}" destId="{D92E178D-15D1-46D9-9238-3AACAB5E72EB}" srcOrd="9" destOrd="0" presId="urn:microsoft.com/office/officeart/2005/8/layout/hierarchy1"/>
    <dgm:cxn modelId="{5A850911-ECF5-7D41-8596-37EA450160BC}" type="presParOf" srcId="{D92E178D-15D1-46D9-9238-3AACAB5E72EB}" destId="{04D1B745-A893-4CE2-B52C-F6FB2C136C74}" srcOrd="0" destOrd="0" presId="urn:microsoft.com/office/officeart/2005/8/layout/hierarchy1"/>
    <dgm:cxn modelId="{DE8E1ADE-349C-8043-8044-0CE73DF890F0}" type="presParOf" srcId="{04D1B745-A893-4CE2-B52C-F6FB2C136C74}" destId="{3D155CF1-8989-447F-AC19-ACEA73FFAD3D}" srcOrd="0" destOrd="0" presId="urn:microsoft.com/office/officeart/2005/8/layout/hierarchy1"/>
    <dgm:cxn modelId="{100640E2-3DE4-7641-9A7F-5ECDB1F92D18}" type="presParOf" srcId="{04D1B745-A893-4CE2-B52C-F6FB2C136C74}" destId="{DA51FBE4-5852-40D4-BFBB-96C1DEE5735D}" srcOrd="1" destOrd="0" presId="urn:microsoft.com/office/officeart/2005/8/layout/hierarchy1"/>
    <dgm:cxn modelId="{D6988F63-3D15-454E-BED2-D8A66FFFA71C}"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t>
        <a:bodyPr/>
        <a:lstStyle/>
        <a:p>
          <a:endParaRPr lang="en-US"/>
        </a:p>
      </dgm:t>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t>
        <a:bodyPr/>
        <a:lstStyle/>
        <a:p>
          <a:endParaRPr lang="en-US"/>
        </a:p>
      </dgm:t>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t>
        <a:bodyPr/>
        <a:lstStyle/>
        <a:p>
          <a:endParaRPr lang="en-US"/>
        </a:p>
      </dgm:t>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t>
        <a:bodyPr/>
        <a:lstStyle/>
        <a:p>
          <a:endParaRPr lang="en-US"/>
        </a:p>
      </dgm:t>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t>
        <a:bodyPr/>
        <a:lstStyle/>
        <a:p>
          <a:endParaRPr lang="en-US"/>
        </a:p>
      </dgm:t>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t>
        <a:bodyPr/>
        <a:lstStyle/>
        <a:p>
          <a:endParaRPr lang="en-US"/>
        </a:p>
      </dgm:t>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t>
        <a:bodyPr/>
        <a:lstStyle/>
        <a:p>
          <a:endParaRPr lang="en-US"/>
        </a:p>
      </dgm:t>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t>
        <a:bodyPr/>
        <a:lstStyle/>
        <a:p>
          <a:endParaRPr lang="en-US"/>
        </a:p>
      </dgm:t>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t>
        <a:bodyPr/>
        <a:lstStyle/>
        <a:p>
          <a:endParaRPr lang="en-US"/>
        </a:p>
      </dgm:t>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t>
        <a:bodyPr/>
        <a:lstStyle/>
        <a:p>
          <a:endParaRPr lang="en-US"/>
        </a:p>
      </dgm:t>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t>
        <a:bodyPr/>
        <a:lstStyle/>
        <a:p>
          <a:endParaRPr lang="en-US"/>
        </a:p>
      </dgm:t>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t>
        <a:bodyPr/>
        <a:lstStyle/>
        <a:p>
          <a:endParaRPr lang="en-US"/>
        </a:p>
      </dgm:t>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t>
        <a:bodyPr/>
        <a:lstStyle/>
        <a:p>
          <a:endParaRPr lang="en-US"/>
        </a:p>
      </dgm:t>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t>
        <a:bodyPr/>
        <a:lstStyle/>
        <a:p>
          <a:endParaRPr lang="en-US"/>
        </a:p>
      </dgm:t>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t>
        <a:bodyPr/>
        <a:lstStyle/>
        <a:p>
          <a:endParaRPr lang="en-US"/>
        </a:p>
      </dgm:t>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t>
        <a:bodyPr/>
        <a:lstStyle/>
        <a:p>
          <a:endParaRPr lang="en-US"/>
        </a:p>
      </dgm:t>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t>
        <a:bodyPr/>
        <a:lstStyle/>
        <a:p>
          <a:endParaRPr lang="en-US"/>
        </a:p>
      </dgm:t>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t>
        <a:bodyPr/>
        <a:lstStyle/>
        <a:p>
          <a:endParaRPr lang="en-US"/>
        </a:p>
      </dgm:t>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t>
        <a:bodyPr/>
        <a:lstStyle/>
        <a:p>
          <a:endParaRPr lang="en-US"/>
        </a:p>
      </dgm:t>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t>
        <a:bodyPr/>
        <a:lstStyle/>
        <a:p>
          <a:endParaRPr lang="en-US"/>
        </a:p>
      </dgm:t>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t>
        <a:bodyPr/>
        <a:lstStyle/>
        <a:p>
          <a:endParaRPr lang="en-US"/>
        </a:p>
      </dgm:t>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t>
        <a:bodyPr/>
        <a:lstStyle/>
        <a:p>
          <a:endParaRPr lang="en-US"/>
        </a:p>
      </dgm:t>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t>
        <a:bodyPr/>
        <a:lstStyle/>
        <a:p>
          <a:endParaRPr lang="en-US"/>
        </a:p>
      </dgm:t>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t>
        <a:bodyPr/>
        <a:lstStyle/>
        <a:p>
          <a:endParaRPr lang="en-US"/>
        </a:p>
      </dgm:t>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t>
        <a:bodyPr/>
        <a:lstStyle/>
        <a:p>
          <a:endParaRPr lang="en-US"/>
        </a:p>
      </dgm:t>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t>
        <a:bodyPr/>
        <a:lstStyle/>
        <a:p>
          <a:endParaRPr lang="en-US"/>
        </a:p>
      </dgm:t>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t>
        <a:bodyPr/>
        <a:lstStyle/>
        <a:p>
          <a:endParaRPr lang="en-US"/>
        </a:p>
      </dgm:t>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t>
        <a:bodyPr/>
        <a:lstStyle/>
        <a:p>
          <a:endParaRPr lang="en-US"/>
        </a:p>
      </dgm:t>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3A0D9F61-AE06-40B0-BFF4-F4A8532836F2}" srcId="{18994E44-AF00-4CD7-BFFB-893F48881FB3}" destId="{EDEA9A5B-7A7B-44DC-B057-F6BEFF56A3E3}" srcOrd="1" destOrd="0" parTransId="{8660905E-B178-4AB7-95E3-8857E1B584D3}" sibTransId="{44BDF4C1-525B-4D43-B9AB-EEFC8658688F}"/>
    <dgm:cxn modelId="{DC7654B5-E13E-4EF5-8929-0E36A0589E20}" srcId="{18994E44-AF00-4CD7-BFFB-893F48881FB3}" destId="{30194467-FD7E-4D24-8DB0-714FAD158BDA}" srcOrd="0" destOrd="0" parTransId="{E33D9464-94F1-4C5E-8AF9-0581A17D52C6}" sibTransId="{D1BB627F-DAC7-449A-8004-281B1036B1FB}"/>
    <dgm:cxn modelId="{4AB42AF7-297E-344F-B298-A265E9765E5A}" type="presOf" srcId="{591C96C0-B4A2-495D-B12D-AE27E21DBD88}" destId="{9631D492-9631-4BC0-8E32-24F64A52BF58}" srcOrd="0" destOrd="0" presId="urn:microsoft.com/office/officeart/2005/8/layout/hierarchy1"/>
    <dgm:cxn modelId="{202E8C67-3224-0C49-A4EA-4A27EB5EA55E}" type="presOf" srcId="{73FF10CD-7044-4AA5-B942-2E6E61E77832}" destId="{60DB4E67-28A9-4E7A-8227-078100508F30}" srcOrd="0" destOrd="0" presId="urn:microsoft.com/office/officeart/2005/8/layout/hierarchy1"/>
    <dgm:cxn modelId="{6B6D8962-E3E2-AC4B-A4C7-A50525E934A0}" type="presOf" srcId="{B38F20A2-1B5C-4E4D-8863-5CDE97777DB3}" destId="{A0ADD128-955D-4B52-88C3-46EF50D8AD96}" srcOrd="0" destOrd="0" presId="urn:microsoft.com/office/officeart/2005/8/layout/hierarchy1"/>
    <dgm:cxn modelId="{EE0BC0E5-4EE7-B64B-89FE-BC9E35C12FE7}" type="presOf" srcId="{E0BE901C-0CFD-4076-9A90-3C9D2272EF7F}" destId="{1B2EE649-2B94-427D-8F07-A895A1088269}" srcOrd="0" destOrd="0" presId="urn:microsoft.com/office/officeart/2005/8/layout/hierarchy1"/>
    <dgm:cxn modelId="{05B48EA5-4E86-450B-85EB-FD2FA0A465FA}" srcId="{D1094483-B178-4085-961F-43ECEFDE8599}" destId="{1FCD92F8-79A9-48DB-A592-03D5F134F8AD}" srcOrd="0" destOrd="0" parTransId="{B39EC8B6-8DE7-41B7-9370-705CB5823913}" sibTransId="{D478D3FB-DAEA-4BA3-975E-E63E143E287B}"/>
    <dgm:cxn modelId="{081665E7-BC97-B44F-B591-511A73DF2E01}" type="presOf" srcId="{D9F283E7-185E-4CC1-8FA1-15186A217D73}" destId="{6AFCA11E-528B-40BD-B72C-A0943F1BBF94}" srcOrd="0" destOrd="0" presId="urn:microsoft.com/office/officeart/2005/8/layout/hierarchy1"/>
    <dgm:cxn modelId="{6FBA3A9E-B6B2-4936-B0A6-7151D4EEA1C9}" srcId="{D1094483-B178-4085-961F-43ECEFDE8599}" destId="{A903B131-00F6-4300-A7C5-4EBFFECA2BFE}" srcOrd="2" destOrd="0" parTransId="{B71299E6-F7A3-4C91-A358-6056F5AF1F98}" sibTransId="{14CAC3CA-574B-4EF4-9E4F-AE657B382033}"/>
    <dgm:cxn modelId="{6842AC13-F7D1-4CE3-BCD5-E3BEC1DC6DA7}" srcId="{D2F696D7-6F24-4D93-A6F6-AEFB75F66471}" destId="{73FF10CD-7044-4AA5-B942-2E6E61E77832}" srcOrd="0" destOrd="0" parTransId="{44BD4C34-9B64-473C-AA68-39D4338565A9}" sibTransId="{9549E059-8F1C-43D9-9510-6F3BE4B954FB}"/>
    <dgm:cxn modelId="{4BD3B94D-B28D-4848-84F8-C36C94C4C21B}" type="presOf" srcId="{A903B131-00F6-4300-A7C5-4EBFFECA2BFE}" destId="{EAF5657C-F814-4B97-A682-14631681F8EB}" srcOrd="0" destOrd="0" presId="urn:microsoft.com/office/officeart/2005/8/layout/hierarchy1"/>
    <dgm:cxn modelId="{75A7D199-D9EC-43BF-9BB7-EBF150BB3903}" srcId="{D2F696D7-6F24-4D93-A6F6-AEFB75F66471}" destId="{18994E44-AF00-4CD7-BFFB-893F48881FB3}" srcOrd="2" destOrd="0" parTransId="{FD551922-1961-4B0B-A7AE-CAF490FF2622}" sibTransId="{BADBC77F-15AA-4275-8C6D-4CD383CECD2B}"/>
    <dgm:cxn modelId="{F5EDD075-25DB-9845-82E5-D5608FDDED2C}" type="presOf" srcId="{74675377-CAC4-4838-9AC4-4E89B176B345}" destId="{DFBBF034-86D2-4D57-BEB3-EC107B3FDEE7}" srcOrd="0" destOrd="0" presId="urn:microsoft.com/office/officeart/2005/8/layout/hierarchy1"/>
    <dgm:cxn modelId="{8DEFCF18-432C-D945-A195-1711F127D58C}" type="presOf" srcId="{30194467-FD7E-4D24-8DB0-714FAD158BDA}" destId="{173B9D13-7D12-4225-857A-7C445B30673C}" srcOrd="0" destOrd="0" presId="urn:microsoft.com/office/officeart/2005/8/layout/hierarchy1"/>
    <dgm:cxn modelId="{DD4F25BB-586B-DD45-8973-EE6D6DF694F4}" type="presOf" srcId="{D1094483-B178-4085-961F-43ECEFDE8599}" destId="{796B37A5-21B2-4851-BF38-DA90895D29E2}" srcOrd="0" destOrd="0" presId="urn:microsoft.com/office/officeart/2005/8/layout/hierarchy1"/>
    <dgm:cxn modelId="{B75BB452-5FE0-634E-B7C2-763208E8FBE4}" type="presOf" srcId="{90FE2595-7ECF-4128-94C3-771DC3235C42}" destId="{541ECD9B-EC50-48A1-94BD-FEC4CBB41E32}" srcOrd="0" destOrd="0" presId="urn:microsoft.com/office/officeart/2005/8/layout/hierarchy1"/>
    <dgm:cxn modelId="{45A67751-1EF5-AD46-9F5B-D6E9B95BB09B}" type="presOf" srcId="{141A4074-C9FD-4AF8-AA9B-4F3CAC93EA18}" destId="{4B8A6B68-CBBF-4750-8A92-251106370A0E}"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1DF2FBD9-0294-C348-B4C9-7A4E87691BCE}" type="presOf" srcId="{B71299E6-F7A3-4C91-A358-6056F5AF1F98}" destId="{26607EC0-F098-44DB-9C64-329DE95362A9}" srcOrd="0" destOrd="0" presId="urn:microsoft.com/office/officeart/2005/8/layout/hierarchy1"/>
    <dgm:cxn modelId="{B3F00ADB-F568-174A-90C1-73ED2BEF686A}" type="presOf" srcId="{5C477CDF-8840-46C8-915C-48C0FD057B0A}" destId="{2A6E5A3B-572D-4321-85A8-25F2BFE876A3}" srcOrd="0" destOrd="0" presId="urn:microsoft.com/office/officeart/2005/8/layout/hierarchy1"/>
    <dgm:cxn modelId="{EA1230E0-E79E-3B48-9D9B-4BCA6924945F}" type="presOf" srcId="{29DAC408-E444-40DB-BB07-185C2BB20BE6}" destId="{2782B56D-3B1A-414B-940E-03345377419E}"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134055C1-EFE8-493E-AEFA-711A90A7AE2D}" srcId="{18994E44-AF00-4CD7-BFFB-893F48881FB3}" destId="{4CF28C83-AF25-475E-9F50-007420FDF6A3}" srcOrd="2" destOrd="0" parTransId="{141A4074-C9FD-4AF8-AA9B-4F3CAC93EA18}" sibTransId="{06AAF7AA-1E65-4BFF-A261-87B2EFEBF689}"/>
    <dgm:cxn modelId="{A4CFAF1B-F50E-E544-AB5E-0B6192FD60B7}" type="presOf" srcId="{C46ECDBD-32A2-4443-8D38-B29C487E4F37}" destId="{8F74CD9E-AEEB-43B8-95A7-4EC1629252D3}" srcOrd="0" destOrd="0" presId="urn:microsoft.com/office/officeart/2005/8/layout/hierarchy1"/>
    <dgm:cxn modelId="{839AD793-4540-4A47-9D76-87D72B22EED3}" type="presOf" srcId="{8660905E-B178-4AB7-95E3-8857E1B584D3}" destId="{10ADEA91-9B7F-41AE-8475-3415F03C7997}" srcOrd="0" destOrd="0" presId="urn:microsoft.com/office/officeart/2005/8/layout/hierarchy1"/>
    <dgm:cxn modelId="{118CD2B4-ACA3-F943-ADA9-34C543AEF43C}" type="presOf" srcId="{4CF28C83-AF25-475E-9F50-007420FDF6A3}" destId="{BAAC51C4-C80E-4EB2-9417-B37059021C8B}" srcOrd="0" destOrd="0" presId="urn:microsoft.com/office/officeart/2005/8/layout/hierarchy1"/>
    <dgm:cxn modelId="{807D2530-25C0-EA41-B906-296DAB5BCF73}" type="presOf" srcId="{EDEA9A5B-7A7B-44DC-B057-F6BEFF56A3E3}" destId="{57C1D9DD-379E-42A1-9AD1-45F4B6CF3AA3}"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5AC4C338-8EC6-DA4B-8EBD-ABFAD60CFBE0}" type="presOf" srcId="{1FCD92F8-79A9-48DB-A592-03D5F134F8AD}" destId="{41ADC508-700B-498E-AF8F-826A7F507618}" srcOrd="0" destOrd="0" presId="urn:microsoft.com/office/officeart/2005/8/layout/hierarchy1"/>
    <dgm:cxn modelId="{1253BE48-B963-4C36-A8C8-420E303D9055}" srcId="{73FF10CD-7044-4AA5-B942-2E6E61E77832}" destId="{1AB7C9D7-D0D9-41CA-9650-6F6D9A9AAE85}" srcOrd="0" destOrd="0" parTransId="{B38F20A2-1B5C-4E4D-8863-5CDE97777DB3}" sibTransId="{0B2364C1-0625-44FB-A736-4EC209512102}"/>
    <dgm:cxn modelId="{FBE85A01-D9F7-1049-9F4A-6AA3E73836BF}" type="presOf" srcId="{1AB7C9D7-D0D9-41CA-9650-6F6D9A9AAE85}" destId="{9DCABCF9-1517-45D2-8FD9-562BECECEC63}" srcOrd="0" destOrd="0" presId="urn:microsoft.com/office/officeart/2005/8/layout/hierarchy1"/>
    <dgm:cxn modelId="{7609C263-F599-D64D-A082-30BB406D4B0A}" type="presOf" srcId="{18994E44-AF00-4CD7-BFFB-893F48881FB3}" destId="{C8123B47-734E-4D1A-979C-B85396FF6987}" srcOrd="0" destOrd="0" presId="urn:microsoft.com/office/officeart/2005/8/layout/hierarchy1"/>
    <dgm:cxn modelId="{6C795A3D-1E87-AD49-AA28-48F7037F7DB0}" type="presOf" srcId="{D2F696D7-6F24-4D93-A6F6-AEFB75F66471}" destId="{B9CC6839-8DA7-4E6A-BED5-ADCA7069FFC9}" srcOrd="0" destOrd="0" presId="urn:microsoft.com/office/officeart/2005/8/layout/hierarchy1"/>
    <dgm:cxn modelId="{94A1A76C-F772-4548-960A-32A7BC17DB13}" type="presOf" srcId="{F80D5291-1F19-4570-BD84-06C7A7C27CFF}" destId="{C02C0F47-89B0-40E9-8D96-6830863053FD}" srcOrd="0" destOrd="0" presId="urn:microsoft.com/office/officeart/2005/8/layout/hierarchy1"/>
    <dgm:cxn modelId="{EFA7B2DA-342C-504A-BD6D-62CCBE9D90F9}" type="presOf" srcId="{A923C540-ED45-422C-843F-0C6DCDADC9AB}" destId="{988D4E53-B31D-4C89-AD22-ED94EA2E97AF}" srcOrd="0" destOrd="0" presId="urn:microsoft.com/office/officeart/2005/8/layout/hierarchy1"/>
    <dgm:cxn modelId="{AEE33593-2C5C-4CBD-AAA8-02176F2C618A}" srcId="{EDEA9A5B-7A7B-44DC-B057-F6BEFF56A3E3}" destId="{591C96C0-B4A2-495D-B12D-AE27E21DBD88}" srcOrd="0" destOrd="0" parTransId="{29DAC408-E444-40DB-BB07-185C2BB20BE6}" sibTransId="{3C400E3E-6BAA-4161-8F35-FC399C4E1346}"/>
    <dgm:cxn modelId="{409EEF50-80B8-4149-A551-A60A210BA4B6}" type="presOf" srcId="{167C0B38-4D45-461B-B5FE-F516FC0C47B1}" destId="{DA51FBE4-5852-40D4-BFBB-96C1DEE5735D}" srcOrd="0" destOrd="0" presId="urn:microsoft.com/office/officeart/2005/8/layout/hierarchy1"/>
    <dgm:cxn modelId="{BE235504-BD41-E545-A2B7-CF7081BD8837}" type="presOf" srcId="{B39EC8B6-8DE7-41B7-9370-705CB5823913}" destId="{58A324DF-9888-4D3B-843C-35027F670662}" srcOrd="0" destOrd="0" presId="urn:microsoft.com/office/officeart/2005/8/layout/hierarchy1"/>
    <dgm:cxn modelId="{960938B6-A6CA-EC4D-A9AB-9E51EED397EF}" type="presOf" srcId="{E33D9464-94F1-4C5E-8AF9-0581A17D52C6}" destId="{54CA6D72-4DAF-4F5A-BFF8-0F3B24E63E46}" srcOrd="0" destOrd="0" presId="urn:microsoft.com/office/officeart/2005/8/layout/hierarchy1"/>
    <dgm:cxn modelId="{45EB6E37-315F-4DE6-88F4-49AD4E52D41E}" srcId="{D2F696D7-6F24-4D93-A6F6-AEFB75F66471}" destId="{8524DD58-5A20-4BC0-A8F9-6425A5D83D17}" srcOrd="1" destOrd="0" parTransId="{91AF1766-C553-4B01-9C3E-2A7C7ADB8C18}" sibTransId="{6CE507ED-228C-4E4D-B4CC-E730B871EAB9}"/>
    <dgm:cxn modelId="{114B46F7-EA54-2341-8980-672D8491E5C9}" type="presOf" srcId="{8524DD58-5A20-4BC0-A8F9-6425A5D83D17}" destId="{1AB3CFCF-727C-45FB-BAA2-06724711E9AB}"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F26B6E1D-69D6-AD4E-9A11-F856CBDAC314}" type="presParOf" srcId="{B9CC6839-8DA7-4E6A-BED5-ADCA7069FFC9}" destId="{2E5B79F4-1B79-452C-9F84-E06231AA521F}" srcOrd="0" destOrd="0" presId="urn:microsoft.com/office/officeart/2005/8/layout/hierarchy1"/>
    <dgm:cxn modelId="{79FCFE59-56F4-424E-93C6-A7D79E880686}" type="presParOf" srcId="{2E5B79F4-1B79-452C-9F84-E06231AA521F}" destId="{FF2FEDD6-859E-4AB7-8EF6-90759616371B}" srcOrd="0" destOrd="0" presId="urn:microsoft.com/office/officeart/2005/8/layout/hierarchy1"/>
    <dgm:cxn modelId="{291AFDA8-FA27-354B-8E95-AC007175996F}" type="presParOf" srcId="{FF2FEDD6-859E-4AB7-8EF6-90759616371B}" destId="{5420A366-D071-491E-95EE-21B5957855EB}" srcOrd="0" destOrd="0" presId="urn:microsoft.com/office/officeart/2005/8/layout/hierarchy1"/>
    <dgm:cxn modelId="{BEFD90ED-907F-3E40-8958-E7F3D0F009C9}" type="presParOf" srcId="{FF2FEDD6-859E-4AB7-8EF6-90759616371B}" destId="{60DB4E67-28A9-4E7A-8227-078100508F30}" srcOrd="1" destOrd="0" presId="urn:microsoft.com/office/officeart/2005/8/layout/hierarchy1"/>
    <dgm:cxn modelId="{38143CA9-48B7-B546-9254-F155650B3D86}" type="presParOf" srcId="{2E5B79F4-1B79-452C-9F84-E06231AA521F}" destId="{F973DD9A-B0BC-43B3-BF74-6E8E57512042}" srcOrd="1" destOrd="0" presId="urn:microsoft.com/office/officeart/2005/8/layout/hierarchy1"/>
    <dgm:cxn modelId="{8F31547E-68F1-D74C-AFE4-11D528BB9986}" type="presParOf" srcId="{F973DD9A-B0BC-43B3-BF74-6E8E57512042}" destId="{A0ADD128-955D-4B52-88C3-46EF50D8AD96}" srcOrd="0" destOrd="0" presId="urn:microsoft.com/office/officeart/2005/8/layout/hierarchy1"/>
    <dgm:cxn modelId="{B4344B97-AB45-8545-9E45-8988BD06EBF3}" type="presParOf" srcId="{F973DD9A-B0BC-43B3-BF74-6E8E57512042}" destId="{2E2BC77A-5500-4DFE-BC19-CE37892C43DF}" srcOrd="1" destOrd="0" presId="urn:microsoft.com/office/officeart/2005/8/layout/hierarchy1"/>
    <dgm:cxn modelId="{CC30BF02-E6D9-334C-A7A3-194D186962CB}" type="presParOf" srcId="{2E2BC77A-5500-4DFE-BC19-CE37892C43DF}" destId="{7B53118B-9FD4-43CB-8155-B0AA67F30115}" srcOrd="0" destOrd="0" presId="urn:microsoft.com/office/officeart/2005/8/layout/hierarchy1"/>
    <dgm:cxn modelId="{BD3A2EAB-03FB-5544-B987-6D2E2BFC9C61}" type="presParOf" srcId="{7B53118B-9FD4-43CB-8155-B0AA67F30115}" destId="{0E2805F4-E31F-4FE6-B46F-B310BDF75CFC}" srcOrd="0" destOrd="0" presId="urn:microsoft.com/office/officeart/2005/8/layout/hierarchy1"/>
    <dgm:cxn modelId="{994700B4-A82C-F849-AF45-191DFFD9DAC9}" type="presParOf" srcId="{7B53118B-9FD4-43CB-8155-B0AA67F30115}" destId="{9DCABCF9-1517-45D2-8FD9-562BECECEC63}" srcOrd="1" destOrd="0" presId="urn:microsoft.com/office/officeart/2005/8/layout/hierarchy1"/>
    <dgm:cxn modelId="{39956A6D-DFF0-2142-9626-209BB8BCD1F4}" type="presParOf" srcId="{2E2BC77A-5500-4DFE-BC19-CE37892C43DF}" destId="{9B2ABBAD-B724-4930-A6D6-4A244FDF7DAC}" srcOrd="1" destOrd="0" presId="urn:microsoft.com/office/officeart/2005/8/layout/hierarchy1"/>
    <dgm:cxn modelId="{83A44972-2329-4440-B96D-E738F4F9E1D9}" type="presParOf" srcId="{B9CC6839-8DA7-4E6A-BED5-ADCA7069FFC9}" destId="{B0BAA389-B5E8-48FE-9B05-842C19904884}" srcOrd="1" destOrd="0" presId="urn:microsoft.com/office/officeart/2005/8/layout/hierarchy1"/>
    <dgm:cxn modelId="{D5E4A36D-39FD-9141-94F0-648C61CE347C}" type="presParOf" srcId="{B0BAA389-B5E8-48FE-9B05-842C19904884}" destId="{5DCA249A-0A5D-43F5-8386-D763B21D84B7}" srcOrd="0" destOrd="0" presId="urn:microsoft.com/office/officeart/2005/8/layout/hierarchy1"/>
    <dgm:cxn modelId="{E979ED9C-F126-6145-95B3-4ED141BBFEB3}" type="presParOf" srcId="{5DCA249A-0A5D-43F5-8386-D763B21D84B7}" destId="{2800DDE3-6AA8-4F92-9E09-49DAF7966224}" srcOrd="0" destOrd="0" presId="urn:microsoft.com/office/officeart/2005/8/layout/hierarchy1"/>
    <dgm:cxn modelId="{B45D549F-540D-914E-BD56-7F28340C2ACC}" type="presParOf" srcId="{5DCA249A-0A5D-43F5-8386-D763B21D84B7}" destId="{1AB3CFCF-727C-45FB-BAA2-06724711E9AB}" srcOrd="1" destOrd="0" presId="urn:microsoft.com/office/officeart/2005/8/layout/hierarchy1"/>
    <dgm:cxn modelId="{0A1AB4E8-7C3A-9D44-B885-91D277AEAFCE}" type="presParOf" srcId="{B0BAA389-B5E8-48FE-9B05-842C19904884}" destId="{8632FCFF-D066-4AB6-857B-3689AEA8773E}" srcOrd="1" destOrd="0" presId="urn:microsoft.com/office/officeart/2005/8/layout/hierarchy1"/>
    <dgm:cxn modelId="{42BB7A2A-FE89-4E4C-AA77-81B52C5D698A}" type="presParOf" srcId="{8632FCFF-D066-4AB6-857B-3689AEA8773E}" destId="{2A6E5A3B-572D-4321-85A8-25F2BFE876A3}" srcOrd="0" destOrd="0" presId="urn:microsoft.com/office/officeart/2005/8/layout/hierarchy1"/>
    <dgm:cxn modelId="{CB1F6B4B-405F-4E4A-AD50-CCED207DF50E}" type="presParOf" srcId="{8632FCFF-D066-4AB6-857B-3689AEA8773E}" destId="{E55B50FF-4C14-4E92-8F6A-EAD30C1E25EC}" srcOrd="1" destOrd="0" presId="urn:microsoft.com/office/officeart/2005/8/layout/hierarchy1"/>
    <dgm:cxn modelId="{4A7CD006-8F53-0647-B567-2E0A851D0468}" type="presParOf" srcId="{E55B50FF-4C14-4E92-8F6A-EAD30C1E25EC}" destId="{7B643BCE-5BDD-446F-80B3-EBD09C42FF3D}" srcOrd="0" destOrd="0" presId="urn:microsoft.com/office/officeart/2005/8/layout/hierarchy1"/>
    <dgm:cxn modelId="{21CDF81D-5B0B-2D4E-96F1-2823C6C28F67}" type="presParOf" srcId="{7B643BCE-5BDD-446F-80B3-EBD09C42FF3D}" destId="{53E6CAFC-0F34-4AFC-996E-C15D21C6B08F}" srcOrd="0" destOrd="0" presId="urn:microsoft.com/office/officeart/2005/8/layout/hierarchy1"/>
    <dgm:cxn modelId="{9483829D-E3C4-A145-BAAE-B8541431F50E}" type="presParOf" srcId="{7B643BCE-5BDD-446F-80B3-EBD09C42FF3D}" destId="{988D4E53-B31D-4C89-AD22-ED94EA2E97AF}" srcOrd="1" destOrd="0" presId="urn:microsoft.com/office/officeart/2005/8/layout/hierarchy1"/>
    <dgm:cxn modelId="{B4619E53-858A-0040-802C-00110BAA732B}" type="presParOf" srcId="{E55B50FF-4C14-4E92-8F6A-EAD30C1E25EC}" destId="{171F0247-CC6E-4054-86A7-40462965870F}" srcOrd="1" destOrd="0" presId="urn:microsoft.com/office/officeart/2005/8/layout/hierarchy1"/>
    <dgm:cxn modelId="{C24C8550-0DBE-A647-89D4-EB7B27080C28}" type="presParOf" srcId="{B9CC6839-8DA7-4E6A-BED5-ADCA7069FFC9}" destId="{8C2A7BA4-6D27-4989-9E88-0F4D7435C1D1}" srcOrd="2" destOrd="0" presId="urn:microsoft.com/office/officeart/2005/8/layout/hierarchy1"/>
    <dgm:cxn modelId="{92CDF6CC-30A6-3E43-8FE4-D34C7B571656}" type="presParOf" srcId="{8C2A7BA4-6D27-4989-9E88-0F4D7435C1D1}" destId="{6DE0C9AF-1CA8-4088-8635-714AF6BC571E}" srcOrd="0" destOrd="0" presId="urn:microsoft.com/office/officeart/2005/8/layout/hierarchy1"/>
    <dgm:cxn modelId="{E4DD8E6C-D975-9A4E-8E56-D53CADFF3594}" type="presParOf" srcId="{6DE0C9AF-1CA8-4088-8635-714AF6BC571E}" destId="{F61335E8-66EC-41DB-B0A2-9C57D0CD9210}" srcOrd="0" destOrd="0" presId="urn:microsoft.com/office/officeart/2005/8/layout/hierarchy1"/>
    <dgm:cxn modelId="{2F010094-7263-1C49-9E0A-C2F2952484BD}" type="presParOf" srcId="{6DE0C9AF-1CA8-4088-8635-714AF6BC571E}" destId="{C8123B47-734E-4D1A-979C-B85396FF6987}" srcOrd="1" destOrd="0" presId="urn:microsoft.com/office/officeart/2005/8/layout/hierarchy1"/>
    <dgm:cxn modelId="{F82156D9-2A2C-E043-808B-81E960CC2FC8}" type="presParOf" srcId="{8C2A7BA4-6D27-4989-9E88-0F4D7435C1D1}" destId="{453DC995-69BE-423E-818E-796623C595EF}" srcOrd="1" destOrd="0" presId="urn:microsoft.com/office/officeart/2005/8/layout/hierarchy1"/>
    <dgm:cxn modelId="{835BF9F3-4C77-A349-A745-F47402EC8C7C}" type="presParOf" srcId="{453DC995-69BE-423E-818E-796623C595EF}" destId="{54CA6D72-4DAF-4F5A-BFF8-0F3B24E63E46}" srcOrd="0" destOrd="0" presId="urn:microsoft.com/office/officeart/2005/8/layout/hierarchy1"/>
    <dgm:cxn modelId="{5F31D941-6937-E847-8F5C-6425CAD75B9A}" type="presParOf" srcId="{453DC995-69BE-423E-818E-796623C595EF}" destId="{A10FBB14-8FAD-4C1B-A327-227CB4F9CED3}" srcOrd="1" destOrd="0" presId="urn:microsoft.com/office/officeart/2005/8/layout/hierarchy1"/>
    <dgm:cxn modelId="{8DD4F119-156C-9D43-BE36-A1BF6D1B1A27}" type="presParOf" srcId="{A10FBB14-8FAD-4C1B-A327-227CB4F9CED3}" destId="{83A0A148-8CDE-473C-A73F-1BD0ACA8EBCB}" srcOrd="0" destOrd="0" presId="urn:microsoft.com/office/officeart/2005/8/layout/hierarchy1"/>
    <dgm:cxn modelId="{A943E412-9939-FF49-A773-EB1652E0A2C3}" type="presParOf" srcId="{83A0A148-8CDE-473C-A73F-1BD0ACA8EBCB}" destId="{100E0372-3BCA-4A25-8BAF-5C2408094CCA}" srcOrd="0" destOrd="0" presId="urn:microsoft.com/office/officeart/2005/8/layout/hierarchy1"/>
    <dgm:cxn modelId="{EA1B62E7-762E-9F4A-AAD5-BDFBA98BED54}" type="presParOf" srcId="{83A0A148-8CDE-473C-A73F-1BD0ACA8EBCB}" destId="{173B9D13-7D12-4225-857A-7C445B30673C}" srcOrd="1" destOrd="0" presId="urn:microsoft.com/office/officeart/2005/8/layout/hierarchy1"/>
    <dgm:cxn modelId="{672B7760-C039-674D-8570-21A0CE322D85}" type="presParOf" srcId="{A10FBB14-8FAD-4C1B-A327-227CB4F9CED3}" destId="{DB5CFF2A-5C65-45C8-AC8A-2053FE56F0C6}" srcOrd="1" destOrd="0" presId="urn:microsoft.com/office/officeart/2005/8/layout/hierarchy1"/>
    <dgm:cxn modelId="{CAC3608D-BF39-6343-8AB1-C54F646D8A6E}" type="presParOf" srcId="{453DC995-69BE-423E-818E-796623C595EF}" destId="{10ADEA91-9B7F-41AE-8475-3415F03C7997}" srcOrd="2" destOrd="0" presId="urn:microsoft.com/office/officeart/2005/8/layout/hierarchy1"/>
    <dgm:cxn modelId="{E5CBCFDE-3452-A547-8572-D73884E576CB}" type="presParOf" srcId="{453DC995-69BE-423E-818E-796623C595EF}" destId="{60A98512-EE5F-469A-A567-9B0DFA18988E}" srcOrd="3" destOrd="0" presId="urn:microsoft.com/office/officeart/2005/8/layout/hierarchy1"/>
    <dgm:cxn modelId="{36F9AEA0-11E6-284D-87EA-206C46101F1F}" type="presParOf" srcId="{60A98512-EE5F-469A-A567-9B0DFA18988E}" destId="{050F9837-6BCF-4142-94B4-5D67DB2E0A3A}" srcOrd="0" destOrd="0" presId="urn:microsoft.com/office/officeart/2005/8/layout/hierarchy1"/>
    <dgm:cxn modelId="{D2C770FB-6AE8-E049-82CD-39F8B3E29F78}" type="presParOf" srcId="{050F9837-6BCF-4142-94B4-5D67DB2E0A3A}" destId="{8411B339-A8B1-4F9C-B0A2-AA17448BDB6D}" srcOrd="0" destOrd="0" presId="urn:microsoft.com/office/officeart/2005/8/layout/hierarchy1"/>
    <dgm:cxn modelId="{68CBA24E-4B04-5D45-85A4-F63064119CD6}" type="presParOf" srcId="{050F9837-6BCF-4142-94B4-5D67DB2E0A3A}" destId="{57C1D9DD-379E-42A1-9AD1-45F4B6CF3AA3}" srcOrd="1" destOrd="0" presId="urn:microsoft.com/office/officeart/2005/8/layout/hierarchy1"/>
    <dgm:cxn modelId="{FFC56965-65D8-E340-A3A0-3DF9CDB38AB5}" type="presParOf" srcId="{60A98512-EE5F-469A-A567-9B0DFA18988E}" destId="{FEE2E0E3-610F-4E0E-A956-E5DCDA9FC116}" srcOrd="1" destOrd="0" presId="urn:microsoft.com/office/officeart/2005/8/layout/hierarchy1"/>
    <dgm:cxn modelId="{FCB25D3C-21AD-D447-B26B-BB1B3531B0CC}" type="presParOf" srcId="{FEE2E0E3-610F-4E0E-A956-E5DCDA9FC116}" destId="{2782B56D-3B1A-414B-940E-03345377419E}" srcOrd="0" destOrd="0" presId="urn:microsoft.com/office/officeart/2005/8/layout/hierarchy1"/>
    <dgm:cxn modelId="{9C1322F9-C9CA-FC4C-A1AE-0A1F5D7C673D}" type="presParOf" srcId="{FEE2E0E3-610F-4E0E-A956-E5DCDA9FC116}" destId="{AACA356B-E4AE-4DA5-B230-56C69101B32E}" srcOrd="1" destOrd="0" presId="urn:microsoft.com/office/officeart/2005/8/layout/hierarchy1"/>
    <dgm:cxn modelId="{EFF38E9C-DFF6-6A43-A9F3-1525A59E8E2F}" type="presParOf" srcId="{AACA356B-E4AE-4DA5-B230-56C69101B32E}" destId="{1C120950-FB1E-4205-A676-A1D7C7332E74}" srcOrd="0" destOrd="0" presId="urn:microsoft.com/office/officeart/2005/8/layout/hierarchy1"/>
    <dgm:cxn modelId="{2C6DA1A0-AE72-564F-8374-43BD279E3B80}" type="presParOf" srcId="{1C120950-FB1E-4205-A676-A1D7C7332E74}" destId="{882109F4-7563-41CC-9E19-1502CFE5AA23}" srcOrd="0" destOrd="0" presId="urn:microsoft.com/office/officeart/2005/8/layout/hierarchy1"/>
    <dgm:cxn modelId="{4EC51A81-2920-A449-89AD-79565F31BD8A}" type="presParOf" srcId="{1C120950-FB1E-4205-A676-A1D7C7332E74}" destId="{9631D492-9631-4BC0-8E32-24F64A52BF58}" srcOrd="1" destOrd="0" presId="urn:microsoft.com/office/officeart/2005/8/layout/hierarchy1"/>
    <dgm:cxn modelId="{70002A20-3F59-E54E-9E34-CF576564EB99}" type="presParOf" srcId="{AACA356B-E4AE-4DA5-B230-56C69101B32E}" destId="{DDD0F9E6-9D0D-4603-ABEA-92723FB1E043}" srcOrd="1" destOrd="0" presId="urn:microsoft.com/office/officeart/2005/8/layout/hierarchy1"/>
    <dgm:cxn modelId="{5FDE4BBF-65F6-9E4F-AA81-B3F773587697}" type="presParOf" srcId="{FEE2E0E3-610F-4E0E-A956-E5DCDA9FC116}" destId="{C02C0F47-89B0-40E9-8D96-6830863053FD}" srcOrd="2" destOrd="0" presId="urn:microsoft.com/office/officeart/2005/8/layout/hierarchy1"/>
    <dgm:cxn modelId="{A3EC4C94-7E49-A047-98DD-855EBC224EDF}" type="presParOf" srcId="{FEE2E0E3-610F-4E0E-A956-E5DCDA9FC116}" destId="{B85E22F0-24FC-43A5-B661-991DE3712735}" srcOrd="3" destOrd="0" presId="urn:microsoft.com/office/officeart/2005/8/layout/hierarchy1"/>
    <dgm:cxn modelId="{79D8E39D-7698-FD4E-9802-13EB6BFD32B9}" type="presParOf" srcId="{B85E22F0-24FC-43A5-B661-991DE3712735}" destId="{469E9010-F7F7-484B-8FB2-7B1A615F49DA}" srcOrd="0" destOrd="0" presId="urn:microsoft.com/office/officeart/2005/8/layout/hierarchy1"/>
    <dgm:cxn modelId="{6133D763-9E53-5249-8B83-23D5F2D50217}" type="presParOf" srcId="{469E9010-F7F7-484B-8FB2-7B1A615F49DA}" destId="{FB138D66-1134-47E5-97C6-4A312EC55413}" srcOrd="0" destOrd="0" presId="urn:microsoft.com/office/officeart/2005/8/layout/hierarchy1"/>
    <dgm:cxn modelId="{1E30F216-2003-4E40-8935-2D26FB82DFBA}" type="presParOf" srcId="{469E9010-F7F7-484B-8FB2-7B1A615F49DA}" destId="{796B37A5-21B2-4851-BF38-DA90895D29E2}" srcOrd="1" destOrd="0" presId="urn:microsoft.com/office/officeart/2005/8/layout/hierarchy1"/>
    <dgm:cxn modelId="{166BFF4F-02CD-F84C-8F7C-32BD1688A602}" type="presParOf" srcId="{B85E22F0-24FC-43A5-B661-991DE3712735}" destId="{4937EEA4-BBF7-4256-BF7E-238BC2DD7D16}" srcOrd="1" destOrd="0" presId="urn:microsoft.com/office/officeart/2005/8/layout/hierarchy1"/>
    <dgm:cxn modelId="{C6C45098-397E-9445-858C-AA713A003255}" type="presParOf" srcId="{4937EEA4-BBF7-4256-BF7E-238BC2DD7D16}" destId="{58A324DF-9888-4D3B-843C-35027F670662}" srcOrd="0" destOrd="0" presId="urn:microsoft.com/office/officeart/2005/8/layout/hierarchy1"/>
    <dgm:cxn modelId="{C9241604-152D-4B4B-91E4-D4A41F0F34EE}" type="presParOf" srcId="{4937EEA4-BBF7-4256-BF7E-238BC2DD7D16}" destId="{C4FCC9EB-4107-45BA-A85E-82F3D039E321}" srcOrd="1" destOrd="0" presId="urn:microsoft.com/office/officeart/2005/8/layout/hierarchy1"/>
    <dgm:cxn modelId="{47DCD63D-F32D-A442-AE0A-6593EA81C321}" type="presParOf" srcId="{C4FCC9EB-4107-45BA-A85E-82F3D039E321}" destId="{51E041E5-BDCC-44EE-89BC-8B884A79F504}" srcOrd="0" destOrd="0" presId="urn:microsoft.com/office/officeart/2005/8/layout/hierarchy1"/>
    <dgm:cxn modelId="{FE5F063A-B4C1-A44C-8F79-460266D512B0}" type="presParOf" srcId="{51E041E5-BDCC-44EE-89BC-8B884A79F504}" destId="{7E43DBB5-E52F-49B7-B1C5-6FCF52F2039D}" srcOrd="0" destOrd="0" presId="urn:microsoft.com/office/officeart/2005/8/layout/hierarchy1"/>
    <dgm:cxn modelId="{53FCB278-53CC-4C46-B9A6-43D0F3EA761D}" type="presParOf" srcId="{51E041E5-BDCC-44EE-89BC-8B884A79F504}" destId="{41ADC508-700B-498E-AF8F-826A7F507618}" srcOrd="1" destOrd="0" presId="urn:microsoft.com/office/officeart/2005/8/layout/hierarchy1"/>
    <dgm:cxn modelId="{0BA2CA34-4E41-1B4A-935A-DC15AA43DCB1}" type="presParOf" srcId="{C4FCC9EB-4107-45BA-A85E-82F3D039E321}" destId="{21F15AA6-CA54-4735-A838-F048105F1AF1}" srcOrd="1" destOrd="0" presId="urn:microsoft.com/office/officeart/2005/8/layout/hierarchy1"/>
    <dgm:cxn modelId="{E3F33F59-D6FD-0845-88A6-FFEB2C587826}" type="presParOf" srcId="{4937EEA4-BBF7-4256-BF7E-238BC2DD7D16}" destId="{8F74CD9E-AEEB-43B8-95A7-4EC1629252D3}" srcOrd="2" destOrd="0" presId="urn:microsoft.com/office/officeart/2005/8/layout/hierarchy1"/>
    <dgm:cxn modelId="{C0DD1D1C-2A9C-BA46-B7CC-524C50C3DFFB}" type="presParOf" srcId="{4937EEA4-BBF7-4256-BF7E-238BC2DD7D16}" destId="{83DCDF06-947D-4D5E-A1BF-39A06C29E62D}" srcOrd="3" destOrd="0" presId="urn:microsoft.com/office/officeart/2005/8/layout/hierarchy1"/>
    <dgm:cxn modelId="{CE168EA7-2C76-B646-92A5-1D0A4D06991C}" type="presParOf" srcId="{83DCDF06-947D-4D5E-A1BF-39A06C29E62D}" destId="{6799F79B-FEC1-4FDC-93DD-1D7822F8DB39}" srcOrd="0" destOrd="0" presId="urn:microsoft.com/office/officeart/2005/8/layout/hierarchy1"/>
    <dgm:cxn modelId="{CFD72BEF-6BEA-074E-A748-AC24AFC9EF4D}" type="presParOf" srcId="{6799F79B-FEC1-4FDC-93DD-1D7822F8DB39}" destId="{47CC5982-A74D-45E0-9288-C338B148FDC4}" srcOrd="0" destOrd="0" presId="urn:microsoft.com/office/officeart/2005/8/layout/hierarchy1"/>
    <dgm:cxn modelId="{A16B276F-725D-9B4C-B6C7-42383FC1D624}" type="presParOf" srcId="{6799F79B-FEC1-4FDC-93DD-1D7822F8DB39}" destId="{1B2EE649-2B94-427D-8F07-A895A1088269}" srcOrd="1" destOrd="0" presId="urn:microsoft.com/office/officeart/2005/8/layout/hierarchy1"/>
    <dgm:cxn modelId="{894DBA26-3D4A-E74E-BD67-C360EF3C31E3}" type="presParOf" srcId="{83DCDF06-947D-4D5E-A1BF-39A06C29E62D}" destId="{4C80783D-B300-407A-958B-627094077C9F}" srcOrd="1" destOrd="0" presId="urn:microsoft.com/office/officeart/2005/8/layout/hierarchy1"/>
    <dgm:cxn modelId="{56F8D58A-4613-E44B-BC2A-4D1706374A4A}" type="presParOf" srcId="{4937EEA4-BBF7-4256-BF7E-238BC2DD7D16}" destId="{26607EC0-F098-44DB-9C64-329DE95362A9}" srcOrd="4" destOrd="0" presId="urn:microsoft.com/office/officeart/2005/8/layout/hierarchy1"/>
    <dgm:cxn modelId="{E9B08D0D-3027-DC4D-B1AB-6633AA54C6C2}" type="presParOf" srcId="{4937EEA4-BBF7-4256-BF7E-238BC2DD7D16}" destId="{6F9856A8-4628-480E-9E36-CB50A36F4536}" srcOrd="5" destOrd="0" presId="urn:microsoft.com/office/officeart/2005/8/layout/hierarchy1"/>
    <dgm:cxn modelId="{882698EF-0562-E641-B886-612471C53BCF}" type="presParOf" srcId="{6F9856A8-4628-480E-9E36-CB50A36F4536}" destId="{C35BEDC5-2D29-4A14-B8AE-1C80212CC695}" srcOrd="0" destOrd="0" presId="urn:microsoft.com/office/officeart/2005/8/layout/hierarchy1"/>
    <dgm:cxn modelId="{DCDF5C69-F4E0-5E4C-AAE6-B55989CEC972}" type="presParOf" srcId="{C35BEDC5-2D29-4A14-B8AE-1C80212CC695}" destId="{477D1471-6F29-4E15-848C-020243429DB7}" srcOrd="0" destOrd="0" presId="urn:microsoft.com/office/officeart/2005/8/layout/hierarchy1"/>
    <dgm:cxn modelId="{F1FF9AF0-C97A-1046-9370-95045FD98B28}" type="presParOf" srcId="{C35BEDC5-2D29-4A14-B8AE-1C80212CC695}" destId="{EAF5657C-F814-4B97-A682-14631681F8EB}" srcOrd="1" destOrd="0" presId="urn:microsoft.com/office/officeart/2005/8/layout/hierarchy1"/>
    <dgm:cxn modelId="{3EDBD16D-CF48-F847-B196-ED1DDA62887F}" type="presParOf" srcId="{6F9856A8-4628-480E-9E36-CB50A36F4536}" destId="{5172A587-57F4-47EF-8998-48457B9EBE13}" srcOrd="1" destOrd="0" presId="urn:microsoft.com/office/officeart/2005/8/layout/hierarchy1"/>
    <dgm:cxn modelId="{32EF6C2C-0FCB-3149-A414-254BF1CD7CBF}" type="presParOf" srcId="{453DC995-69BE-423E-818E-796623C595EF}" destId="{4B8A6B68-CBBF-4750-8A92-251106370A0E}" srcOrd="4" destOrd="0" presId="urn:microsoft.com/office/officeart/2005/8/layout/hierarchy1"/>
    <dgm:cxn modelId="{E3B7FD0C-1881-884D-BDBF-3E45AD1D9C6C}" type="presParOf" srcId="{453DC995-69BE-423E-818E-796623C595EF}" destId="{79F85412-F7BD-4DE0-995A-A69A8C9EA902}" srcOrd="5" destOrd="0" presId="urn:microsoft.com/office/officeart/2005/8/layout/hierarchy1"/>
    <dgm:cxn modelId="{ECFADFD3-472A-AB4E-B9C4-4CC6BCC70805}" type="presParOf" srcId="{79F85412-F7BD-4DE0-995A-A69A8C9EA902}" destId="{07F8A33E-5C80-43A6-A468-E9AF587C3428}" srcOrd="0" destOrd="0" presId="urn:microsoft.com/office/officeart/2005/8/layout/hierarchy1"/>
    <dgm:cxn modelId="{3C8BA499-07B9-8C47-9C50-DFB0CBCA1952}" type="presParOf" srcId="{07F8A33E-5C80-43A6-A468-E9AF587C3428}" destId="{4621300C-75F5-43A9-9E8B-6810FF955F86}" srcOrd="0" destOrd="0" presId="urn:microsoft.com/office/officeart/2005/8/layout/hierarchy1"/>
    <dgm:cxn modelId="{DFCFF626-485D-004E-9762-6354BA1A2EB1}" type="presParOf" srcId="{07F8A33E-5C80-43A6-A468-E9AF587C3428}" destId="{BAAC51C4-C80E-4EB2-9417-B37059021C8B}" srcOrd="1" destOrd="0" presId="urn:microsoft.com/office/officeart/2005/8/layout/hierarchy1"/>
    <dgm:cxn modelId="{9ED728A5-636B-BA4D-AE5D-2A4DB805B758}" type="presParOf" srcId="{79F85412-F7BD-4DE0-995A-A69A8C9EA902}" destId="{ABBA5C9B-45B3-4AC2-B2E3-236EF0B81A1F}" srcOrd="1" destOrd="0" presId="urn:microsoft.com/office/officeart/2005/8/layout/hierarchy1"/>
    <dgm:cxn modelId="{3CAFB72A-12C7-1442-A3F8-0B63D1F97FBF}" type="presParOf" srcId="{453DC995-69BE-423E-818E-796623C595EF}" destId="{541ECD9B-EC50-48A1-94BD-FEC4CBB41E32}" srcOrd="6" destOrd="0" presId="urn:microsoft.com/office/officeart/2005/8/layout/hierarchy1"/>
    <dgm:cxn modelId="{8902A9B4-038F-BD4F-B1E3-282D7F78AC72}" type="presParOf" srcId="{453DC995-69BE-423E-818E-796623C595EF}" destId="{79A6DBA8-63FA-4489-B9B1-4707F6FA5BA9}" srcOrd="7" destOrd="0" presId="urn:microsoft.com/office/officeart/2005/8/layout/hierarchy1"/>
    <dgm:cxn modelId="{FDC50CF3-154C-5747-BF25-D1B926CDCA08}" type="presParOf" srcId="{79A6DBA8-63FA-4489-B9B1-4707F6FA5BA9}" destId="{E33BBBB8-BE2B-4D35-B2D0-F1134E201E12}" srcOrd="0" destOrd="0" presId="urn:microsoft.com/office/officeart/2005/8/layout/hierarchy1"/>
    <dgm:cxn modelId="{C8CE937A-2998-C142-B644-DDB7CAA7DCDF}" type="presParOf" srcId="{E33BBBB8-BE2B-4D35-B2D0-F1134E201E12}" destId="{FB6739EA-4E7A-4941-A68A-1BD5DD929F8E}" srcOrd="0" destOrd="0" presId="urn:microsoft.com/office/officeart/2005/8/layout/hierarchy1"/>
    <dgm:cxn modelId="{75ED9EA3-5499-644B-BC77-892360B22EC4}" type="presParOf" srcId="{E33BBBB8-BE2B-4D35-B2D0-F1134E201E12}" destId="{6AFCA11E-528B-40BD-B72C-A0943F1BBF94}" srcOrd="1" destOrd="0" presId="urn:microsoft.com/office/officeart/2005/8/layout/hierarchy1"/>
    <dgm:cxn modelId="{71422EB9-5FB0-6747-8A4D-D8F5FCEFDA42}" type="presParOf" srcId="{79A6DBA8-63FA-4489-B9B1-4707F6FA5BA9}" destId="{393E6A52-ACF1-475A-88F3-73D63AA1B389}" srcOrd="1" destOrd="0" presId="urn:microsoft.com/office/officeart/2005/8/layout/hierarchy1"/>
    <dgm:cxn modelId="{3304ABDA-3545-2846-B4CA-EE69B5DA4B85}" type="presParOf" srcId="{453DC995-69BE-423E-818E-796623C595EF}" destId="{DFBBF034-86D2-4D57-BEB3-EC107B3FDEE7}" srcOrd="8" destOrd="0" presId="urn:microsoft.com/office/officeart/2005/8/layout/hierarchy1"/>
    <dgm:cxn modelId="{2B259510-2A82-4843-A3EF-C9BF50FC5FA2}" type="presParOf" srcId="{453DC995-69BE-423E-818E-796623C595EF}" destId="{D92E178D-15D1-46D9-9238-3AACAB5E72EB}" srcOrd="9" destOrd="0" presId="urn:microsoft.com/office/officeart/2005/8/layout/hierarchy1"/>
    <dgm:cxn modelId="{7D37AECE-B577-4A4E-87EF-9C69D25D32EB}" type="presParOf" srcId="{D92E178D-15D1-46D9-9238-3AACAB5E72EB}" destId="{04D1B745-A893-4CE2-B52C-F6FB2C136C74}" srcOrd="0" destOrd="0" presId="urn:microsoft.com/office/officeart/2005/8/layout/hierarchy1"/>
    <dgm:cxn modelId="{AFBF9FFC-2EB6-774A-B538-7EFAE21B32F1}" type="presParOf" srcId="{04D1B745-A893-4CE2-B52C-F6FB2C136C74}" destId="{3D155CF1-8989-447F-AC19-ACEA73FFAD3D}" srcOrd="0" destOrd="0" presId="urn:microsoft.com/office/officeart/2005/8/layout/hierarchy1"/>
    <dgm:cxn modelId="{FE491810-B390-AF41-9AE1-E7E8FA3F395C}" type="presParOf" srcId="{04D1B745-A893-4CE2-B52C-F6FB2C136C74}" destId="{DA51FBE4-5852-40D4-BFBB-96C1DEE5735D}" srcOrd="1" destOrd="0" presId="urn:microsoft.com/office/officeart/2005/8/layout/hierarchy1"/>
    <dgm:cxn modelId="{0FF39372-EAE8-D943-95F5-6C05FE7F235B}"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t>
        <a:bodyPr/>
        <a:lstStyle/>
        <a:p>
          <a:endParaRPr lang="en-US"/>
        </a:p>
      </dgm:t>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t>
        <a:bodyPr/>
        <a:lstStyle/>
        <a:p>
          <a:endParaRPr lang="en-US"/>
        </a:p>
      </dgm:t>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t>
        <a:bodyPr/>
        <a:lstStyle/>
        <a:p>
          <a:endParaRPr lang="en-US"/>
        </a:p>
      </dgm:t>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t>
        <a:bodyPr/>
        <a:lstStyle/>
        <a:p>
          <a:endParaRPr lang="en-US"/>
        </a:p>
      </dgm:t>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t>
        <a:bodyPr/>
        <a:lstStyle/>
        <a:p>
          <a:endParaRPr lang="en-US"/>
        </a:p>
      </dgm:t>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t>
        <a:bodyPr/>
        <a:lstStyle/>
        <a:p>
          <a:endParaRPr lang="en-US"/>
        </a:p>
      </dgm:t>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t>
        <a:bodyPr/>
        <a:lstStyle/>
        <a:p>
          <a:endParaRPr lang="en-US"/>
        </a:p>
      </dgm:t>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t>
        <a:bodyPr/>
        <a:lstStyle/>
        <a:p>
          <a:endParaRPr lang="en-US"/>
        </a:p>
      </dgm:t>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t>
        <a:bodyPr/>
        <a:lstStyle/>
        <a:p>
          <a:endParaRPr lang="en-US"/>
        </a:p>
      </dgm:t>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t>
        <a:bodyPr/>
        <a:lstStyle/>
        <a:p>
          <a:endParaRPr lang="en-US"/>
        </a:p>
      </dgm:t>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t>
        <a:bodyPr/>
        <a:lstStyle/>
        <a:p>
          <a:endParaRPr lang="en-US"/>
        </a:p>
      </dgm:t>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t>
        <a:bodyPr/>
        <a:lstStyle/>
        <a:p>
          <a:endParaRPr lang="en-US"/>
        </a:p>
      </dgm:t>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t>
        <a:bodyPr/>
        <a:lstStyle/>
        <a:p>
          <a:endParaRPr lang="en-US"/>
        </a:p>
      </dgm:t>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t>
        <a:bodyPr/>
        <a:lstStyle/>
        <a:p>
          <a:endParaRPr lang="en-US"/>
        </a:p>
      </dgm:t>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t>
        <a:bodyPr/>
        <a:lstStyle/>
        <a:p>
          <a:endParaRPr lang="en-US"/>
        </a:p>
      </dgm:t>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t>
        <a:bodyPr/>
        <a:lstStyle/>
        <a:p>
          <a:endParaRPr lang="en-US"/>
        </a:p>
      </dgm:t>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t>
        <a:bodyPr/>
        <a:lstStyle/>
        <a:p>
          <a:endParaRPr lang="en-US"/>
        </a:p>
      </dgm:t>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t>
        <a:bodyPr/>
        <a:lstStyle/>
        <a:p>
          <a:endParaRPr lang="en-US"/>
        </a:p>
      </dgm:t>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t>
        <a:bodyPr/>
        <a:lstStyle/>
        <a:p>
          <a:endParaRPr lang="en-US"/>
        </a:p>
      </dgm:t>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t>
        <a:bodyPr/>
        <a:lstStyle/>
        <a:p>
          <a:endParaRPr lang="en-US"/>
        </a:p>
      </dgm:t>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t>
        <a:bodyPr/>
        <a:lstStyle/>
        <a:p>
          <a:endParaRPr lang="en-US"/>
        </a:p>
      </dgm:t>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t>
        <a:bodyPr/>
        <a:lstStyle/>
        <a:p>
          <a:endParaRPr lang="en-US"/>
        </a:p>
      </dgm:t>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t>
        <a:bodyPr/>
        <a:lstStyle/>
        <a:p>
          <a:endParaRPr lang="en-US"/>
        </a:p>
      </dgm:t>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t>
        <a:bodyPr/>
        <a:lstStyle/>
        <a:p>
          <a:endParaRPr lang="en-US"/>
        </a:p>
      </dgm:t>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t>
        <a:bodyPr/>
        <a:lstStyle/>
        <a:p>
          <a:endParaRPr lang="en-US"/>
        </a:p>
      </dgm:t>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t>
        <a:bodyPr/>
        <a:lstStyle/>
        <a:p>
          <a:endParaRPr lang="en-US"/>
        </a:p>
      </dgm:t>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t>
        <a:bodyPr/>
        <a:lstStyle/>
        <a:p>
          <a:endParaRPr lang="en-US"/>
        </a:p>
      </dgm:t>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t>
        <a:bodyPr/>
        <a:lstStyle/>
        <a:p>
          <a:endParaRPr lang="en-US"/>
        </a:p>
      </dgm:t>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8956C2DD-B89B-394C-8887-9C36C9465366}" type="presOf" srcId="{4CF28C83-AF25-475E-9F50-007420FDF6A3}" destId="{BAAC51C4-C80E-4EB2-9417-B37059021C8B}" srcOrd="0" destOrd="0" presId="urn:microsoft.com/office/officeart/2005/8/layout/hierarchy1"/>
    <dgm:cxn modelId="{3A0D9F61-AE06-40B0-BFF4-F4A8532836F2}" srcId="{18994E44-AF00-4CD7-BFFB-893F48881FB3}" destId="{EDEA9A5B-7A7B-44DC-B057-F6BEFF56A3E3}" srcOrd="1" destOrd="0" parTransId="{8660905E-B178-4AB7-95E3-8857E1B584D3}" sibTransId="{44BDF4C1-525B-4D43-B9AB-EEFC8658688F}"/>
    <dgm:cxn modelId="{6E5C3AE8-7D19-194D-A821-D7D90A2B829A}" type="presOf" srcId="{B71299E6-F7A3-4C91-A358-6056F5AF1F98}" destId="{26607EC0-F098-44DB-9C64-329DE95362A9}" srcOrd="0" destOrd="0" presId="urn:microsoft.com/office/officeart/2005/8/layout/hierarchy1"/>
    <dgm:cxn modelId="{4B2810AB-73E2-774A-AD25-5B7C68295B5D}" type="presOf" srcId="{73FF10CD-7044-4AA5-B942-2E6E61E77832}" destId="{60DB4E67-28A9-4E7A-8227-078100508F30}" srcOrd="0" destOrd="0" presId="urn:microsoft.com/office/officeart/2005/8/layout/hierarchy1"/>
    <dgm:cxn modelId="{E0AEFB72-F4A5-6145-A1B6-844F0CF0A673}" type="presOf" srcId="{18994E44-AF00-4CD7-BFFB-893F48881FB3}" destId="{C8123B47-734E-4D1A-979C-B85396FF6987}" srcOrd="0" destOrd="0" presId="urn:microsoft.com/office/officeart/2005/8/layout/hierarchy1"/>
    <dgm:cxn modelId="{7CB27D3C-03C5-C14F-85DD-57E60B0338B1}" type="presOf" srcId="{8660905E-B178-4AB7-95E3-8857E1B584D3}" destId="{10ADEA91-9B7F-41AE-8475-3415F03C7997}" srcOrd="0" destOrd="0" presId="urn:microsoft.com/office/officeart/2005/8/layout/hierarchy1"/>
    <dgm:cxn modelId="{DC7654B5-E13E-4EF5-8929-0E36A0589E20}" srcId="{18994E44-AF00-4CD7-BFFB-893F48881FB3}" destId="{30194467-FD7E-4D24-8DB0-714FAD158BDA}" srcOrd="0" destOrd="0" parTransId="{E33D9464-94F1-4C5E-8AF9-0581A17D52C6}" sibTransId="{D1BB627F-DAC7-449A-8004-281B1036B1FB}"/>
    <dgm:cxn modelId="{DB6C253E-3F4B-AC43-BAD4-4A9285F0B775}" type="presOf" srcId="{141A4074-C9FD-4AF8-AA9B-4F3CAC93EA18}" destId="{4B8A6B68-CBBF-4750-8A92-251106370A0E}" srcOrd="0" destOrd="0" presId="urn:microsoft.com/office/officeart/2005/8/layout/hierarchy1"/>
    <dgm:cxn modelId="{238DEBB6-6ABE-604F-B7B5-50C5C6E0A11F}" type="presOf" srcId="{E33D9464-94F1-4C5E-8AF9-0581A17D52C6}" destId="{54CA6D72-4DAF-4F5A-BFF8-0F3B24E63E46}" srcOrd="0" destOrd="0" presId="urn:microsoft.com/office/officeart/2005/8/layout/hierarchy1"/>
    <dgm:cxn modelId="{05B48EA5-4E86-450B-85EB-FD2FA0A465FA}" srcId="{D1094483-B178-4085-961F-43ECEFDE8599}" destId="{1FCD92F8-79A9-48DB-A592-03D5F134F8AD}" srcOrd="0" destOrd="0" parTransId="{B39EC8B6-8DE7-41B7-9370-705CB5823913}" sibTransId="{D478D3FB-DAEA-4BA3-975E-E63E143E287B}"/>
    <dgm:cxn modelId="{C6F9ABF3-7423-8748-B1ED-154AE67FB94B}" type="presOf" srcId="{F80D5291-1F19-4570-BD84-06C7A7C27CFF}" destId="{C02C0F47-89B0-40E9-8D96-6830863053FD}" srcOrd="0" destOrd="0" presId="urn:microsoft.com/office/officeart/2005/8/layout/hierarchy1"/>
    <dgm:cxn modelId="{95050541-C9A6-1643-AA20-24245E4A6A1E}" type="presOf" srcId="{D9F283E7-185E-4CC1-8FA1-15186A217D73}" destId="{6AFCA11E-528B-40BD-B72C-A0943F1BBF94}" srcOrd="0" destOrd="0" presId="urn:microsoft.com/office/officeart/2005/8/layout/hierarchy1"/>
    <dgm:cxn modelId="{BCCDE157-BFCD-8A4D-888B-335E903A4F45}" type="presOf" srcId="{E0BE901C-0CFD-4076-9A90-3C9D2272EF7F}" destId="{1B2EE649-2B94-427D-8F07-A895A1088269}" srcOrd="0" destOrd="0" presId="urn:microsoft.com/office/officeart/2005/8/layout/hierarchy1"/>
    <dgm:cxn modelId="{6FBA3A9E-B6B2-4936-B0A6-7151D4EEA1C9}" srcId="{D1094483-B178-4085-961F-43ECEFDE8599}" destId="{A903B131-00F6-4300-A7C5-4EBFFECA2BFE}" srcOrd="2" destOrd="0" parTransId="{B71299E6-F7A3-4C91-A358-6056F5AF1F98}" sibTransId="{14CAC3CA-574B-4EF4-9E4F-AE657B382033}"/>
    <dgm:cxn modelId="{6842AC13-F7D1-4CE3-BCD5-E3BEC1DC6DA7}" srcId="{D2F696D7-6F24-4D93-A6F6-AEFB75F66471}" destId="{73FF10CD-7044-4AA5-B942-2E6E61E77832}" srcOrd="0" destOrd="0" parTransId="{44BD4C34-9B64-473C-AA68-39D4338565A9}" sibTransId="{9549E059-8F1C-43D9-9510-6F3BE4B954FB}"/>
    <dgm:cxn modelId="{800242C7-AB98-0F41-B2CC-DC7626C1AB12}" type="presOf" srcId="{B38F20A2-1B5C-4E4D-8863-5CDE97777DB3}" destId="{A0ADD128-955D-4B52-88C3-46EF50D8AD96}" srcOrd="0" destOrd="0" presId="urn:microsoft.com/office/officeart/2005/8/layout/hierarchy1"/>
    <dgm:cxn modelId="{75A7D199-D9EC-43BF-9BB7-EBF150BB3903}" srcId="{D2F696D7-6F24-4D93-A6F6-AEFB75F66471}" destId="{18994E44-AF00-4CD7-BFFB-893F48881FB3}" srcOrd="2" destOrd="0" parTransId="{FD551922-1961-4B0B-A7AE-CAF490FF2622}" sibTransId="{BADBC77F-15AA-4275-8C6D-4CD383CECD2B}"/>
    <dgm:cxn modelId="{1FE21269-9636-494E-991F-E0B3C920BC42}" type="presOf" srcId="{A903B131-00F6-4300-A7C5-4EBFFECA2BFE}" destId="{EAF5657C-F814-4B97-A682-14631681F8EB}" srcOrd="0" destOrd="0" presId="urn:microsoft.com/office/officeart/2005/8/layout/hierarchy1"/>
    <dgm:cxn modelId="{824E3981-521E-3E49-8D05-A64E51A12411}" type="presOf" srcId="{5C477CDF-8840-46C8-915C-48C0FD057B0A}" destId="{2A6E5A3B-572D-4321-85A8-25F2BFE876A3}" srcOrd="0" destOrd="0" presId="urn:microsoft.com/office/officeart/2005/8/layout/hierarchy1"/>
    <dgm:cxn modelId="{A8E04994-C9C5-194F-8F02-BE38C57C13E3}" type="presOf" srcId="{30194467-FD7E-4D24-8DB0-714FAD158BDA}" destId="{173B9D13-7D12-4225-857A-7C445B30673C}" srcOrd="0" destOrd="0" presId="urn:microsoft.com/office/officeart/2005/8/layout/hierarchy1"/>
    <dgm:cxn modelId="{8EB58B7D-43B3-DB4C-82D6-0347C46107BB}" type="presOf" srcId="{591C96C0-B4A2-495D-B12D-AE27E21DBD88}" destId="{9631D492-9631-4BC0-8E32-24F64A52BF58}" srcOrd="0" destOrd="0" presId="urn:microsoft.com/office/officeart/2005/8/layout/hierarchy1"/>
    <dgm:cxn modelId="{FA4E7665-2A4F-B140-8786-8AB16EB48100}" type="presOf" srcId="{29DAC408-E444-40DB-BB07-185C2BB20BE6}" destId="{2782B56D-3B1A-414B-940E-03345377419E}" srcOrd="0" destOrd="0" presId="urn:microsoft.com/office/officeart/2005/8/layout/hierarchy1"/>
    <dgm:cxn modelId="{462DD247-5B86-6744-9868-64FE7530C15D}" type="presOf" srcId="{B39EC8B6-8DE7-41B7-9370-705CB5823913}" destId="{58A324DF-9888-4D3B-843C-35027F670662}"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8FD2D43A-3A6C-F040-8C90-C46337BE4E4D}" type="presOf" srcId="{D1094483-B178-4085-961F-43ECEFDE8599}" destId="{796B37A5-21B2-4851-BF38-DA90895D29E2}" srcOrd="0" destOrd="0" presId="urn:microsoft.com/office/officeart/2005/8/layout/hierarchy1"/>
    <dgm:cxn modelId="{1158D4C0-CFFD-A343-8BA6-5CF70B453557}" type="presOf" srcId="{167C0B38-4D45-461B-B5FE-F516FC0C47B1}" destId="{DA51FBE4-5852-40D4-BFBB-96C1DEE5735D}" srcOrd="0" destOrd="0" presId="urn:microsoft.com/office/officeart/2005/8/layout/hierarchy1"/>
    <dgm:cxn modelId="{C22F8982-8E72-DE42-B9C6-CC562FECE55A}" type="presOf" srcId="{1FCD92F8-79A9-48DB-A592-03D5F134F8AD}" destId="{41ADC508-700B-498E-AF8F-826A7F507618}" srcOrd="0" destOrd="0" presId="urn:microsoft.com/office/officeart/2005/8/layout/hierarchy1"/>
    <dgm:cxn modelId="{A52D8C16-B952-3F4F-A944-E499F424FE4D}" type="presOf" srcId="{D2F696D7-6F24-4D93-A6F6-AEFB75F66471}" destId="{B9CC6839-8DA7-4E6A-BED5-ADCA7069FFC9}"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BB26236E-1BD2-7244-8244-C0C2B70E3C72}" type="presOf" srcId="{EDEA9A5B-7A7B-44DC-B057-F6BEFF56A3E3}" destId="{57C1D9DD-379E-42A1-9AD1-45F4B6CF3AA3}" srcOrd="0" destOrd="0" presId="urn:microsoft.com/office/officeart/2005/8/layout/hierarchy1"/>
    <dgm:cxn modelId="{134055C1-EFE8-493E-AEFA-711A90A7AE2D}" srcId="{18994E44-AF00-4CD7-BFFB-893F48881FB3}" destId="{4CF28C83-AF25-475E-9F50-007420FDF6A3}" srcOrd="2" destOrd="0" parTransId="{141A4074-C9FD-4AF8-AA9B-4F3CAC93EA18}" sibTransId="{06AAF7AA-1E65-4BFF-A261-87B2EFEBF689}"/>
    <dgm:cxn modelId="{3554DD1E-41AE-1E49-BD31-8FF72619EFDA}" type="presOf" srcId="{8524DD58-5A20-4BC0-A8F9-6425A5D83D17}" destId="{1AB3CFCF-727C-45FB-BAA2-06724711E9AB}" srcOrd="0" destOrd="0" presId="urn:microsoft.com/office/officeart/2005/8/layout/hierarchy1"/>
    <dgm:cxn modelId="{046F00FC-0C36-7846-8524-D34CA86C4D84}" type="presOf" srcId="{74675377-CAC4-4838-9AC4-4E89B176B345}" destId="{DFBBF034-86D2-4D57-BEB3-EC107B3FDEE7}" srcOrd="0" destOrd="0" presId="urn:microsoft.com/office/officeart/2005/8/layout/hierarchy1"/>
    <dgm:cxn modelId="{BDB4088A-535C-6943-B784-7277CD8F972F}" type="presOf" srcId="{C46ECDBD-32A2-4443-8D38-B29C487E4F37}" destId="{8F74CD9E-AEEB-43B8-95A7-4EC1629252D3}"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9B97E3C7-2900-C149-8E81-60CA7EFDBFAC}" type="presOf" srcId="{90FE2595-7ECF-4128-94C3-771DC3235C42}" destId="{541ECD9B-EC50-48A1-94BD-FEC4CBB41E32}" srcOrd="0" destOrd="0" presId="urn:microsoft.com/office/officeart/2005/8/layout/hierarchy1"/>
    <dgm:cxn modelId="{1253BE48-B963-4C36-A8C8-420E303D9055}" srcId="{73FF10CD-7044-4AA5-B942-2E6E61E77832}" destId="{1AB7C9D7-D0D9-41CA-9650-6F6D9A9AAE85}" srcOrd="0" destOrd="0" parTransId="{B38F20A2-1B5C-4E4D-8863-5CDE97777DB3}" sibTransId="{0B2364C1-0625-44FB-A736-4EC209512102}"/>
    <dgm:cxn modelId="{AEE33593-2C5C-4CBD-AAA8-02176F2C618A}" srcId="{EDEA9A5B-7A7B-44DC-B057-F6BEFF56A3E3}" destId="{591C96C0-B4A2-495D-B12D-AE27E21DBD88}" srcOrd="0" destOrd="0" parTransId="{29DAC408-E444-40DB-BB07-185C2BB20BE6}" sibTransId="{3C400E3E-6BAA-4161-8F35-FC399C4E1346}"/>
    <dgm:cxn modelId="{45EB6E37-315F-4DE6-88F4-49AD4E52D41E}" srcId="{D2F696D7-6F24-4D93-A6F6-AEFB75F66471}" destId="{8524DD58-5A20-4BC0-A8F9-6425A5D83D17}" srcOrd="1" destOrd="0" parTransId="{91AF1766-C553-4B01-9C3E-2A7C7ADB8C18}" sibTransId="{6CE507ED-228C-4E4D-B4CC-E730B871EAB9}"/>
    <dgm:cxn modelId="{55DEC3B4-A69B-F545-AF95-ECB97DD0F459}" type="presOf" srcId="{1AB7C9D7-D0D9-41CA-9650-6F6D9A9AAE85}" destId="{9DCABCF9-1517-45D2-8FD9-562BECECEC63}" srcOrd="0" destOrd="0" presId="urn:microsoft.com/office/officeart/2005/8/layout/hierarchy1"/>
    <dgm:cxn modelId="{87331A42-8349-374C-B1F8-96C042B1B528}" type="presOf" srcId="{A923C540-ED45-422C-843F-0C6DCDADC9AB}" destId="{988D4E53-B31D-4C89-AD22-ED94EA2E97AF}"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A6B15AD0-1297-5347-B216-23520C2A9C00}" type="presParOf" srcId="{B9CC6839-8DA7-4E6A-BED5-ADCA7069FFC9}" destId="{2E5B79F4-1B79-452C-9F84-E06231AA521F}" srcOrd="0" destOrd="0" presId="urn:microsoft.com/office/officeart/2005/8/layout/hierarchy1"/>
    <dgm:cxn modelId="{4A3BDA98-32FE-8741-B704-9379DE3CE999}" type="presParOf" srcId="{2E5B79F4-1B79-452C-9F84-E06231AA521F}" destId="{FF2FEDD6-859E-4AB7-8EF6-90759616371B}" srcOrd="0" destOrd="0" presId="urn:microsoft.com/office/officeart/2005/8/layout/hierarchy1"/>
    <dgm:cxn modelId="{EF1A3F04-CC4B-3A45-A42C-E6F6E44121AA}" type="presParOf" srcId="{FF2FEDD6-859E-4AB7-8EF6-90759616371B}" destId="{5420A366-D071-491E-95EE-21B5957855EB}" srcOrd="0" destOrd="0" presId="urn:microsoft.com/office/officeart/2005/8/layout/hierarchy1"/>
    <dgm:cxn modelId="{E94C944D-CA58-9E4C-8239-3AF270D7941A}" type="presParOf" srcId="{FF2FEDD6-859E-4AB7-8EF6-90759616371B}" destId="{60DB4E67-28A9-4E7A-8227-078100508F30}" srcOrd="1" destOrd="0" presId="urn:microsoft.com/office/officeart/2005/8/layout/hierarchy1"/>
    <dgm:cxn modelId="{7EB56980-C96E-DE49-8C17-BEBB90185BAB}" type="presParOf" srcId="{2E5B79F4-1B79-452C-9F84-E06231AA521F}" destId="{F973DD9A-B0BC-43B3-BF74-6E8E57512042}" srcOrd="1" destOrd="0" presId="urn:microsoft.com/office/officeart/2005/8/layout/hierarchy1"/>
    <dgm:cxn modelId="{8382B7D9-2709-6049-9896-40B377D1829B}" type="presParOf" srcId="{F973DD9A-B0BC-43B3-BF74-6E8E57512042}" destId="{A0ADD128-955D-4B52-88C3-46EF50D8AD96}" srcOrd="0" destOrd="0" presId="urn:microsoft.com/office/officeart/2005/8/layout/hierarchy1"/>
    <dgm:cxn modelId="{E7EDA2AE-EFC2-094A-BCB7-B1F26B94C5A3}" type="presParOf" srcId="{F973DD9A-B0BC-43B3-BF74-6E8E57512042}" destId="{2E2BC77A-5500-4DFE-BC19-CE37892C43DF}" srcOrd="1" destOrd="0" presId="urn:microsoft.com/office/officeart/2005/8/layout/hierarchy1"/>
    <dgm:cxn modelId="{656CBEB7-5461-7C48-A5A2-4C76EE30F65A}" type="presParOf" srcId="{2E2BC77A-5500-4DFE-BC19-CE37892C43DF}" destId="{7B53118B-9FD4-43CB-8155-B0AA67F30115}" srcOrd="0" destOrd="0" presId="urn:microsoft.com/office/officeart/2005/8/layout/hierarchy1"/>
    <dgm:cxn modelId="{1A7C8D15-46BA-184B-9B12-A22388026DD5}" type="presParOf" srcId="{7B53118B-9FD4-43CB-8155-B0AA67F30115}" destId="{0E2805F4-E31F-4FE6-B46F-B310BDF75CFC}" srcOrd="0" destOrd="0" presId="urn:microsoft.com/office/officeart/2005/8/layout/hierarchy1"/>
    <dgm:cxn modelId="{5DA18A2C-5BF3-0C42-AE13-22C863A95930}" type="presParOf" srcId="{7B53118B-9FD4-43CB-8155-B0AA67F30115}" destId="{9DCABCF9-1517-45D2-8FD9-562BECECEC63}" srcOrd="1" destOrd="0" presId="urn:microsoft.com/office/officeart/2005/8/layout/hierarchy1"/>
    <dgm:cxn modelId="{110B34F1-9341-4841-9784-E7E1532F50CF}" type="presParOf" srcId="{2E2BC77A-5500-4DFE-BC19-CE37892C43DF}" destId="{9B2ABBAD-B724-4930-A6D6-4A244FDF7DAC}" srcOrd="1" destOrd="0" presId="urn:microsoft.com/office/officeart/2005/8/layout/hierarchy1"/>
    <dgm:cxn modelId="{EA24EBCC-C425-0F4F-A1B1-92B7A75C0B6F}" type="presParOf" srcId="{B9CC6839-8DA7-4E6A-BED5-ADCA7069FFC9}" destId="{B0BAA389-B5E8-48FE-9B05-842C19904884}" srcOrd="1" destOrd="0" presId="urn:microsoft.com/office/officeart/2005/8/layout/hierarchy1"/>
    <dgm:cxn modelId="{D7121707-BB01-184D-BE24-F20C54AF939E}" type="presParOf" srcId="{B0BAA389-B5E8-48FE-9B05-842C19904884}" destId="{5DCA249A-0A5D-43F5-8386-D763B21D84B7}" srcOrd="0" destOrd="0" presId="urn:microsoft.com/office/officeart/2005/8/layout/hierarchy1"/>
    <dgm:cxn modelId="{08C9F06B-B392-B446-8921-1E41F755B8BF}" type="presParOf" srcId="{5DCA249A-0A5D-43F5-8386-D763B21D84B7}" destId="{2800DDE3-6AA8-4F92-9E09-49DAF7966224}" srcOrd="0" destOrd="0" presId="urn:microsoft.com/office/officeart/2005/8/layout/hierarchy1"/>
    <dgm:cxn modelId="{0312D536-08B4-D144-9857-A8200D878536}" type="presParOf" srcId="{5DCA249A-0A5D-43F5-8386-D763B21D84B7}" destId="{1AB3CFCF-727C-45FB-BAA2-06724711E9AB}" srcOrd="1" destOrd="0" presId="urn:microsoft.com/office/officeart/2005/8/layout/hierarchy1"/>
    <dgm:cxn modelId="{E25D8685-6CE4-9A49-ACD6-1FA5438D8A30}" type="presParOf" srcId="{B0BAA389-B5E8-48FE-9B05-842C19904884}" destId="{8632FCFF-D066-4AB6-857B-3689AEA8773E}" srcOrd="1" destOrd="0" presId="urn:microsoft.com/office/officeart/2005/8/layout/hierarchy1"/>
    <dgm:cxn modelId="{8AFD436C-7A38-0E41-88F5-214ACCE4DF3F}" type="presParOf" srcId="{8632FCFF-D066-4AB6-857B-3689AEA8773E}" destId="{2A6E5A3B-572D-4321-85A8-25F2BFE876A3}" srcOrd="0" destOrd="0" presId="urn:microsoft.com/office/officeart/2005/8/layout/hierarchy1"/>
    <dgm:cxn modelId="{3756BE84-9254-0449-95D2-730864ECD4CA}" type="presParOf" srcId="{8632FCFF-D066-4AB6-857B-3689AEA8773E}" destId="{E55B50FF-4C14-4E92-8F6A-EAD30C1E25EC}" srcOrd="1" destOrd="0" presId="urn:microsoft.com/office/officeart/2005/8/layout/hierarchy1"/>
    <dgm:cxn modelId="{6FEF1666-2D08-8046-93E3-3BC3B5FDF7F7}" type="presParOf" srcId="{E55B50FF-4C14-4E92-8F6A-EAD30C1E25EC}" destId="{7B643BCE-5BDD-446F-80B3-EBD09C42FF3D}" srcOrd="0" destOrd="0" presId="urn:microsoft.com/office/officeart/2005/8/layout/hierarchy1"/>
    <dgm:cxn modelId="{3898DCF0-E244-A044-B6D5-9BC02F7366E6}" type="presParOf" srcId="{7B643BCE-5BDD-446F-80B3-EBD09C42FF3D}" destId="{53E6CAFC-0F34-4AFC-996E-C15D21C6B08F}" srcOrd="0" destOrd="0" presId="urn:microsoft.com/office/officeart/2005/8/layout/hierarchy1"/>
    <dgm:cxn modelId="{B3160379-B041-FD49-B151-CE724D201E41}" type="presParOf" srcId="{7B643BCE-5BDD-446F-80B3-EBD09C42FF3D}" destId="{988D4E53-B31D-4C89-AD22-ED94EA2E97AF}" srcOrd="1" destOrd="0" presId="urn:microsoft.com/office/officeart/2005/8/layout/hierarchy1"/>
    <dgm:cxn modelId="{A3BB7400-3AD3-7D4D-9A3C-43E1A07DFB47}" type="presParOf" srcId="{E55B50FF-4C14-4E92-8F6A-EAD30C1E25EC}" destId="{171F0247-CC6E-4054-86A7-40462965870F}" srcOrd="1" destOrd="0" presId="urn:microsoft.com/office/officeart/2005/8/layout/hierarchy1"/>
    <dgm:cxn modelId="{F8207906-C347-274C-ACB8-26DBF866578A}" type="presParOf" srcId="{B9CC6839-8DA7-4E6A-BED5-ADCA7069FFC9}" destId="{8C2A7BA4-6D27-4989-9E88-0F4D7435C1D1}" srcOrd="2" destOrd="0" presId="urn:microsoft.com/office/officeart/2005/8/layout/hierarchy1"/>
    <dgm:cxn modelId="{C1604137-4142-D146-B061-A953DBCCF918}" type="presParOf" srcId="{8C2A7BA4-6D27-4989-9E88-0F4D7435C1D1}" destId="{6DE0C9AF-1CA8-4088-8635-714AF6BC571E}" srcOrd="0" destOrd="0" presId="urn:microsoft.com/office/officeart/2005/8/layout/hierarchy1"/>
    <dgm:cxn modelId="{F7A3A231-5EC3-374C-B5DD-3E34C32850CB}" type="presParOf" srcId="{6DE0C9AF-1CA8-4088-8635-714AF6BC571E}" destId="{F61335E8-66EC-41DB-B0A2-9C57D0CD9210}" srcOrd="0" destOrd="0" presId="urn:microsoft.com/office/officeart/2005/8/layout/hierarchy1"/>
    <dgm:cxn modelId="{6695EE09-914F-544E-8C5E-50B887FDF216}" type="presParOf" srcId="{6DE0C9AF-1CA8-4088-8635-714AF6BC571E}" destId="{C8123B47-734E-4D1A-979C-B85396FF6987}" srcOrd="1" destOrd="0" presId="urn:microsoft.com/office/officeart/2005/8/layout/hierarchy1"/>
    <dgm:cxn modelId="{B40224EC-FC46-B447-A470-D525B36B57B6}" type="presParOf" srcId="{8C2A7BA4-6D27-4989-9E88-0F4D7435C1D1}" destId="{453DC995-69BE-423E-818E-796623C595EF}" srcOrd="1" destOrd="0" presId="urn:microsoft.com/office/officeart/2005/8/layout/hierarchy1"/>
    <dgm:cxn modelId="{15DB15E3-EE68-E049-9AAB-AD0EA7910B17}" type="presParOf" srcId="{453DC995-69BE-423E-818E-796623C595EF}" destId="{54CA6D72-4DAF-4F5A-BFF8-0F3B24E63E46}" srcOrd="0" destOrd="0" presId="urn:microsoft.com/office/officeart/2005/8/layout/hierarchy1"/>
    <dgm:cxn modelId="{4E51B7CB-1B42-B041-9A15-07162C2B9264}" type="presParOf" srcId="{453DC995-69BE-423E-818E-796623C595EF}" destId="{A10FBB14-8FAD-4C1B-A327-227CB4F9CED3}" srcOrd="1" destOrd="0" presId="urn:microsoft.com/office/officeart/2005/8/layout/hierarchy1"/>
    <dgm:cxn modelId="{622917DA-2393-6E44-A67D-9A3E43FCC70A}" type="presParOf" srcId="{A10FBB14-8FAD-4C1B-A327-227CB4F9CED3}" destId="{83A0A148-8CDE-473C-A73F-1BD0ACA8EBCB}" srcOrd="0" destOrd="0" presId="urn:microsoft.com/office/officeart/2005/8/layout/hierarchy1"/>
    <dgm:cxn modelId="{9222A774-D408-AE4C-9662-6BD0DC2E7C96}" type="presParOf" srcId="{83A0A148-8CDE-473C-A73F-1BD0ACA8EBCB}" destId="{100E0372-3BCA-4A25-8BAF-5C2408094CCA}" srcOrd="0" destOrd="0" presId="urn:microsoft.com/office/officeart/2005/8/layout/hierarchy1"/>
    <dgm:cxn modelId="{D9878253-73F8-0647-9DFA-8F194C0F6CE2}" type="presParOf" srcId="{83A0A148-8CDE-473C-A73F-1BD0ACA8EBCB}" destId="{173B9D13-7D12-4225-857A-7C445B30673C}" srcOrd="1" destOrd="0" presId="urn:microsoft.com/office/officeart/2005/8/layout/hierarchy1"/>
    <dgm:cxn modelId="{8221A2EF-3845-2048-8F17-3F47B31308E7}" type="presParOf" srcId="{A10FBB14-8FAD-4C1B-A327-227CB4F9CED3}" destId="{DB5CFF2A-5C65-45C8-AC8A-2053FE56F0C6}" srcOrd="1" destOrd="0" presId="urn:microsoft.com/office/officeart/2005/8/layout/hierarchy1"/>
    <dgm:cxn modelId="{6DDB330D-28B8-0F48-ABF8-8C10C0CF96BE}" type="presParOf" srcId="{453DC995-69BE-423E-818E-796623C595EF}" destId="{10ADEA91-9B7F-41AE-8475-3415F03C7997}" srcOrd="2" destOrd="0" presId="urn:microsoft.com/office/officeart/2005/8/layout/hierarchy1"/>
    <dgm:cxn modelId="{8635B3BD-A063-D649-B934-A141BCC31F66}" type="presParOf" srcId="{453DC995-69BE-423E-818E-796623C595EF}" destId="{60A98512-EE5F-469A-A567-9B0DFA18988E}" srcOrd="3" destOrd="0" presId="urn:microsoft.com/office/officeart/2005/8/layout/hierarchy1"/>
    <dgm:cxn modelId="{D3A377F4-8D7F-6342-8FED-6445770438A1}" type="presParOf" srcId="{60A98512-EE5F-469A-A567-9B0DFA18988E}" destId="{050F9837-6BCF-4142-94B4-5D67DB2E0A3A}" srcOrd="0" destOrd="0" presId="urn:microsoft.com/office/officeart/2005/8/layout/hierarchy1"/>
    <dgm:cxn modelId="{F124422B-1560-DC43-8DD0-F79B69888A11}" type="presParOf" srcId="{050F9837-6BCF-4142-94B4-5D67DB2E0A3A}" destId="{8411B339-A8B1-4F9C-B0A2-AA17448BDB6D}" srcOrd="0" destOrd="0" presId="urn:microsoft.com/office/officeart/2005/8/layout/hierarchy1"/>
    <dgm:cxn modelId="{32633553-6D92-6B49-838D-1364E0C4CA33}" type="presParOf" srcId="{050F9837-6BCF-4142-94B4-5D67DB2E0A3A}" destId="{57C1D9DD-379E-42A1-9AD1-45F4B6CF3AA3}" srcOrd="1" destOrd="0" presId="urn:microsoft.com/office/officeart/2005/8/layout/hierarchy1"/>
    <dgm:cxn modelId="{A1FC6D1A-2C9C-4A48-AFFA-6BDED96A268C}" type="presParOf" srcId="{60A98512-EE5F-469A-A567-9B0DFA18988E}" destId="{FEE2E0E3-610F-4E0E-A956-E5DCDA9FC116}" srcOrd="1" destOrd="0" presId="urn:microsoft.com/office/officeart/2005/8/layout/hierarchy1"/>
    <dgm:cxn modelId="{E9F7349E-6B28-2149-AF48-E83F1936E118}" type="presParOf" srcId="{FEE2E0E3-610F-4E0E-A956-E5DCDA9FC116}" destId="{2782B56D-3B1A-414B-940E-03345377419E}" srcOrd="0" destOrd="0" presId="urn:microsoft.com/office/officeart/2005/8/layout/hierarchy1"/>
    <dgm:cxn modelId="{C04761A0-FE7F-C04D-97E7-280FD22538A8}" type="presParOf" srcId="{FEE2E0E3-610F-4E0E-A956-E5DCDA9FC116}" destId="{AACA356B-E4AE-4DA5-B230-56C69101B32E}" srcOrd="1" destOrd="0" presId="urn:microsoft.com/office/officeart/2005/8/layout/hierarchy1"/>
    <dgm:cxn modelId="{7655A492-6756-6D4B-839F-D59ACAA28E5D}" type="presParOf" srcId="{AACA356B-E4AE-4DA5-B230-56C69101B32E}" destId="{1C120950-FB1E-4205-A676-A1D7C7332E74}" srcOrd="0" destOrd="0" presId="urn:microsoft.com/office/officeart/2005/8/layout/hierarchy1"/>
    <dgm:cxn modelId="{30B503CA-84B1-0343-B4E3-AAD11C8EF4F8}" type="presParOf" srcId="{1C120950-FB1E-4205-A676-A1D7C7332E74}" destId="{882109F4-7563-41CC-9E19-1502CFE5AA23}" srcOrd="0" destOrd="0" presId="urn:microsoft.com/office/officeart/2005/8/layout/hierarchy1"/>
    <dgm:cxn modelId="{B2FF5CF6-A2F5-EC4F-B79C-3B9C3550E4F8}" type="presParOf" srcId="{1C120950-FB1E-4205-A676-A1D7C7332E74}" destId="{9631D492-9631-4BC0-8E32-24F64A52BF58}" srcOrd="1" destOrd="0" presId="urn:microsoft.com/office/officeart/2005/8/layout/hierarchy1"/>
    <dgm:cxn modelId="{A425D4A2-EDB0-B046-87D0-ACAFFBF66EFC}" type="presParOf" srcId="{AACA356B-E4AE-4DA5-B230-56C69101B32E}" destId="{DDD0F9E6-9D0D-4603-ABEA-92723FB1E043}" srcOrd="1" destOrd="0" presId="urn:microsoft.com/office/officeart/2005/8/layout/hierarchy1"/>
    <dgm:cxn modelId="{13543B14-1600-9343-9620-DA8050BE3222}" type="presParOf" srcId="{FEE2E0E3-610F-4E0E-A956-E5DCDA9FC116}" destId="{C02C0F47-89B0-40E9-8D96-6830863053FD}" srcOrd="2" destOrd="0" presId="urn:microsoft.com/office/officeart/2005/8/layout/hierarchy1"/>
    <dgm:cxn modelId="{82118C25-EB41-8242-BDB5-AF32B35E7E1B}" type="presParOf" srcId="{FEE2E0E3-610F-4E0E-A956-E5DCDA9FC116}" destId="{B85E22F0-24FC-43A5-B661-991DE3712735}" srcOrd="3" destOrd="0" presId="urn:microsoft.com/office/officeart/2005/8/layout/hierarchy1"/>
    <dgm:cxn modelId="{AECD0F6C-B3B4-3E40-806D-36D71F64DC7F}" type="presParOf" srcId="{B85E22F0-24FC-43A5-B661-991DE3712735}" destId="{469E9010-F7F7-484B-8FB2-7B1A615F49DA}" srcOrd="0" destOrd="0" presId="urn:microsoft.com/office/officeart/2005/8/layout/hierarchy1"/>
    <dgm:cxn modelId="{2AEC111F-FDB1-8244-93A1-BB2D4F917590}" type="presParOf" srcId="{469E9010-F7F7-484B-8FB2-7B1A615F49DA}" destId="{FB138D66-1134-47E5-97C6-4A312EC55413}" srcOrd="0" destOrd="0" presId="urn:microsoft.com/office/officeart/2005/8/layout/hierarchy1"/>
    <dgm:cxn modelId="{412C171C-4BB1-9647-8DEC-B19DD1857050}" type="presParOf" srcId="{469E9010-F7F7-484B-8FB2-7B1A615F49DA}" destId="{796B37A5-21B2-4851-BF38-DA90895D29E2}" srcOrd="1" destOrd="0" presId="urn:microsoft.com/office/officeart/2005/8/layout/hierarchy1"/>
    <dgm:cxn modelId="{BD58BB15-598C-CF4E-AA12-2AABDE6023DF}" type="presParOf" srcId="{B85E22F0-24FC-43A5-B661-991DE3712735}" destId="{4937EEA4-BBF7-4256-BF7E-238BC2DD7D16}" srcOrd="1" destOrd="0" presId="urn:microsoft.com/office/officeart/2005/8/layout/hierarchy1"/>
    <dgm:cxn modelId="{BB9BD251-CD7C-8A40-9685-C5612200C376}" type="presParOf" srcId="{4937EEA4-BBF7-4256-BF7E-238BC2DD7D16}" destId="{58A324DF-9888-4D3B-843C-35027F670662}" srcOrd="0" destOrd="0" presId="urn:microsoft.com/office/officeart/2005/8/layout/hierarchy1"/>
    <dgm:cxn modelId="{2F6FCD85-B304-6E43-B026-5C6BCFD63FA9}" type="presParOf" srcId="{4937EEA4-BBF7-4256-BF7E-238BC2DD7D16}" destId="{C4FCC9EB-4107-45BA-A85E-82F3D039E321}" srcOrd="1" destOrd="0" presId="urn:microsoft.com/office/officeart/2005/8/layout/hierarchy1"/>
    <dgm:cxn modelId="{E6B989DD-81B2-7A4A-9F36-8FA9A388FCB0}" type="presParOf" srcId="{C4FCC9EB-4107-45BA-A85E-82F3D039E321}" destId="{51E041E5-BDCC-44EE-89BC-8B884A79F504}" srcOrd="0" destOrd="0" presId="urn:microsoft.com/office/officeart/2005/8/layout/hierarchy1"/>
    <dgm:cxn modelId="{8E6F35FF-45FC-A844-BABC-DFF73A87020C}" type="presParOf" srcId="{51E041E5-BDCC-44EE-89BC-8B884A79F504}" destId="{7E43DBB5-E52F-49B7-B1C5-6FCF52F2039D}" srcOrd="0" destOrd="0" presId="urn:microsoft.com/office/officeart/2005/8/layout/hierarchy1"/>
    <dgm:cxn modelId="{FDA12EC3-CC1E-F948-90D2-86D8B7FCE362}" type="presParOf" srcId="{51E041E5-BDCC-44EE-89BC-8B884A79F504}" destId="{41ADC508-700B-498E-AF8F-826A7F507618}" srcOrd="1" destOrd="0" presId="urn:microsoft.com/office/officeart/2005/8/layout/hierarchy1"/>
    <dgm:cxn modelId="{E13F989A-B18D-4543-BF55-DE0E81903913}" type="presParOf" srcId="{C4FCC9EB-4107-45BA-A85E-82F3D039E321}" destId="{21F15AA6-CA54-4735-A838-F048105F1AF1}" srcOrd="1" destOrd="0" presId="urn:microsoft.com/office/officeart/2005/8/layout/hierarchy1"/>
    <dgm:cxn modelId="{FEA0AA5E-5424-944C-908E-3C11165E7CA2}" type="presParOf" srcId="{4937EEA4-BBF7-4256-BF7E-238BC2DD7D16}" destId="{8F74CD9E-AEEB-43B8-95A7-4EC1629252D3}" srcOrd="2" destOrd="0" presId="urn:microsoft.com/office/officeart/2005/8/layout/hierarchy1"/>
    <dgm:cxn modelId="{4C26C7C9-437F-1B43-BD93-47A606164EA0}" type="presParOf" srcId="{4937EEA4-BBF7-4256-BF7E-238BC2DD7D16}" destId="{83DCDF06-947D-4D5E-A1BF-39A06C29E62D}" srcOrd="3" destOrd="0" presId="urn:microsoft.com/office/officeart/2005/8/layout/hierarchy1"/>
    <dgm:cxn modelId="{60FE28FE-CDC9-1F4A-880C-04DA0F7746F9}" type="presParOf" srcId="{83DCDF06-947D-4D5E-A1BF-39A06C29E62D}" destId="{6799F79B-FEC1-4FDC-93DD-1D7822F8DB39}" srcOrd="0" destOrd="0" presId="urn:microsoft.com/office/officeart/2005/8/layout/hierarchy1"/>
    <dgm:cxn modelId="{D2D53DC6-AE06-FF4E-9F8F-40BD58D8BA4E}" type="presParOf" srcId="{6799F79B-FEC1-4FDC-93DD-1D7822F8DB39}" destId="{47CC5982-A74D-45E0-9288-C338B148FDC4}" srcOrd="0" destOrd="0" presId="urn:microsoft.com/office/officeart/2005/8/layout/hierarchy1"/>
    <dgm:cxn modelId="{847C3A99-90D4-EE4E-811C-AC35C4BE117D}" type="presParOf" srcId="{6799F79B-FEC1-4FDC-93DD-1D7822F8DB39}" destId="{1B2EE649-2B94-427D-8F07-A895A1088269}" srcOrd="1" destOrd="0" presId="urn:microsoft.com/office/officeart/2005/8/layout/hierarchy1"/>
    <dgm:cxn modelId="{65D63357-FF75-4A47-97CB-28D1D366E0A9}" type="presParOf" srcId="{83DCDF06-947D-4D5E-A1BF-39A06C29E62D}" destId="{4C80783D-B300-407A-958B-627094077C9F}" srcOrd="1" destOrd="0" presId="urn:microsoft.com/office/officeart/2005/8/layout/hierarchy1"/>
    <dgm:cxn modelId="{543A711E-84E5-5A42-AE5A-AE5F905D5FEE}" type="presParOf" srcId="{4937EEA4-BBF7-4256-BF7E-238BC2DD7D16}" destId="{26607EC0-F098-44DB-9C64-329DE95362A9}" srcOrd="4" destOrd="0" presId="urn:microsoft.com/office/officeart/2005/8/layout/hierarchy1"/>
    <dgm:cxn modelId="{6B49EDF5-FA50-AD41-B1C1-C799A8E133F6}" type="presParOf" srcId="{4937EEA4-BBF7-4256-BF7E-238BC2DD7D16}" destId="{6F9856A8-4628-480E-9E36-CB50A36F4536}" srcOrd="5" destOrd="0" presId="urn:microsoft.com/office/officeart/2005/8/layout/hierarchy1"/>
    <dgm:cxn modelId="{64A2B2D7-02A9-B644-8286-9AABB825E6E9}" type="presParOf" srcId="{6F9856A8-4628-480E-9E36-CB50A36F4536}" destId="{C35BEDC5-2D29-4A14-B8AE-1C80212CC695}" srcOrd="0" destOrd="0" presId="urn:microsoft.com/office/officeart/2005/8/layout/hierarchy1"/>
    <dgm:cxn modelId="{CE11E173-9AC0-8A43-86C0-C73DD624DD10}" type="presParOf" srcId="{C35BEDC5-2D29-4A14-B8AE-1C80212CC695}" destId="{477D1471-6F29-4E15-848C-020243429DB7}" srcOrd="0" destOrd="0" presId="urn:microsoft.com/office/officeart/2005/8/layout/hierarchy1"/>
    <dgm:cxn modelId="{2E0B7698-303F-F042-ACB7-6A3C1C68D2A0}" type="presParOf" srcId="{C35BEDC5-2D29-4A14-B8AE-1C80212CC695}" destId="{EAF5657C-F814-4B97-A682-14631681F8EB}" srcOrd="1" destOrd="0" presId="urn:microsoft.com/office/officeart/2005/8/layout/hierarchy1"/>
    <dgm:cxn modelId="{08A1125F-50F4-9A4C-8952-8C1013B9C733}" type="presParOf" srcId="{6F9856A8-4628-480E-9E36-CB50A36F4536}" destId="{5172A587-57F4-47EF-8998-48457B9EBE13}" srcOrd="1" destOrd="0" presId="urn:microsoft.com/office/officeart/2005/8/layout/hierarchy1"/>
    <dgm:cxn modelId="{1CEE902C-AF0B-AF49-A3A2-685532955974}" type="presParOf" srcId="{453DC995-69BE-423E-818E-796623C595EF}" destId="{4B8A6B68-CBBF-4750-8A92-251106370A0E}" srcOrd="4" destOrd="0" presId="urn:microsoft.com/office/officeart/2005/8/layout/hierarchy1"/>
    <dgm:cxn modelId="{13E95722-D8BC-DE44-B29E-5B8723484645}" type="presParOf" srcId="{453DC995-69BE-423E-818E-796623C595EF}" destId="{79F85412-F7BD-4DE0-995A-A69A8C9EA902}" srcOrd="5" destOrd="0" presId="urn:microsoft.com/office/officeart/2005/8/layout/hierarchy1"/>
    <dgm:cxn modelId="{733B7565-3D80-B142-A085-F0E8193B8FDC}" type="presParOf" srcId="{79F85412-F7BD-4DE0-995A-A69A8C9EA902}" destId="{07F8A33E-5C80-43A6-A468-E9AF587C3428}" srcOrd="0" destOrd="0" presId="urn:microsoft.com/office/officeart/2005/8/layout/hierarchy1"/>
    <dgm:cxn modelId="{6FEE2A09-EDCF-614A-94D1-8AA12FD87787}" type="presParOf" srcId="{07F8A33E-5C80-43A6-A468-E9AF587C3428}" destId="{4621300C-75F5-43A9-9E8B-6810FF955F86}" srcOrd="0" destOrd="0" presId="urn:microsoft.com/office/officeart/2005/8/layout/hierarchy1"/>
    <dgm:cxn modelId="{6ACD19F1-BAB5-1140-9D51-070C704461DE}" type="presParOf" srcId="{07F8A33E-5C80-43A6-A468-E9AF587C3428}" destId="{BAAC51C4-C80E-4EB2-9417-B37059021C8B}" srcOrd="1" destOrd="0" presId="urn:microsoft.com/office/officeart/2005/8/layout/hierarchy1"/>
    <dgm:cxn modelId="{85A7B5E3-8635-704A-ADC1-9B7868CA37C1}" type="presParOf" srcId="{79F85412-F7BD-4DE0-995A-A69A8C9EA902}" destId="{ABBA5C9B-45B3-4AC2-B2E3-236EF0B81A1F}" srcOrd="1" destOrd="0" presId="urn:microsoft.com/office/officeart/2005/8/layout/hierarchy1"/>
    <dgm:cxn modelId="{D596DFA4-06D0-204E-A664-CF259D8C9E60}" type="presParOf" srcId="{453DC995-69BE-423E-818E-796623C595EF}" destId="{541ECD9B-EC50-48A1-94BD-FEC4CBB41E32}" srcOrd="6" destOrd="0" presId="urn:microsoft.com/office/officeart/2005/8/layout/hierarchy1"/>
    <dgm:cxn modelId="{B3E0E636-9AD3-8344-A2AC-7C6F131B3DB4}" type="presParOf" srcId="{453DC995-69BE-423E-818E-796623C595EF}" destId="{79A6DBA8-63FA-4489-B9B1-4707F6FA5BA9}" srcOrd="7" destOrd="0" presId="urn:microsoft.com/office/officeart/2005/8/layout/hierarchy1"/>
    <dgm:cxn modelId="{A70DDE6C-7A0E-A44B-B96A-21D74659B883}" type="presParOf" srcId="{79A6DBA8-63FA-4489-B9B1-4707F6FA5BA9}" destId="{E33BBBB8-BE2B-4D35-B2D0-F1134E201E12}" srcOrd="0" destOrd="0" presId="urn:microsoft.com/office/officeart/2005/8/layout/hierarchy1"/>
    <dgm:cxn modelId="{9A236B4A-3C47-FB49-9181-CEC2950931A9}" type="presParOf" srcId="{E33BBBB8-BE2B-4D35-B2D0-F1134E201E12}" destId="{FB6739EA-4E7A-4941-A68A-1BD5DD929F8E}" srcOrd="0" destOrd="0" presId="urn:microsoft.com/office/officeart/2005/8/layout/hierarchy1"/>
    <dgm:cxn modelId="{AF0F9B8A-B6B6-0E45-9808-A09874D25DB7}" type="presParOf" srcId="{E33BBBB8-BE2B-4D35-B2D0-F1134E201E12}" destId="{6AFCA11E-528B-40BD-B72C-A0943F1BBF94}" srcOrd="1" destOrd="0" presId="urn:microsoft.com/office/officeart/2005/8/layout/hierarchy1"/>
    <dgm:cxn modelId="{FC472EA4-1071-9B4F-BD13-F019B0DFFFA6}" type="presParOf" srcId="{79A6DBA8-63FA-4489-B9B1-4707F6FA5BA9}" destId="{393E6A52-ACF1-475A-88F3-73D63AA1B389}" srcOrd="1" destOrd="0" presId="urn:microsoft.com/office/officeart/2005/8/layout/hierarchy1"/>
    <dgm:cxn modelId="{F27BEA27-70C6-8E44-8D3C-AA8602F0E588}" type="presParOf" srcId="{453DC995-69BE-423E-818E-796623C595EF}" destId="{DFBBF034-86D2-4D57-BEB3-EC107B3FDEE7}" srcOrd="8" destOrd="0" presId="urn:microsoft.com/office/officeart/2005/8/layout/hierarchy1"/>
    <dgm:cxn modelId="{D74EE5B1-7C86-4C47-9B5C-C57B6E304843}" type="presParOf" srcId="{453DC995-69BE-423E-818E-796623C595EF}" destId="{D92E178D-15D1-46D9-9238-3AACAB5E72EB}" srcOrd="9" destOrd="0" presId="urn:microsoft.com/office/officeart/2005/8/layout/hierarchy1"/>
    <dgm:cxn modelId="{B21247F8-5F27-2946-9BE5-3BDF3FFD914D}" type="presParOf" srcId="{D92E178D-15D1-46D9-9238-3AACAB5E72EB}" destId="{04D1B745-A893-4CE2-B52C-F6FB2C136C74}" srcOrd="0" destOrd="0" presId="urn:microsoft.com/office/officeart/2005/8/layout/hierarchy1"/>
    <dgm:cxn modelId="{B839A68A-8AF4-E140-9B3E-730E40CAAEDF}" type="presParOf" srcId="{04D1B745-A893-4CE2-B52C-F6FB2C136C74}" destId="{3D155CF1-8989-447F-AC19-ACEA73FFAD3D}" srcOrd="0" destOrd="0" presId="urn:microsoft.com/office/officeart/2005/8/layout/hierarchy1"/>
    <dgm:cxn modelId="{7FF7E86E-86AC-9548-9102-7EE8C60AF064}" type="presParOf" srcId="{04D1B745-A893-4CE2-B52C-F6FB2C136C74}" destId="{DA51FBE4-5852-40D4-BFBB-96C1DEE5735D}" srcOrd="1" destOrd="0" presId="urn:microsoft.com/office/officeart/2005/8/layout/hierarchy1"/>
    <dgm:cxn modelId="{D33427BC-0473-014E-87CA-2F7450A7E5B0}"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t>
        <a:bodyPr/>
        <a:lstStyle/>
        <a:p>
          <a:endParaRPr lang="en-US"/>
        </a:p>
      </dgm:t>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t>
        <a:bodyPr/>
        <a:lstStyle/>
        <a:p>
          <a:endParaRPr lang="en-US"/>
        </a:p>
      </dgm:t>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t>
        <a:bodyPr/>
        <a:lstStyle/>
        <a:p>
          <a:endParaRPr lang="en-US"/>
        </a:p>
      </dgm:t>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t>
        <a:bodyPr/>
        <a:lstStyle/>
        <a:p>
          <a:endParaRPr lang="en-US"/>
        </a:p>
      </dgm:t>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t>
        <a:bodyPr/>
        <a:lstStyle/>
        <a:p>
          <a:endParaRPr lang="en-US"/>
        </a:p>
      </dgm:t>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t>
        <a:bodyPr/>
        <a:lstStyle/>
        <a:p>
          <a:endParaRPr lang="en-US"/>
        </a:p>
      </dgm:t>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t>
        <a:bodyPr/>
        <a:lstStyle/>
        <a:p>
          <a:endParaRPr lang="en-US"/>
        </a:p>
      </dgm:t>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t>
        <a:bodyPr/>
        <a:lstStyle/>
        <a:p>
          <a:endParaRPr lang="en-US"/>
        </a:p>
      </dgm:t>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t>
        <a:bodyPr/>
        <a:lstStyle/>
        <a:p>
          <a:endParaRPr lang="en-US"/>
        </a:p>
      </dgm:t>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t>
        <a:bodyPr/>
        <a:lstStyle/>
        <a:p>
          <a:endParaRPr lang="en-US"/>
        </a:p>
      </dgm:t>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t>
        <a:bodyPr/>
        <a:lstStyle/>
        <a:p>
          <a:endParaRPr lang="en-US"/>
        </a:p>
      </dgm:t>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t>
        <a:bodyPr/>
        <a:lstStyle/>
        <a:p>
          <a:endParaRPr lang="en-US"/>
        </a:p>
      </dgm:t>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t>
        <a:bodyPr/>
        <a:lstStyle/>
        <a:p>
          <a:endParaRPr lang="en-US"/>
        </a:p>
      </dgm:t>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t>
        <a:bodyPr/>
        <a:lstStyle/>
        <a:p>
          <a:endParaRPr lang="en-US"/>
        </a:p>
      </dgm:t>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t>
        <a:bodyPr/>
        <a:lstStyle/>
        <a:p>
          <a:endParaRPr lang="en-US"/>
        </a:p>
      </dgm:t>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t>
        <a:bodyPr/>
        <a:lstStyle/>
        <a:p>
          <a:endParaRPr lang="en-US"/>
        </a:p>
      </dgm:t>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t>
        <a:bodyPr/>
        <a:lstStyle/>
        <a:p>
          <a:endParaRPr lang="en-US"/>
        </a:p>
      </dgm:t>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t>
        <a:bodyPr/>
        <a:lstStyle/>
        <a:p>
          <a:endParaRPr lang="en-US"/>
        </a:p>
      </dgm:t>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t>
        <a:bodyPr/>
        <a:lstStyle/>
        <a:p>
          <a:endParaRPr lang="en-US"/>
        </a:p>
      </dgm:t>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t>
        <a:bodyPr/>
        <a:lstStyle/>
        <a:p>
          <a:endParaRPr lang="en-US"/>
        </a:p>
      </dgm:t>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t>
        <a:bodyPr/>
        <a:lstStyle/>
        <a:p>
          <a:endParaRPr lang="en-US"/>
        </a:p>
      </dgm:t>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t>
        <a:bodyPr/>
        <a:lstStyle/>
        <a:p>
          <a:endParaRPr lang="en-US"/>
        </a:p>
      </dgm:t>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t>
        <a:bodyPr/>
        <a:lstStyle/>
        <a:p>
          <a:endParaRPr lang="en-US"/>
        </a:p>
      </dgm:t>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t>
        <a:bodyPr/>
        <a:lstStyle/>
        <a:p>
          <a:endParaRPr lang="en-US"/>
        </a:p>
      </dgm:t>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t>
        <a:bodyPr/>
        <a:lstStyle/>
        <a:p>
          <a:endParaRPr lang="en-US"/>
        </a:p>
      </dgm:t>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t>
        <a:bodyPr/>
        <a:lstStyle/>
        <a:p>
          <a:endParaRPr lang="en-US"/>
        </a:p>
      </dgm:t>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t>
        <a:bodyPr/>
        <a:lstStyle/>
        <a:p>
          <a:endParaRPr lang="en-US"/>
        </a:p>
      </dgm:t>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t>
        <a:bodyPr/>
        <a:lstStyle/>
        <a:p>
          <a:endParaRPr lang="en-US"/>
        </a:p>
      </dgm:t>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3A0D9F61-AE06-40B0-BFF4-F4A8532836F2}" srcId="{18994E44-AF00-4CD7-BFFB-893F48881FB3}" destId="{EDEA9A5B-7A7B-44DC-B057-F6BEFF56A3E3}" srcOrd="1" destOrd="0" parTransId="{8660905E-B178-4AB7-95E3-8857E1B584D3}" sibTransId="{44BDF4C1-525B-4D43-B9AB-EEFC8658688F}"/>
    <dgm:cxn modelId="{D07D57F4-889E-5849-907F-EE87020BAFEE}" type="presOf" srcId="{D1094483-B178-4085-961F-43ECEFDE8599}" destId="{796B37A5-21B2-4851-BF38-DA90895D29E2}" srcOrd="0" destOrd="0" presId="urn:microsoft.com/office/officeart/2005/8/layout/hierarchy1"/>
    <dgm:cxn modelId="{CECDDD1D-533B-1143-887A-022F09350F1F}" type="presOf" srcId="{4CF28C83-AF25-475E-9F50-007420FDF6A3}" destId="{BAAC51C4-C80E-4EB2-9417-B37059021C8B}" srcOrd="0" destOrd="0" presId="urn:microsoft.com/office/officeart/2005/8/layout/hierarchy1"/>
    <dgm:cxn modelId="{F8EF124E-E906-794C-A1AA-17A68A989486}" type="presOf" srcId="{74675377-CAC4-4838-9AC4-4E89B176B345}" destId="{DFBBF034-86D2-4D57-BEB3-EC107B3FDEE7}" srcOrd="0" destOrd="0" presId="urn:microsoft.com/office/officeart/2005/8/layout/hierarchy1"/>
    <dgm:cxn modelId="{7E08DAB3-B98F-9349-88E5-D1E844A16389}" type="presOf" srcId="{90FE2595-7ECF-4128-94C3-771DC3235C42}" destId="{541ECD9B-EC50-48A1-94BD-FEC4CBB41E32}" srcOrd="0" destOrd="0" presId="urn:microsoft.com/office/officeart/2005/8/layout/hierarchy1"/>
    <dgm:cxn modelId="{86AD2EE1-AAD7-664A-8CA8-2429CF08DE39}" type="presOf" srcId="{141A4074-C9FD-4AF8-AA9B-4F3CAC93EA18}" destId="{4B8A6B68-CBBF-4750-8A92-251106370A0E}" srcOrd="0" destOrd="0" presId="urn:microsoft.com/office/officeart/2005/8/layout/hierarchy1"/>
    <dgm:cxn modelId="{DC7654B5-E13E-4EF5-8929-0E36A0589E20}" srcId="{18994E44-AF00-4CD7-BFFB-893F48881FB3}" destId="{30194467-FD7E-4D24-8DB0-714FAD158BDA}" srcOrd="0" destOrd="0" parTransId="{E33D9464-94F1-4C5E-8AF9-0581A17D52C6}" sibTransId="{D1BB627F-DAC7-449A-8004-281B1036B1FB}"/>
    <dgm:cxn modelId="{C8A4CBFC-C7E5-1D49-AF84-F44BDA8E7615}" type="presOf" srcId="{167C0B38-4D45-461B-B5FE-F516FC0C47B1}" destId="{DA51FBE4-5852-40D4-BFBB-96C1DEE5735D}" srcOrd="0" destOrd="0" presId="urn:microsoft.com/office/officeart/2005/8/layout/hierarchy1"/>
    <dgm:cxn modelId="{CCCB1B96-68D4-1A4D-B2AF-22C89269B313}" type="presOf" srcId="{F80D5291-1F19-4570-BD84-06C7A7C27CFF}" destId="{C02C0F47-89B0-40E9-8D96-6830863053FD}" srcOrd="0" destOrd="0" presId="urn:microsoft.com/office/officeart/2005/8/layout/hierarchy1"/>
    <dgm:cxn modelId="{E82AE3A9-A1BD-E24C-BF71-7FA1E5A39F4B}" type="presOf" srcId="{30194467-FD7E-4D24-8DB0-714FAD158BDA}" destId="{173B9D13-7D12-4225-857A-7C445B30673C}" srcOrd="0" destOrd="0" presId="urn:microsoft.com/office/officeart/2005/8/layout/hierarchy1"/>
    <dgm:cxn modelId="{05B48EA5-4E86-450B-85EB-FD2FA0A465FA}" srcId="{D1094483-B178-4085-961F-43ECEFDE8599}" destId="{1FCD92F8-79A9-48DB-A592-03D5F134F8AD}" srcOrd="0" destOrd="0" parTransId="{B39EC8B6-8DE7-41B7-9370-705CB5823913}" sibTransId="{D478D3FB-DAEA-4BA3-975E-E63E143E287B}"/>
    <dgm:cxn modelId="{6FBA3A9E-B6B2-4936-B0A6-7151D4EEA1C9}" srcId="{D1094483-B178-4085-961F-43ECEFDE8599}" destId="{A903B131-00F6-4300-A7C5-4EBFFECA2BFE}" srcOrd="2" destOrd="0" parTransId="{B71299E6-F7A3-4C91-A358-6056F5AF1F98}" sibTransId="{14CAC3CA-574B-4EF4-9E4F-AE657B382033}"/>
    <dgm:cxn modelId="{C24E1DB7-8B00-574C-91E1-0C4B0D994031}" type="presOf" srcId="{D2F696D7-6F24-4D93-A6F6-AEFB75F66471}" destId="{B9CC6839-8DA7-4E6A-BED5-ADCA7069FFC9}" srcOrd="0" destOrd="0" presId="urn:microsoft.com/office/officeart/2005/8/layout/hierarchy1"/>
    <dgm:cxn modelId="{6842AC13-F7D1-4CE3-BCD5-E3BEC1DC6DA7}" srcId="{D2F696D7-6F24-4D93-A6F6-AEFB75F66471}" destId="{73FF10CD-7044-4AA5-B942-2E6E61E77832}" srcOrd="0" destOrd="0" parTransId="{44BD4C34-9B64-473C-AA68-39D4338565A9}" sibTransId="{9549E059-8F1C-43D9-9510-6F3BE4B954FB}"/>
    <dgm:cxn modelId="{0AED6DD7-3B92-1842-9B26-37738A5285AC}" type="presOf" srcId="{8660905E-B178-4AB7-95E3-8857E1B584D3}" destId="{10ADEA91-9B7F-41AE-8475-3415F03C7997}" srcOrd="0" destOrd="0" presId="urn:microsoft.com/office/officeart/2005/8/layout/hierarchy1"/>
    <dgm:cxn modelId="{75A7D199-D9EC-43BF-9BB7-EBF150BB3903}" srcId="{D2F696D7-6F24-4D93-A6F6-AEFB75F66471}" destId="{18994E44-AF00-4CD7-BFFB-893F48881FB3}" srcOrd="2" destOrd="0" parTransId="{FD551922-1961-4B0B-A7AE-CAF490FF2622}" sibTransId="{BADBC77F-15AA-4275-8C6D-4CD383CECD2B}"/>
    <dgm:cxn modelId="{8F2C2B8D-A878-8B40-9881-CAD9C4F345F1}" type="presOf" srcId="{C46ECDBD-32A2-4443-8D38-B29C487E4F37}" destId="{8F74CD9E-AEEB-43B8-95A7-4EC1629252D3}" srcOrd="0" destOrd="0" presId="urn:microsoft.com/office/officeart/2005/8/layout/hierarchy1"/>
    <dgm:cxn modelId="{E0D2F986-2CAA-0141-A926-FBD1F04A8926}" type="presOf" srcId="{E0BE901C-0CFD-4076-9A90-3C9D2272EF7F}" destId="{1B2EE649-2B94-427D-8F07-A895A1088269}" srcOrd="0" destOrd="0" presId="urn:microsoft.com/office/officeart/2005/8/layout/hierarchy1"/>
    <dgm:cxn modelId="{CF9CBB36-E401-E643-8F20-AC27D3EE0B0F}" type="presOf" srcId="{D9F283E7-185E-4CC1-8FA1-15186A217D73}" destId="{6AFCA11E-528B-40BD-B72C-A0943F1BBF94}" srcOrd="0" destOrd="0" presId="urn:microsoft.com/office/officeart/2005/8/layout/hierarchy1"/>
    <dgm:cxn modelId="{4A6C81CA-3086-A34C-865F-B96ABBF9DFCA}" type="presOf" srcId="{EDEA9A5B-7A7B-44DC-B057-F6BEFF56A3E3}" destId="{57C1D9DD-379E-42A1-9AD1-45F4B6CF3AA3}"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468CCA7D-A8A0-2A47-8372-DED91215048C}" type="presOf" srcId="{B71299E6-F7A3-4C91-A358-6056F5AF1F98}" destId="{26607EC0-F098-44DB-9C64-329DE95362A9}" srcOrd="0" destOrd="0" presId="urn:microsoft.com/office/officeart/2005/8/layout/hierarchy1"/>
    <dgm:cxn modelId="{02E24903-5CEC-444C-897C-48F92B3EA0B0}" type="presOf" srcId="{73FF10CD-7044-4AA5-B942-2E6E61E77832}" destId="{60DB4E67-28A9-4E7A-8227-078100508F30}" srcOrd="0" destOrd="0" presId="urn:microsoft.com/office/officeart/2005/8/layout/hierarchy1"/>
    <dgm:cxn modelId="{3236927C-C9DD-C947-9777-DB9DE3B698C2}" type="presOf" srcId="{591C96C0-B4A2-495D-B12D-AE27E21DBD88}" destId="{9631D492-9631-4BC0-8E32-24F64A52BF58}" srcOrd="0" destOrd="0" presId="urn:microsoft.com/office/officeart/2005/8/layout/hierarchy1"/>
    <dgm:cxn modelId="{B677E694-828C-B04A-8695-27F01BF71943}" type="presOf" srcId="{1AB7C9D7-D0D9-41CA-9650-6F6D9A9AAE85}" destId="{9DCABCF9-1517-45D2-8FD9-562BECECEC63}"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DF47B98C-7E12-0F46-A783-9D8E1355DB7C}" type="presOf" srcId="{5C477CDF-8840-46C8-915C-48C0FD057B0A}" destId="{2A6E5A3B-572D-4321-85A8-25F2BFE876A3}" srcOrd="0" destOrd="0" presId="urn:microsoft.com/office/officeart/2005/8/layout/hierarchy1"/>
    <dgm:cxn modelId="{134055C1-EFE8-493E-AEFA-711A90A7AE2D}" srcId="{18994E44-AF00-4CD7-BFFB-893F48881FB3}" destId="{4CF28C83-AF25-475E-9F50-007420FDF6A3}" srcOrd="2" destOrd="0" parTransId="{141A4074-C9FD-4AF8-AA9B-4F3CAC93EA18}" sibTransId="{06AAF7AA-1E65-4BFF-A261-87B2EFEBF689}"/>
    <dgm:cxn modelId="{7D36138D-8802-ED4D-9A65-3A9F2D66FB46}" type="presOf" srcId="{B39EC8B6-8DE7-41B7-9370-705CB5823913}" destId="{58A324DF-9888-4D3B-843C-35027F670662}" srcOrd="0" destOrd="0" presId="urn:microsoft.com/office/officeart/2005/8/layout/hierarchy1"/>
    <dgm:cxn modelId="{CE43C36F-60C7-6943-A44F-E85247DCDBE9}" type="presOf" srcId="{29DAC408-E444-40DB-BB07-185C2BB20BE6}" destId="{2782B56D-3B1A-414B-940E-03345377419E}" srcOrd="0" destOrd="0" presId="urn:microsoft.com/office/officeart/2005/8/layout/hierarchy1"/>
    <dgm:cxn modelId="{4EBB6130-CE5C-3846-BFFE-14A1B55F754D}" type="presOf" srcId="{A923C540-ED45-422C-843F-0C6DCDADC9AB}" destId="{988D4E53-B31D-4C89-AD22-ED94EA2E97AF}"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96F02A6E-A2E9-BD47-86F3-1CDA28B24C7A}" type="presOf" srcId="{18994E44-AF00-4CD7-BFFB-893F48881FB3}" destId="{C8123B47-734E-4D1A-979C-B85396FF6987}" srcOrd="0" destOrd="0" presId="urn:microsoft.com/office/officeart/2005/8/layout/hierarchy1"/>
    <dgm:cxn modelId="{A43CAE82-948B-9D4F-AA0A-FE6AC431E73A}" type="presOf" srcId="{B38F20A2-1B5C-4E4D-8863-5CDE97777DB3}" destId="{A0ADD128-955D-4B52-88C3-46EF50D8AD96}" srcOrd="0" destOrd="0" presId="urn:microsoft.com/office/officeart/2005/8/layout/hierarchy1"/>
    <dgm:cxn modelId="{1253BE48-B963-4C36-A8C8-420E303D9055}" srcId="{73FF10CD-7044-4AA5-B942-2E6E61E77832}" destId="{1AB7C9D7-D0D9-41CA-9650-6F6D9A9AAE85}" srcOrd="0" destOrd="0" parTransId="{B38F20A2-1B5C-4E4D-8863-5CDE97777DB3}" sibTransId="{0B2364C1-0625-44FB-A736-4EC209512102}"/>
    <dgm:cxn modelId="{3F166394-7D19-C545-B030-79E84BDC12E5}" type="presOf" srcId="{1FCD92F8-79A9-48DB-A592-03D5F134F8AD}" destId="{41ADC508-700B-498E-AF8F-826A7F507618}" srcOrd="0" destOrd="0" presId="urn:microsoft.com/office/officeart/2005/8/layout/hierarchy1"/>
    <dgm:cxn modelId="{1DFD0EC6-2EE0-F04F-8C3C-070437F0B233}" type="presOf" srcId="{E33D9464-94F1-4C5E-8AF9-0581A17D52C6}" destId="{54CA6D72-4DAF-4F5A-BFF8-0F3B24E63E46}" srcOrd="0" destOrd="0" presId="urn:microsoft.com/office/officeart/2005/8/layout/hierarchy1"/>
    <dgm:cxn modelId="{AEE33593-2C5C-4CBD-AAA8-02176F2C618A}" srcId="{EDEA9A5B-7A7B-44DC-B057-F6BEFF56A3E3}" destId="{591C96C0-B4A2-495D-B12D-AE27E21DBD88}" srcOrd="0" destOrd="0" parTransId="{29DAC408-E444-40DB-BB07-185C2BB20BE6}" sibTransId="{3C400E3E-6BAA-4161-8F35-FC399C4E1346}"/>
    <dgm:cxn modelId="{45EB6E37-315F-4DE6-88F4-49AD4E52D41E}" srcId="{D2F696D7-6F24-4D93-A6F6-AEFB75F66471}" destId="{8524DD58-5A20-4BC0-A8F9-6425A5D83D17}" srcOrd="1" destOrd="0" parTransId="{91AF1766-C553-4B01-9C3E-2A7C7ADB8C18}" sibTransId="{6CE507ED-228C-4E4D-B4CC-E730B871EAB9}"/>
    <dgm:cxn modelId="{0ED72C07-3896-6F42-A658-0A9B79EA9708}" type="presOf" srcId="{A903B131-00F6-4300-A7C5-4EBFFECA2BFE}" destId="{EAF5657C-F814-4B97-A682-14631681F8EB}" srcOrd="0" destOrd="0" presId="urn:microsoft.com/office/officeart/2005/8/layout/hierarchy1"/>
    <dgm:cxn modelId="{BB4F906E-D8A8-3F4E-9861-B74112B5CB52}" type="presOf" srcId="{8524DD58-5A20-4BC0-A8F9-6425A5D83D17}" destId="{1AB3CFCF-727C-45FB-BAA2-06724711E9AB}"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1ED9691D-437D-694C-BDEA-160662D03587}" type="presParOf" srcId="{B9CC6839-8DA7-4E6A-BED5-ADCA7069FFC9}" destId="{2E5B79F4-1B79-452C-9F84-E06231AA521F}" srcOrd="0" destOrd="0" presId="urn:microsoft.com/office/officeart/2005/8/layout/hierarchy1"/>
    <dgm:cxn modelId="{940F05EE-201A-CF48-8504-578FA2288356}" type="presParOf" srcId="{2E5B79F4-1B79-452C-9F84-E06231AA521F}" destId="{FF2FEDD6-859E-4AB7-8EF6-90759616371B}" srcOrd="0" destOrd="0" presId="urn:microsoft.com/office/officeart/2005/8/layout/hierarchy1"/>
    <dgm:cxn modelId="{8E620221-0248-B24F-A16A-F3A32204FE8A}" type="presParOf" srcId="{FF2FEDD6-859E-4AB7-8EF6-90759616371B}" destId="{5420A366-D071-491E-95EE-21B5957855EB}" srcOrd="0" destOrd="0" presId="urn:microsoft.com/office/officeart/2005/8/layout/hierarchy1"/>
    <dgm:cxn modelId="{E0D214C9-C1B5-2046-B83A-3B07232B0570}" type="presParOf" srcId="{FF2FEDD6-859E-4AB7-8EF6-90759616371B}" destId="{60DB4E67-28A9-4E7A-8227-078100508F30}" srcOrd="1" destOrd="0" presId="urn:microsoft.com/office/officeart/2005/8/layout/hierarchy1"/>
    <dgm:cxn modelId="{30A7F55D-E057-C548-8191-CF66952E5C38}" type="presParOf" srcId="{2E5B79F4-1B79-452C-9F84-E06231AA521F}" destId="{F973DD9A-B0BC-43B3-BF74-6E8E57512042}" srcOrd="1" destOrd="0" presId="urn:microsoft.com/office/officeart/2005/8/layout/hierarchy1"/>
    <dgm:cxn modelId="{3B74D162-C72D-B14A-95EA-A7EF7EAC6309}" type="presParOf" srcId="{F973DD9A-B0BC-43B3-BF74-6E8E57512042}" destId="{A0ADD128-955D-4B52-88C3-46EF50D8AD96}" srcOrd="0" destOrd="0" presId="urn:microsoft.com/office/officeart/2005/8/layout/hierarchy1"/>
    <dgm:cxn modelId="{B7EE5434-967C-4B44-ACD4-D878B2DE22B8}" type="presParOf" srcId="{F973DD9A-B0BC-43B3-BF74-6E8E57512042}" destId="{2E2BC77A-5500-4DFE-BC19-CE37892C43DF}" srcOrd="1" destOrd="0" presId="urn:microsoft.com/office/officeart/2005/8/layout/hierarchy1"/>
    <dgm:cxn modelId="{C6BA9A92-7CF5-4242-BAA2-798050E83DC9}" type="presParOf" srcId="{2E2BC77A-5500-4DFE-BC19-CE37892C43DF}" destId="{7B53118B-9FD4-43CB-8155-B0AA67F30115}" srcOrd="0" destOrd="0" presId="urn:microsoft.com/office/officeart/2005/8/layout/hierarchy1"/>
    <dgm:cxn modelId="{6EEFEC6A-AA16-694F-81B7-766FE5B1FE4F}" type="presParOf" srcId="{7B53118B-9FD4-43CB-8155-B0AA67F30115}" destId="{0E2805F4-E31F-4FE6-B46F-B310BDF75CFC}" srcOrd="0" destOrd="0" presId="urn:microsoft.com/office/officeart/2005/8/layout/hierarchy1"/>
    <dgm:cxn modelId="{881D0C2F-F56D-544C-A509-71379FAB9275}" type="presParOf" srcId="{7B53118B-9FD4-43CB-8155-B0AA67F30115}" destId="{9DCABCF9-1517-45D2-8FD9-562BECECEC63}" srcOrd="1" destOrd="0" presId="urn:microsoft.com/office/officeart/2005/8/layout/hierarchy1"/>
    <dgm:cxn modelId="{F9746594-3E16-3840-94A6-5D75FF23E237}" type="presParOf" srcId="{2E2BC77A-5500-4DFE-BC19-CE37892C43DF}" destId="{9B2ABBAD-B724-4930-A6D6-4A244FDF7DAC}" srcOrd="1" destOrd="0" presId="urn:microsoft.com/office/officeart/2005/8/layout/hierarchy1"/>
    <dgm:cxn modelId="{DCF5A5DC-ED9F-C94D-9C1A-51EF8B80F823}" type="presParOf" srcId="{B9CC6839-8DA7-4E6A-BED5-ADCA7069FFC9}" destId="{B0BAA389-B5E8-48FE-9B05-842C19904884}" srcOrd="1" destOrd="0" presId="urn:microsoft.com/office/officeart/2005/8/layout/hierarchy1"/>
    <dgm:cxn modelId="{C1F960AF-2528-6546-B8DF-E55C43967B8A}" type="presParOf" srcId="{B0BAA389-B5E8-48FE-9B05-842C19904884}" destId="{5DCA249A-0A5D-43F5-8386-D763B21D84B7}" srcOrd="0" destOrd="0" presId="urn:microsoft.com/office/officeart/2005/8/layout/hierarchy1"/>
    <dgm:cxn modelId="{8AC956F6-281B-AD40-95B8-7DC7FCAC9903}" type="presParOf" srcId="{5DCA249A-0A5D-43F5-8386-D763B21D84B7}" destId="{2800DDE3-6AA8-4F92-9E09-49DAF7966224}" srcOrd="0" destOrd="0" presId="urn:microsoft.com/office/officeart/2005/8/layout/hierarchy1"/>
    <dgm:cxn modelId="{E9A77E9E-C87D-C147-94B4-E559CECB0725}" type="presParOf" srcId="{5DCA249A-0A5D-43F5-8386-D763B21D84B7}" destId="{1AB3CFCF-727C-45FB-BAA2-06724711E9AB}" srcOrd="1" destOrd="0" presId="urn:microsoft.com/office/officeart/2005/8/layout/hierarchy1"/>
    <dgm:cxn modelId="{F235FF10-93AF-974A-B976-D52F76DA2C02}" type="presParOf" srcId="{B0BAA389-B5E8-48FE-9B05-842C19904884}" destId="{8632FCFF-D066-4AB6-857B-3689AEA8773E}" srcOrd="1" destOrd="0" presId="urn:microsoft.com/office/officeart/2005/8/layout/hierarchy1"/>
    <dgm:cxn modelId="{68C65B22-A45D-5145-B77A-58F1017BF279}" type="presParOf" srcId="{8632FCFF-D066-4AB6-857B-3689AEA8773E}" destId="{2A6E5A3B-572D-4321-85A8-25F2BFE876A3}" srcOrd="0" destOrd="0" presId="urn:microsoft.com/office/officeart/2005/8/layout/hierarchy1"/>
    <dgm:cxn modelId="{25744406-3A09-0E4F-A998-7C5107B0FB3F}" type="presParOf" srcId="{8632FCFF-D066-4AB6-857B-3689AEA8773E}" destId="{E55B50FF-4C14-4E92-8F6A-EAD30C1E25EC}" srcOrd="1" destOrd="0" presId="urn:microsoft.com/office/officeart/2005/8/layout/hierarchy1"/>
    <dgm:cxn modelId="{A5AFC3E2-81A4-4344-8623-D511601B0E86}" type="presParOf" srcId="{E55B50FF-4C14-4E92-8F6A-EAD30C1E25EC}" destId="{7B643BCE-5BDD-446F-80B3-EBD09C42FF3D}" srcOrd="0" destOrd="0" presId="urn:microsoft.com/office/officeart/2005/8/layout/hierarchy1"/>
    <dgm:cxn modelId="{18B9E3E1-C09A-3F4B-B774-9B7CC0DCD335}" type="presParOf" srcId="{7B643BCE-5BDD-446F-80B3-EBD09C42FF3D}" destId="{53E6CAFC-0F34-4AFC-996E-C15D21C6B08F}" srcOrd="0" destOrd="0" presId="urn:microsoft.com/office/officeart/2005/8/layout/hierarchy1"/>
    <dgm:cxn modelId="{05610A18-6F38-044F-9EBC-36ADA84C6F8C}" type="presParOf" srcId="{7B643BCE-5BDD-446F-80B3-EBD09C42FF3D}" destId="{988D4E53-B31D-4C89-AD22-ED94EA2E97AF}" srcOrd="1" destOrd="0" presId="urn:microsoft.com/office/officeart/2005/8/layout/hierarchy1"/>
    <dgm:cxn modelId="{E71BB055-07EC-F149-B332-C3ED273BFD85}" type="presParOf" srcId="{E55B50FF-4C14-4E92-8F6A-EAD30C1E25EC}" destId="{171F0247-CC6E-4054-86A7-40462965870F}" srcOrd="1" destOrd="0" presId="urn:microsoft.com/office/officeart/2005/8/layout/hierarchy1"/>
    <dgm:cxn modelId="{FE4BAD94-0437-104A-ACA4-6A7AE2A42A5D}" type="presParOf" srcId="{B9CC6839-8DA7-4E6A-BED5-ADCA7069FFC9}" destId="{8C2A7BA4-6D27-4989-9E88-0F4D7435C1D1}" srcOrd="2" destOrd="0" presId="urn:microsoft.com/office/officeart/2005/8/layout/hierarchy1"/>
    <dgm:cxn modelId="{B7AEF480-5155-BA43-9940-551EB169903F}" type="presParOf" srcId="{8C2A7BA4-6D27-4989-9E88-0F4D7435C1D1}" destId="{6DE0C9AF-1CA8-4088-8635-714AF6BC571E}" srcOrd="0" destOrd="0" presId="urn:microsoft.com/office/officeart/2005/8/layout/hierarchy1"/>
    <dgm:cxn modelId="{D5B0B0F6-508F-7C4E-B948-0281480400A7}" type="presParOf" srcId="{6DE0C9AF-1CA8-4088-8635-714AF6BC571E}" destId="{F61335E8-66EC-41DB-B0A2-9C57D0CD9210}" srcOrd="0" destOrd="0" presId="urn:microsoft.com/office/officeart/2005/8/layout/hierarchy1"/>
    <dgm:cxn modelId="{440C311C-9F50-B242-8B5C-CAB078C8FEBD}" type="presParOf" srcId="{6DE0C9AF-1CA8-4088-8635-714AF6BC571E}" destId="{C8123B47-734E-4D1A-979C-B85396FF6987}" srcOrd="1" destOrd="0" presId="urn:microsoft.com/office/officeart/2005/8/layout/hierarchy1"/>
    <dgm:cxn modelId="{DDB6E117-4144-9A4A-A74C-20249DE79D08}" type="presParOf" srcId="{8C2A7BA4-6D27-4989-9E88-0F4D7435C1D1}" destId="{453DC995-69BE-423E-818E-796623C595EF}" srcOrd="1" destOrd="0" presId="urn:microsoft.com/office/officeart/2005/8/layout/hierarchy1"/>
    <dgm:cxn modelId="{7DB92515-A0B0-9343-B05D-90503DA2FA51}" type="presParOf" srcId="{453DC995-69BE-423E-818E-796623C595EF}" destId="{54CA6D72-4DAF-4F5A-BFF8-0F3B24E63E46}" srcOrd="0" destOrd="0" presId="urn:microsoft.com/office/officeart/2005/8/layout/hierarchy1"/>
    <dgm:cxn modelId="{4AA588C9-7648-E048-8CAC-674BB4C2C4F5}" type="presParOf" srcId="{453DC995-69BE-423E-818E-796623C595EF}" destId="{A10FBB14-8FAD-4C1B-A327-227CB4F9CED3}" srcOrd="1" destOrd="0" presId="urn:microsoft.com/office/officeart/2005/8/layout/hierarchy1"/>
    <dgm:cxn modelId="{11E56BE3-FAA0-F54D-B111-D958B1E67C60}" type="presParOf" srcId="{A10FBB14-8FAD-4C1B-A327-227CB4F9CED3}" destId="{83A0A148-8CDE-473C-A73F-1BD0ACA8EBCB}" srcOrd="0" destOrd="0" presId="urn:microsoft.com/office/officeart/2005/8/layout/hierarchy1"/>
    <dgm:cxn modelId="{0B9B47A4-8A05-5A4D-ABE4-312F76B9488A}" type="presParOf" srcId="{83A0A148-8CDE-473C-A73F-1BD0ACA8EBCB}" destId="{100E0372-3BCA-4A25-8BAF-5C2408094CCA}" srcOrd="0" destOrd="0" presId="urn:microsoft.com/office/officeart/2005/8/layout/hierarchy1"/>
    <dgm:cxn modelId="{2912870D-B5D6-8A44-8390-787501089698}" type="presParOf" srcId="{83A0A148-8CDE-473C-A73F-1BD0ACA8EBCB}" destId="{173B9D13-7D12-4225-857A-7C445B30673C}" srcOrd="1" destOrd="0" presId="urn:microsoft.com/office/officeart/2005/8/layout/hierarchy1"/>
    <dgm:cxn modelId="{95639B59-5F84-0F49-8AEB-46FA756066A7}" type="presParOf" srcId="{A10FBB14-8FAD-4C1B-A327-227CB4F9CED3}" destId="{DB5CFF2A-5C65-45C8-AC8A-2053FE56F0C6}" srcOrd="1" destOrd="0" presId="urn:microsoft.com/office/officeart/2005/8/layout/hierarchy1"/>
    <dgm:cxn modelId="{4D7DEA7D-053A-2E4B-A9B6-480956612685}" type="presParOf" srcId="{453DC995-69BE-423E-818E-796623C595EF}" destId="{10ADEA91-9B7F-41AE-8475-3415F03C7997}" srcOrd="2" destOrd="0" presId="urn:microsoft.com/office/officeart/2005/8/layout/hierarchy1"/>
    <dgm:cxn modelId="{E5CA6184-48BC-AB41-8B24-809C4CEB6785}" type="presParOf" srcId="{453DC995-69BE-423E-818E-796623C595EF}" destId="{60A98512-EE5F-469A-A567-9B0DFA18988E}" srcOrd="3" destOrd="0" presId="urn:microsoft.com/office/officeart/2005/8/layout/hierarchy1"/>
    <dgm:cxn modelId="{D2756AE2-3AEC-CF4F-860F-8027EBE15246}" type="presParOf" srcId="{60A98512-EE5F-469A-A567-9B0DFA18988E}" destId="{050F9837-6BCF-4142-94B4-5D67DB2E0A3A}" srcOrd="0" destOrd="0" presId="urn:microsoft.com/office/officeart/2005/8/layout/hierarchy1"/>
    <dgm:cxn modelId="{5A679B14-188E-9F4B-8AA8-AFBA6637C5D5}" type="presParOf" srcId="{050F9837-6BCF-4142-94B4-5D67DB2E0A3A}" destId="{8411B339-A8B1-4F9C-B0A2-AA17448BDB6D}" srcOrd="0" destOrd="0" presId="urn:microsoft.com/office/officeart/2005/8/layout/hierarchy1"/>
    <dgm:cxn modelId="{5BD814DC-FAF7-3449-8847-ED3295A93A4C}" type="presParOf" srcId="{050F9837-6BCF-4142-94B4-5D67DB2E0A3A}" destId="{57C1D9DD-379E-42A1-9AD1-45F4B6CF3AA3}" srcOrd="1" destOrd="0" presId="urn:microsoft.com/office/officeart/2005/8/layout/hierarchy1"/>
    <dgm:cxn modelId="{C01DE7E1-5B6A-E047-9FB5-828FCBA16BB8}" type="presParOf" srcId="{60A98512-EE5F-469A-A567-9B0DFA18988E}" destId="{FEE2E0E3-610F-4E0E-A956-E5DCDA9FC116}" srcOrd="1" destOrd="0" presId="urn:microsoft.com/office/officeart/2005/8/layout/hierarchy1"/>
    <dgm:cxn modelId="{CD7C0A33-678A-9A42-8DCC-9AD3C4BE4450}" type="presParOf" srcId="{FEE2E0E3-610F-4E0E-A956-E5DCDA9FC116}" destId="{2782B56D-3B1A-414B-940E-03345377419E}" srcOrd="0" destOrd="0" presId="urn:microsoft.com/office/officeart/2005/8/layout/hierarchy1"/>
    <dgm:cxn modelId="{E0509527-6A2D-3140-89EC-C1630E1CDD4F}" type="presParOf" srcId="{FEE2E0E3-610F-4E0E-A956-E5DCDA9FC116}" destId="{AACA356B-E4AE-4DA5-B230-56C69101B32E}" srcOrd="1" destOrd="0" presId="urn:microsoft.com/office/officeart/2005/8/layout/hierarchy1"/>
    <dgm:cxn modelId="{9EBD3B6B-3A32-C14D-9332-F821308D1E32}" type="presParOf" srcId="{AACA356B-E4AE-4DA5-B230-56C69101B32E}" destId="{1C120950-FB1E-4205-A676-A1D7C7332E74}" srcOrd="0" destOrd="0" presId="urn:microsoft.com/office/officeart/2005/8/layout/hierarchy1"/>
    <dgm:cxn modelId="{04544141-EE03-6C40-8895-A721283A8F45}" type="presParOf" srcId="{1C120950-FB1E-4205-A676-A1D7C7332E74}" destId="{882109F4-7563-41CC-9E19-1502CFE5AA23}" srcOrd="0" destOrd="0" presId="urn:microsoft.com/office/officeart/2005/8/layout/hierarchy1"/>
    <dgm:cxn modelId="{ACD11E38-E0A0-114D-9C9C-65911A73F168}" type="presParOf" srcId="{1C120950-FB1E-4205-A676-A1D7C7332E74}" destId="{9631D492-9631-4BC0-8E32-24F64A52BF58}" srcOrd="1" destOrd="0" presId="urn:microsoft.com/office/officeart/2005/8/layout/hierarchy1"/>
    <dgm:cxn modelId="{0ECBF624-84B1-5A4A-8546-8F9AF61F6B2E}" type="presParOf" srcId="{AACA356B-E4AE-4DA5-B230-56C69101B32E}" destId="{DDD0F9E6-9D0D-4603-ABEA-92723FB1E043}" srcOrd="1" destOrd="0" presId="urn:microsoft.com/office/officeart/2005/8/layout/hierarchy1"/>
    <dgm:cxn modelId="{16B32391-0A49-7D42-82BB-6A8B9676E187}" type="presParOf" srcId="{FEE2E0E3-610F-4E0E-A956-E5DCDA9FC116}" destId="{C02C0F47-89B0-40E9-8D96-6830863053FD}" srcOrd="2" destOrd="0" presId="urn:microsoft.com/office/officeart/2005/8/layout/hierarchy1"/>
    <dgm:cxn modelId="{16EA6275-16BC-424C-9D69-717F3E1AD782}" type="presParOf" srcId="{FEE2E0E3-610F-4E0E-A956-E5DCDA9FC116}" destId="{B85E22F0-24FC-43A5-B661-991DE3712735}" srcOrd="3" destOrd="0" presId="urn:microsoft.com/office/officeart/2005/8/layout/hierarchy1"/>
    <dgm:cxn modelId="{2E7C5708-CD95-E944-B618-B511A46E6CD9}" type="presParOf" srcId="{B85E22F0-24FC-43A5-B661-991DE3712735}" destId="{469E9010-F7F7-484B-8FB2-7B1A615F49DA}" srcOrd="0" destOrd="0" presId="urn:microsoft.com/office/officeart/2005/8/layout/hierarchy1"/>
    <dgm:cxn modelId="{0CC677CE-E1A1-B84C-96BB-C1CB492A9C5C}" type="presParOf" srcId="{469E9010-F7F7-484B-8FB2-7B1A615F49DA}" destId="{FB138D66-1134-47E5-97C6-4A312EC55413}" srcOrd="0" destOrd="0" presId="urn:microsoft.com/office/officeart/2005/8/layout/hierarchy1"/>
    <dgm:cxn modelId="{FAAAA9D5-EA83-A54C-94FD-95BEBDA658EA}" type="presParOf" srcId="{469E9010-F7F7-484B-8FB2-7B1A615F49DA}" destId="{796B37A5-21B2-4851-BF38-DA90895D29E2}" srcOrd="1" destOrd="0" presId="urn:microsoft.com/office/officeart/2005/8/layout/hierarchy1"/>
    <dgm:cxn modelId="{99584FDA-8FE8-2E43-87B6-C01F06BFDE6E}" type="presParOf" srcId="{B85E22F0-24FC-43A5-B661-991DE3712735}" destId="{4937EEA4-BBF7-4256-BF7E-238BC2DD7D16}" srcOrd="1" destOrd="0" presId="urn:microsoft.com/office/officeart/2005/8/layout/hierarchy1"/>
    <dgm:cxn modelId="{21435ED3-4686-7F46-BEFD-D2E5BB211883}" type="presParOf" srcId="{4937EEA4-BBF7-4256-BF7E-238BC2DD7D16}" destId="{58A324DF-9888-4D3B-843C-35027F670662}" srcOrd="0" destOrd="0" presId="urn:microsoft.com/office/officeart/2005/8/layout/hierarchy1"/>
    <dgm:cxn modelId="{D2E6C9E4-909F-F547-BBFD-887DBE8FA467}" type="presParOf" srcId="{4937EEA4-BBF7-4256-BF7E-238BC2DD7D16}" destId="{C4FCC9EB-4107-45BA-A85E-82F3D039E321}" srcOrd="1" destOrd="0" presId="urn:microsoft.com/office/officeart/2005/8/layout/hierarchy1"/>
    <dgm:cxn modelId="{18FFFAB1-2205-5F4A-8B6E-1AF06CD8FD47}" type="presParOf" srcId="{C4FCC9EB-4107-45BA-A85E-82F3D039E321}" destId="{51E041E5-BDCC-44EE-89BC-8B884A79F504}" srcOrd="0" destOrd="0" presId="urn:microsoft.com/office/officeart/2005/8/layout/hierarchy1"/>
    <dgm:cxn modelId="{EFC53BE5-AD5C-9A47-BC6C-14689E122E74}" type="presParOf" srcId="{51E041E5-BDCC-44EE-89BC-8B884A79F504}" destId="{7E43DBB5-E52F-49B7-B1C5-6FCF52F2039D}" srcOrd="0" destOrd="0" presId="urn:microsoft.com/office/officeart/2005/8/layout/hierarchy1"/>
    <dgm:cxn modelId="{5A3FDCF0-BE70-C349-9B45-D6A646BF0493}" type="presParOf" srcId="{51E041E5-BDCC-44EE-89BC-8B884A79F504}" destId="{41ADC508-700B-498E-AF8F-826A7F507618}" srcOrd="1" destOrd="0" presId="urn:microsoft.com/office/officeart/2005/8/layout/hierarchy1"/>
    <dgm:cxn modelId="{CFD15C58-79CC-5147-A24F-BF05C3FEDA37}" type="presParOf" srcId="{C4FCC9EB-4107-45BA-A85E-82F3D039E321}" destId="{21F15AA6-CA54-4735-A838-F048105F1AF1}" srcOrd="1" destOrd="0" presId="urn:microsoft.com/office/officeart/2005/8/layout/hierarchy1"/>
    <dgm:cxn modelId="{E8B24AE0-9046-AF4D-A30B-9316AB50CCE5}" type="presParOf" srcId="{4937EEA4-BBF7-4256-BF7E-238BC2DD7D16}" destId="{8F74CD9E-AEEB-43B8-95A7-4EC1629252D3}" srcOrd="2" destOrd="0" presId="urn:microsoft.com/office/officeart/2005/8/layout/hierarchy1"/>
    <dgm:cxn modelId="{BC0BBC6F-F492-894D-819D-AF07298C0DA5}" type="presParOf" srcId="{4937EEA4-BBF7-4256-BF7E-238BC2DD7D16}" destId="{83DCDF06-947D-4D5E-A1BF-39A06C29E62D}" srcOrd="3" destOrd="0" presId="urn:microsoft.com/office/officeart/2005/8/layout/hierarchy1"/>
    <dgm:cxn modelId="{A2BFBE8D-DC13-2649-B529-BA2E49C46E27}" type="presParOf" srcId="{83DCDF06-947D-4D5E-A1BF-39A06C29E62D}" destId="{6799F79B-FEC1-4FDC-93DD-1D7822F8DB39}" srcOrd="0" destOrd="0" presId="urn:microsoft.com/office/officeart/2005/8/layout/hierarchy1"/>
    <dgm:cxn modelId="{D82996DE-1F42-4743-9E43-18C238EC7ABB}" type="presParOf" srcId="{6799F79B-FEC1-4FDC-93DD-1D7822F8DB39}" destId="{47CC5982-A74D-45E0-9288-C338B148FDC4}" srcOrd="0" destOrd="0" presId="urn:microsoft.com/office/officeart/2005/8/layout/hierarchy1"/>
    <dgm:cxn modelId="{48814E73-D060-4B49-941D-DBAD176F794B}" type="presParOf" srcId="{6799F79B-FEC1-4FDC-93DD-1D7822F8DB39}" destId="{1B2EE649-2B94-427D-8F07-A895A1088269}" srcOrd="1" destOrd="0" presId="urn:microsoft.com/office/officeart/2005/8/layout/hierarchy1"/>
    <dgm:cxn modelId="{7D77A352-BFB7-E946-A6BB-C32A891503E4}" type="presParOf" srcId="{83DCDF06-947D-4D5E-A1BF-39A06C29E62D}" destId="{4C80783D-B300-407A-958B-627094077C9F}" srcOrd="1" destOrd="0" presId="urn:microsoft.com/office/officeart/2005/8/layout/hierarchy1"/>
    <dgm:cxn modelId="{C53A03C7-DC0E-4E41-974A-EDF4F9CC651F}" type="presParOf" srcId="{4937EEA4-BBF7-4256-BF7E-238BC2DD7D16}" destId="{26607EC0-F098-44DB-9C64-329DE95362A9}" srcOrd="4" destOrd="0" presId="urn:microsoft.com/office/officeart/2005/8/layout/hierarchy1"/>
    <dgm:cxn modelId="{5449367F-74C4-1645-ABB0-3672712E19B6}" type="presParOf" srcId="{4937EEA4-BBF7-4256-BF7E-238BC2DD7D16}" destId="{6F9856A8-4628-480E-9E36-CB50A36F4536}" srcOrd="5" destOrd="0" presId="urn:microsoft.com/office/officeart/2005/8/layout/hierarchy1"/>
    <dgm:cxn modelId="{B845FFA1-3652-0C4F-9138-1CB9A3CA2788}" type="presParOf" srcId="{6F9856A8-4628-480E-9E36-CB50A36F4536}" destId="{C35BEDC5-2D29-4A14-B8AE-1C80212CC695}" srcOrd="0" destOrd="0" presId="urn:microsoft.com/office/officeart/2005/8/layout/hierarchy1"/>
    <dgm:cxn modelId="{F7DF2416-C465-4A47-AC4C-DEC001FBBD18}" type="presParOf" srcId="{C35BEDC5-2D29-4A14-B8AE-1C80212CC695}" destId="{477D1471-6F29-4E15-848C-020243429DB7}" srcOrd="0" destOrd="0" presId="urn:microsoft.com/office/officeart/2005/8/layout/hierarchy1"/>
    <dgm:cxn modelId="{53E5B37C-7F29-FA48-B458-0741DC72A8FD}" type="presParOf" srcId="{C35BEDC5-2D29-4A14-B8AE-1C80212CC695}" destId="{EAF5657C-F814-4B97-A682-14631681F8EB}" srcOrd="1" destOrd="0" presId="urn:microsoft.com/office/officeart/2005/8/layout/hierarchy1"/>
    <dgm:cxn modelId="{A282220B-2ACA-3843-909F-1C72D9B4C530}" type="presParOf" srcId="{6F9856A8-4628-480E-9E36-CB50A36F4536}" destId="{5172A587-57F4-47EF-8998-48457B9EBE13}" srcOrd="1" destOrd="0" presId="urn:microsoft.com/office/officeart/2005/8/layout/hierarchy1"/>
    <dgm:cxn modelId="{212A7EDA-D38F-7544-BABA-E8E59BDAA29E}" type="presParOf" srcId="{453DC995-69BE-423E-818E-796623C595EF}" destId="{4B8A6B68-CBBF-4750-8A92-251106370A0E}" srcOrd="4" destOrd="0" presId="urn:microsoft.com/office/officeart/2005/8/layout/hierarchy1"/>
    <dgm:cxn modelId="{24F3759D-F4AD-2547-88F6-A8EBA63108F3}" type="presParOf" srcId="{453DC995-69BE-423E-818E-796623C595EF}" destId="{79F85412-F7BD-4DE0-995A-A69A8C9EA902}" srcOrd="5" destOrd="0" presId="urn:microsoft.com/office/officeart/2005/8/layout/hierarchy1"/>
    <dgm:cxn modelId="{4285E216-9A18-1E4F-B9C4-89BBB2B56EB4}" type="presParOf" srcId="{79F85412-F7BD-4DE0-995A-A69A8C9EA902}" destId="{07F8A33E-5C80-43A6-A468-E9AF587C3428}" srcOrd="0" destOrd="0" presId="urn:microsoft.com/office/officeart/2005/8/layout/hierarchy1"/>
    <dgm:cxn modelId="{750AF200-4E4B-2D41-BFF5-BF089777A699}" type="presParOf" srcId="{07F8A33E-5C80-43A6-A468-E9AF587C3428}" destId="{4621300C-75F5-43A9-9E8B-6810FF955F86}" srcOrd="0" destOrd="0" presId="urn:microsoft.com/office/officeart/2005/8/layout/hierarchy1"/>
    <dgm:cxn modelId="{A1AF5DF1-FA6E-5243-A678-8F3D59A29E10}" type="presParOf" srcId="{07F8A33E-5C80-43A6-A468-E9AF587C3428}" destId="{BAAC51C4-C80E-4EB2-9417-B37059021C8B}" srcOrd="1" destOrd="0" presId="urn:microsoft.com/office/officeart/2005/8/layout/hierarchy1"/>
    <dgm:cxn modelId="{9B76F602-175F-9443-83B0-C676F63F2E6D}" type="presParOf" srcId="{79F85412-F7BD-4DE0-995A-A69A8C9EA902}" destId="{ABBA5C9B-45B3-4AC2-B2E3-236EF0B81A1F}" srcOrd="1" destOrd="0" presId="urn:microsoft.com/office/officeart/2005/8/layout/hierarchy1"/>
    <dgm:cxn modelId="{551C98AC-6E61-1940-865D-BB5F5691CC38}" type="presParOf" srcId="{453DC995-69BE-423E-818E-796623C595EF}" destId="{541ECD9B-EC50-48A1-94BD-FEC4CBB41E32}" srcOrd="6" destOrd="0" presId="urn:microsoft.com/office/officeart/2005/8/layout/hierarchy1"/>
    <dgm:cxn modelId="{B9C1F467-AFA3-C84A-8374-2FED57149038}" type="presParOf" srcId="{453DC995-69BE-423E-818E-796623C595EF}" destId="{79A6DBA8-63FA-4489-B9B1-4707F6FA5BA9}" srcOrd="7" destOrd="0" presId="urn:microsoft.com/office/officeart/2005/8/layout/hierarchy1"/>
    <dgm:cxn modelId="{2BEC56FB-6AD4-2D4C-95CD-51F3560976C1}" type="presParOf" srcId="{79A6DBA8-63FA-4489-B9B1-4707F6FA5BA9}" destId="{E33BBBB8-BE2B-4D35-B2D0-F1134E201E12}" srcOrd="0" destOrd="0" presId="urn:microsoft.com/office/officeart/2005/8/layout/hierarchy1"/>
    <dgm:cxn modelId="{3F8324E1-892B-0A41-96D0-E575736DBA24}" type="presParOf" srcId="{E33BBBB8-BE2B-4D35-B2D0-F1134E201E12}" destId="{FB6739EA-4E7A-4941-A68A-1BD5DD929F8E}" srcOrd="0" destOrd="0" presId="urn:microsoft.com/office/officeart/2005/8/layout/hierarchy1"/>
    <dgm:cxn modelId="{1E125F4D-48EC-6346-90FA-B1465B40C8D3}" type="presParOf" srcId="{E33BBBB8-BE2B-4D35-B2D0-F1134E201E12}" destId="{6AFCA11E-528B-40BD-B72C-A0943F1BBF94}" srcOrd="1" destOrd="0" presId="urn:microsoft.com/office/officeart/2005/8/layout/hierarchy1"/>
    <dgm:cxn modelId="{D1396EA2-4CD9-BA4C-9EB5-140C80CDFDCE}" type="presParOf" srcId="{79A6DBA8-63FA-4489-B9B1-4707F6FA5BA9}" destId="{393E6A52-ACF1-475A-88F3-73D63AA1B389}" srcOrd="1" destOrd="0" presId="urn:microsoft.com/office/officeart/2005/8/layout/hierarchy1"/>
    <dgm:cxn modelId="{E9D48A3F-BB0C-9946-9858-7D17F92AD463}" type="presParOf" srcId="{453DC995-69BE-423E-818E-796623C595EF}" destId="{DFBBF034-86D2-4D57-BEB3-EC107B3FDEE7}" srcOrd="8" destOrd="0" presId="urn:microsoft.com/office/officeart/2005/8/layout/hierarchy1"/>
    <dgm:cxn modelId="{3C600CB8-27C3-E842-90A6-47DA99AAAB82}" type="presParOf" srcId="{453DC995-69BE-423E-818E-796623C595EF}" destId="{D92E178D-15D1-46D9-9238-3AACAB5E72EB}" srcOrd="9" destOrd="0" presId="urn:microsoft.com/office/officeart/2005/8/layout/hierarchy1"/>
    <dgm:cxn modelId="{95973796-BC97-7B40-B3A1-622113E84899}" type="presParOf" srcId="{D92E178D-15D1-46D9-9238-3AACAB5E72EB}" destId="{04D1B745-A893-4CE2-B52C-F6FB2C136C74}" srcOrd="0" destOrd="0" presId="urn:microsoft.com/office/officeart/2005/8/layout/hierarchy1"/>
    <dgm:cxn modelId="{0AEA3D23-26D4-9F43-85F7-306B30CE47C8}" type="presParOf" srcId="{04D1B745-A893-4CE2-B52C-F6FB2C136C74}" destId="{3D155CF1-8989-447F-AC19-ACEA73FFAD3D}" srcOrd="0" destOrd="0" presId="urn:microsoft.com/office/officeart/2005/8/layout/hierarchy1"/>
    <dgm:cxn modelId="{E88C1D35-EB96-454F-80AE-966301428A70}" type="presParOf" srcId="{04D1B745-A893-4CE2-B52C-F6FB2C136C74}" destId="{DA51FBE4-5852-40D4-BFBB-96C1DEE5735D}" srcOrd="1" destOrd="0" presId="urn:microsoft.com/office/officeart/2005/8/layout/hierarchy1"/>
    <dgm:cxn modelId="{62DB51AA-8C63-AB49-A654-B8C72A629E8E}"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2FDC7-ECFA-CD4E-99BB-2B0E737FB4DE}">
      <dsp:nvSpPr>
        <dsp:cNvPr id="0" name=""/>
        <dsp:cNvSpPr/>
      </dsp:nvSpPr>
      <dsp:spPr>
        <a:xfrm>
          <a:off x="199" y="149172"/>
          <a:ext cx="2175867" cy="70200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dirty="0">
              <a:solidFill>
                <a:srgbClr val="000000"/>
              </a:solidFill>
            </a:rPr>
            <a:t>Conceptualization</a:t>
          </a:r>
        </a:p>
      </dsp:txBody>
      <dsp:txXfrm>
        <a:off x="351199" y="149172"/>
        <a:ext cx="1473867" cy="702000"/>
      </dsp:txXfrm>
    </dsp:sp>
    <dsp:sp modelId="{2C9898DB-E372-DE40-9DA4-800B2ED6854D}">
      <dsp:nvSpPr>
        <dsp:cNvPr id="0" name=""/>
        <dsp:cNvSpPr/>
      </dsp:nvSpPr>
      <dsp:spPr>
        <a:xfrm>
          <a:off x="199" y="938922"/>
          <a:ext cx="1740693" cy="570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dirty="0"/>
            <a:t>Business Case</a:t>
          </a:r>
        </a:p>
        <a:p>
          <a:pPr marL="114300" lvl="1" indent="-114300" algn="l" defTabSz="577850">
            <a:lnSpc>
              <a:spcPct val="90000"/>
            </a:lnSpc>
            <a:spcBef>
              <a:spcPct val="0"/>
            </a:spcBef>
            <a:spcAft>
              <a:spcPct val="15000"/>
            </a:spcAft>
            <a:buChar char="•"/>
          </a:pPr>
          <a:r>
            <a:rPr lang="en-US" sz="1300" b="0" kern="1200" dirty="0"/>
            <a:t>Use Case</a:t>
          </a:r>
        </a:p>
        <a:p>
          <a:pPr marL="114300" lvl="1" indent="-114300" algn="l" defTabSz="577850">
            <a:lnSpc>
              <a:spcPct val="90000"/>
            </a:lnSpc>
            <a:spcBef>
              <a:spcPct val="0"/>
            </a:spcBef>
            <a:spcAft>
              <a:spcPct val="15000"/>
            </a:spcAft>
            <a:buChar char="•"/>
          </a:pPr>
          <a:r>
            <a:rPr lang="en-US" sz="1300" b="0" kern="1200" dirty="0"/>
            <a:t>Requirements</a:t>
          </a:r>
        </a:p>
      </dsp:txBody>
      <dsp:txXfrm>
        <a:off x="199" y="938922"/>
        <a:ext cx="1740693" cy="570375"/>
      </dsp:txXfrm>
    </dsp:sp>
    <dsp:sp modelId="{B9E90AFD-F26A-BB42-860A-77A8781DA56F}">
      <dsp:nvSpPr>
        <dsp:cNvPr id="0" name=""/>
        <dsp:cNvSpPr/>
      </dsp:nvSpPr>
      <dsp:spPr>
        <a:xfrm>
          <a:off x="1960066" y="149172"/>
          <a:ext cx="2175867" cy="70200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dirty="0">
              <a:solidFill>
                <a:srgbClr val="000000"/>
              </a:solidFill>
            </a:rPr>
            <a:t>Realization</a:t>
          </a:r>
        </a:p>
      </dsp:txBody>
      <dsp:txXfrm>
        <a:off x="2311066" y="149172"/>
        <a:ext cx="1473867" cy="702000"/>
      </dsp:txXfrm>
    </dsp:sp>
    <dsp:sp modelId="{BEE077A4-246B-7E4A-9815-85C06B528214}">
      <dsp:nvSpPr>
        <dsp:cNvPr id="0" name=""/>
        <dsp:cNvSpPr/>
      </dsp:nvSpPr>
      <dsp:spPr>
        <a:xfrm>
          <a:off x="1960066" y="938922"/>
          <a:ext cx="1740693" cy="570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dirty="0"/>
            <a:t>Design</a:t>
          </a:r>
        </a:p>
        <a:p>
          <a:pPr marL="114300" lvl="1" indent="-114300" algn="l" defTabSz="577850">
            <a:lnSpc>
              <a:spcPct val="90000"/>
            </a:lnSpc>
            <a:spcBef>
              <a:spcPct val="0"/>
            </a:spcBef>
            <a:spcAft>
              <a:spcPct val="15000"/>
            </a:spcAft>
            <a:buChar char="•"/>
          </a:pPr>
          <a:r>
            <a:rPr lang="en-US" sz="1300" b="0" kern="1200" dirty="0"/>
            <a:t>Traceability to Requirements</a:t>
          </a:r>
        </a:p>
      </dsp:txBody>
      <dsp:txXfrm>
        <a:off x="1960066" y="938922"/>
        <a:ext cx="1740693" cy="570375"/>
      </dsp:txXfrm>
    </dsp:sp>
    <dsp:sp modelId="{0C4664FB-C0F7-C24D-AD6B-C6BB166AF6CB}">
      <dsp:nvSpPr>
        <dsp:cNvPr id="0" name=""/>
        <dsp:cNvSpPr/>
      </dsp:nvSpPr>
      <dsp:spPr>
        <a:xfrm>
          <a:off x="3919933" y="149172"/>
          <a:ext cx="2175867" cy="70200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dirty="0">
              <a:solidFill>
                <a:srgbClr val="000000"/>
              </a:solidFill>
            </a:rPr>
            <a:t>Assurance</a:t>
          </a:r>
        </a:p>
      </dsp:txBody>
      <dsp:txXfrm>
        <a:off x="4270933" y="149172"/>
        <a:ext cx="1473867" cy="702000"/>
      </dsp:txXfrm>
    </dsp:sp>
    <dsp:sp modelId="{EC68388C-4ED5-4943-BE72-9CA7234E8C03}">
      <dsp:nvSpPr>
        <dsp:cNvPr id="0" name=""/>
        <dsp:cNvSpPr/>
      </dsp:nvSpPr>
      <dsp:spPr>
        <a:xfrm>
          <a:off x="3919933" y="938922"/>
          <a:ext cx="1740693" cy="570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dirty="0"/>
            <a:t>Algorithmically Prove Design Meets Requirements</a:t>
          </a:r>
        </a:p>
      </dsp:txBody>
      <dsp:txXfrm>
        <a:off x="3919933" y="938922"/>
        <a:ext cx="1740693" cy="570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FD88E-43D1-4633-8FA3-4988BFBCC12E}">
      <dsp:nvSpPr>
        <dsp:cNvPr id="0" name=""/>
        <dsp:cNvSpPr/>
      </dsp:nvSpPr>
      <dsp:spPr>
        <a:xfrm rot="19200000">
          <a:off x="125904" y="1098074"/>
          <a:ext cx="2659675" cy="1728789"/>
        </a:xfrm>
        <a:prstGeom prst="round2Same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82550" rIns="247650" bIns="82550" numCol="1" spcCol="1270" anchor="t" anchorCtr="0">
          <a:noAutofit/>
        </a:bodyPr>
        <a:lstStyle/>
        <a:p>
          <a:pPr lvl="0" algn="ctr" defTabSz="2889250">
            <a:lnSpc>
              <a:spcPct val="90000"/>
            </a:lnSpc>
            <a:spcBef>
              <a:spcPct val="0"/>
            </a:spcBef>
            <a:spcAft>
              <a:spcPct val="35000"/>
            </a:spcAft>
          </a:pPr>
          <a:r>
            <a:rPr lang="en-US" sz="6500" kern="1200" dirty="0"/>
            <a:t>OWL</a:t>
          </a:r>
        </a:p>
      </dsp:txBody>
      <dsp:txXfrm>
        <a:off x="237420" y="1172595"/>
        <a:ext cx="2490889" cy="1644396"/>
      </dsp:txXfrm>
    </dsp:sp>
    <dsp:sp modelId="{3246FBCB-BFBB-41E6-BC12-EDF0EB27109B}">
      <dsp:nvSpPr>
        <dsp:cNvPr id="0" name=""/>
        <dsp:cNvSpPr/>
      </dsp:nvSpPr>
      <dsp:spPr>
        <a:xfrm>
          <a:off x="3142260" y="210"/>
          <a:ext cx="2659675" cy="1728789"/>
        </a:xfrm>
        <a:prstGeom prst="round2Same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82550" rIns="247650" bIns="82550" numCol="1" spcCol="1270" anchor="t" anchorCtr="0">
          <a:noAutofit/>
        </a:bodyPr>
        <a:lstStyle/>
        <a:p>
          <a:pPr lvl="0" algn="ctr" defTabSz="2889250">
            <a:lnSpc>
              <a:spcPct val="90000"/>
            </a:lnSpc>
            <a:spcBef>
              <a:spcPct val="0"/>
            </a:spcBef>
            <a:spcAft>
              <a:spcPct val="35000"/>
            </a:spcAft>
          </a:pPr>
          <a:r>
            <a:rPr lang="en-US" sz="6500" kern="1200" dirty="0"/>
            <a:t>UML</a:t>
          </a:r>
        </a:p>
      </dsp:txBody>
      <dsp:txXfrm>
        <a:off x="3226653" y="84603"/>
        <a:ext cx="2490889" cy="1644396"/>
      </dsp:txXfrm>
    </dsp:sp>
    <dsp:sp modelId="{121E2AE9-9E20-453B-9A5F-88E28A611AC0}">
      <dsp:nvSpPr>
        <dsp:cNvPr id="0" name=""/>
        <dsp:cNvSpPr/>
      </dsp:nvSpPr>
      <dsp:spPr>
        <a:xfrm rot="2400000">
          <a:off x="6158615" y="1098074"/>
          <a:ext cx="2659675" cy="1728789"/>
        </a:xfrm>
        <a:prstGeom prst="round2Same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82550" rIns="247650" bIns="82550" numCol="1" spcCol="1270" anchor="t" anchorCtr="0">
          <a:noAutofit/>
        </a:bodyPr>
        <a:lstStyle/>
        <a:p>
          <a:pPr lvl="0" algn="ctr" defTabSz="2889250">
            <a:lnSpc>
              <a:spcPct val="90000"/>
            </a:lnSpc>
            <a:spcBef>
              <a:spcPct val="0"/>
            </a:spcBef>
            <a:spcAft>
              <a:spcPct val="35000"/>
            </a:spcAft>
          </a:pPr>
          <a:r>
            <a:rPr lang="en-US" sz="6500" kern="1200" dirty="0"/>
            <a:t>XSD</a:t>
          </a:r>
        </a:p>
      </dsp:txBody>
      <dsp:txXfrm>
        <a:off x="6215885" y="1172595"/>
        <a:ext cx="2490889" cy="1644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Reliability</a:t>
          </a:r>
        </a:p>
      </dsp:txBody>
      <dsp:txXfrm>
        <a:off x="7217978" y="2935250"/>
        <a:ext cx="930260" cy="577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Reliability</a:t>
          </a:r>
        </a:p>
      </dsp:txBody>
      <dsp:txXfrm>
        <a:off x="7217978" y="2935250"/>
        <a:ext cx="930260" cy="577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Reliability</a:t>
          </a:r>
        </a:p>
      </dsp:txBody>
      <dsp:txXfrm>
        <a:off x="7217978" y="2935250"/>
        <a:ext cx="930260" cy="577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Reliability</a:t>
          </a:r>
        </a:p>
      </dsp:txBody>
      <dsp:txXfrm>
        <a:off x="7217978" y="2935250"/>
        <a:ext cx="930260" cy="577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Reliability</a:t>
          </a:r>
        </a:p>
      </dsp:txBody>
      <dsp:txXfrm>
        <a:off x="7217978" y="2935250"/>
        <a:ext cx="930260" cy="5775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BD1C28-BC39-E949-B41E-6FAEB2BC7547}" type="datetimeFigureOut">
              <a:rPr lang="en-US"/>
              <a:pPr>
                <a:defRPr/>
              </a:pPr>
              <a:t>11/17/17</a:t>
            </a:fld>
            <a:endParaRPr lang="en-US"/>
          </a:p>
        </p:txBody>
      </p:sp>
      <p:sp>
        <p:nvSpPr>
          <p:cNvPr id="4" name="Footer Placeholder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7E9E55-550A-8A4F-AF48-38BA8200C983}"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3165846-CB6A-664A-9EF8-7A943BAAA674}" type="datetimeFigureOut">
              <a:rPr lang="en-US"/>
              <a:pPr>
                <a:defRPr/>
              </a:pPr>
              <a:t>11/17/17</a:t>
            </a:fld>
            <a:endParaRPr lang="en-US"/>
          </a:p>
        </p:txBody>
      </p:sp>
      <p:sp>
        <p:nvSpPr>
          <p:cNvPr id="4" name="Slide Image Placeholder 3">
            <a:extLst>
              <a:ext uri="{FF2B5EF4-FFF2-40B4-BE49-F238E27FC236}"/>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A77554F-5E0D-9A4B-996E-FB6257B96F9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B98E72F0-E98B-184A-A790-0E83871CCC0D}" type="slidenum">
              <a:rPr lang="en-US" altLang="en-US">
                <a:solidFill>
                  <a:srgbClr val="000000"/>
                </a:solidFill>
                <a:latin typeface="Calibri" charset="0"/>
              </a:rPr>
              <a:pPr fontAlgn="base">
                <a:spcBef>
                  <a:spcPct val="0"/>
                </a:spcBef>
                <a:spcAft>
                  <a:spcPct val="0"/>
                </a:spcAft>
              </a:pPr>
              <a:t>5</a:t>
            </a:fld>
            <a:endParaRPr lang="en-US" altLang="en-US">
              <a:solidFill>
                <a:srgbClr val="000000"/>
              </a:solidFill>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ECU Bosch</a:t>
            </a:r>
          </a:p>
          <a:p>
            <a:r>
              <a:rPr lang="en-US" altLang="en-US"/>
              <a:t>TCU Tremec</a:t>
            </a:r>
          </a:p>
          <a:p>
            <a:r>
              <a:rPr lang="en-US" altLang="en-US"/>
              <a:t>ABS/ESP Bosch </a:t>
            </a:r>
          </a:p>
        </p:txBody>
      </p:sp>
      <p:sp>
        <p:nvSpPr>
          <p:cNvPr id="4" name="Slide Number Placeholder 3"/>
          <p:cNvSpPr>
            <a:spLocks noGrp="1"/>
          </p:cNvSpPr>
          <p:nvPr>
            <p:ph type="sldNum" sz="quarter" idx="5"/>
          </p:nvPr>
        </p:nvSpPr>
        <p:spPr/>
        <p:txBody>
          <a:bodyPr/>
          <a:lstStyle/>
          <a:p>
            <a:pPr>
              <a:defRPr/>
            </a:pPr>
            <a:fld id="{38C4B447-9F90-D04E-BC3E-BDD764D0B11C}" type="slidenum">
              <a:rPr lang="en-US" smtClean="0">
                <a:solidFill>
                  <a:prstClr val="black"/>
                </a:solidFill>
              </a:rPr>
              <a:pPr>
                <a:defRPr/>
              </a:pPr>
              <a:t>40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xfrm>
            <a:off x="1276350" y="1400175"/>
            <a:ext cx="4244975" cy="2389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b="1"/>
              <a:t>Main content slide</a:t>
            </a:r>
            <a:r>
              <a:rPr lang="en-US" altLang="en-US" sz="1600"/>
              <a:t>.  Other slide layouts are available via Home tab &gt; Slides group &gt; Layout.</a:t>
            </a:r>
          </a:p>
          <a:p>
            <a:r>
              <a:rPr lang="en-US" altLang="en-US" sz="1600"/>
              <a:t>Edit the project number, confidential level (and client name), date and document number (RD or for proposals use B&amp;T number) in the footer via View tab &gt; Presentation Views group &gt; Slide Master.  Be sure to </a:t>
            </a:r>
            <a:r>
              <a:rPr lang="en-US" altLang="en-US" sz="1600" b="1"/>
              <a:t>scroll all the way up to the top “slide master” </a:t>
            </a:r>
            <a:r>
              <a:rPr lang="en-US" altLang="en-US" sz="1600"/>
              <a:t>to edit these, as you can not edit them in the “layouts”.  Also go there to remove or edit the “INTERNAL UNAPPROVED DRAFT” tag before PDF’ing for releasing to clients..</a:t>
            </a:r>
            <a:r>
              <a:rPr lang="en-US" altLang="en-US" sz="1600" b="1"/>
              <a:t> Install the Ricardo Add-in for PowerPoint to automate this.</a:t>
            </a:r>
            <a:endParaRPr lang="en-US" altLang="en-US"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9EF39AFF-408A-3844-BE0F-2710807C6816}" type="slidenum">
              <a:rPr lang="en-US" altLang="en-US">
                <a:latin typeface="Calibri" charset="0"/>
              </a:rPr>
              <a:pPr fontAlgn="base">
                <a:spcBef>
                  <a:spcPct val="0"/>
                </a:spcBef>
                <a:spcAft>
                  <a:spcPct val="0"/>
                </a:spcAft>
              </a:pPr>
              <a:t>46</a:t>
            </a:fld>
            <a:endParaRPr lang="en-US" altLang="en-US">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A3354238-750C-9641-8E83-CED43AC13709}" type="slidenum">
              <a:rPr lang="en-US" altLang="en-US">
                <a:latin typeface="Calibri" charset="0"/>
              </a:rPr>
              <a:pPr fontAlgn="base">
                <a:spcBef>
                  <a:spcPct val="0"/>
                </a:spcBef>
                <a:spcAft>
                  <a:spcPct val="0"/>
                </a:spcAft>
              </a:pPr>
              <a:t>47</a:t>
            </a:fld>
            <a:endParaRPr lang="en-US" altLang="en-US">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Thanks, Marty.</a:t>
            </a:r>
          </a:p>
          <a:p>
            <a:pPr marL="171450" indent="-171450">
              <a:buFontTx/>
              <a:buChar char="•"/>
            </a:pPr>
            <a:r>
              <a:rPr lang="en-US" altLang="en-US"/>
              <a:t>Good afternoon, Everybody!</a:t>
            </a:r>
          </a:p>
          <a:p>
            <a:pPr marL="171450" indent="-171450">
              <a:buFontTx/>
              <a:buChar char="•"/>
            </a:pPr>
            <a:r>
              <a:rPr lang="en-US" altLang="en-US"/>
              <a:t>I will talk about IEC 62599 std-based Smart Thermostat.</a:t>
            </a:r>
          </a:p>
          <a:p>
            <a:pPr marL="171450" indent="-171450">
              <a:buFontTx/>
              <a:buChar char="•"/>
            </a:pPr>
            <a:r>
              <a:rPr lang="en-US" altLang="en-US"/>
              <a:t>First, I will talk about what is a use case, concept</a:t>
            </a:r>
          </a:p>
          <a:p>
            <a:pPr marL="171450" indent="-171450">
              <a:buFontTx/>
              <a:buChar char="•"/>
            </a:pPr>
            <a:r>
              <a:rPr lang="en-US" altLang="en-US"/>
              <a:t>second, I will introduce IEC 62599 standard, which focuses on use case methodology</a:t>
            </a:r>
          </a:p>
          <a:p>
            <a:pPr marL="171450" indent="-171450">
              <a:buFontTx/>
              <a:buChar char="•"/>
            </a:pPr>
            <a:r>
              <a:rPr lang="en-US" altLang="en-US"/>
              <a:t>next, Talk about 62599-2 template for  use case</a:t>
            </a:r>
          </a:p>
          <a:p>
            <a:pPr marL="171450" indent="-171450">
              <a:buFontTx/>
              <a:buChar char="•"/>
            </a:pPr>
            <a:r>
              <a:rPr lang="en-US" altLang="en-US"/>
              <a:t>Then, I provide an example of Smat Thermostat use case based on 612599-2 template</a:t>
            </a:r>
          </a:p>
          <a:p>
            <a:pPr marL="171450" indent="-171450">
              <a:buFontTx/>
              <a:buChar char="•"/>
            </a:pPr>
            <a:r>
              <a:rPr lang="en-US" altLang="en-US"/>
              <a:t>In the end, I will address benefits of standard-based use case methodology</a:t>
            </a:r>
          </a:p>
          <a:p>
            <a:pPr marL="171450" indent="-171450">
              <a:buFontTx/>
              <a:buChar char="•"/>
            </a:pPr>
            <a:endParaRPr lang="en-US" altLang="en-US"/>
          </a:p>
          <a:p>
            <a:pPr marL="171450" indent="-171450">
              <a:buFontTx/>
              <a:buChar char="•"/>
            </a:pPr>
            <a:endParaRPr lang="en-US" altLang="en-US"/>
          </a:p>
          <a:p>
            <a:pPr marL="171450" indent="-171450">
              <a:buFontTx/>
              <a:buChar char="•"/>
            </a:pPr>
            <a:endParaRPr lang="en-US" altLang="en-US"/>
          </a:p>
          <a:p>
            <a:pPr marL="171450" indent="-171450">
              <a:buFontTx/>
              <a:buChar char="•"/>
            </a:pPr>
            <a:endParaRPr lang="en-US" altLang="en-US"/>
          </a:p>
        </p:txBody>
      </p:sp>
      <p:sp>
        <p:nvSpPr>
          <p:cNvPr id="4" name="Slide Number Placeholder 3">
            <a:extLst>
              <a:ext uri="{FF2B5EF4-FFF2-40B4-BE49-F238E27FC236}"/>
            </a:extLst>
          </p:cNvPr>
          <p:cNvSpPr>
            <a:spLocks noGrp="1"/>
          </p:cNvSpPr>
          <p:nvPr>
            <p:ph type="sldNum" sz="quarter" idx="5"/>
          </p:nvPr>
        </p:nvSpPr>
        <p:spPr/>
        <p:txBody>
          <a:bodyPr/>
          <a:lstStyle/>
          <a:p>
            <a:pPr>
              <a:defRPr/>
            </a:pPr>
            <a:fld id="{DC9F5473-4CB4-7D4F-AD77-50F4FDB10F66}" type="slidenum">
              <a:rPr lang="en-US" smtClean="0">
                <a:solidFill>
                  <a:prstClr val="black"/>
                </a:solidFill>
              </a:rPr>
              <a:pPr>
                <a:defRPr/>
              </a:pPr>
              <a:t>74</a:t>
            </a:fld>
            <a:endParaRPr lang="en-US">
              <a:solidFill>
                <a:prstClr val="black"/>
              </a:solidFill>
            </a:endParaRPr>
          </a:p>
        </p:txBody>
      </p:sp>
    </p:spTree>
    <p:extLst>
      <p:ext uri="{BB962C8B-B14F-4D97-AF65-F5344CB8AC3E}">
        <p14:creationId xmlns:p14="http://schemas.microsoft.com/office/powerpoint/2010/main" val="1410175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Aft>
                <a:spcPts val="600"/>
              </a:spcAft>
            </a:pPr>
            <a:endParaRPr lang="en-US" altLang="en-US"/>
          </a:p>
          <a:p>
            <a:pPr>
              <a:spcAft>
                <a:spcPts val="600"/>
              </a:spcAft>
            </a:pPr>
            <a:r>
              <a:rPr lang="en-US" altLang="en-US"/>
              <a:t>It describe </a:t>
            </a:r>
            <a:r>
              <a:rPr lang="en-US" altLang="en-US" b="1">
                <a:solidFill>
                  <a:srgbClr val="0033CC"/>
                </a:solidFill>
              </a:rPr>
              <a:t>system requirements  and functions.</a:t>
            </a:r>
            <a:endParaRPr lang="en-US" altLang="en-US"/>
          </a:p>
          <a:p>
            <a:pPr>
              <a:spcAft>
                <a:spcPts val="600"/>
              </a:spcAft>
            </a:pPr>
            <a:r>
              <a:rPr lang="en-US" altLang="en-US"/>
              <a:t>Definition: the </a:t>
            </a:r>
            <a:r>
              <a:rPr lang="en-US" altLang="en-US" b="1">
                <a:solidFill>
                  <a:srgbClr val="0033CC"/>
                </a:solidFill>
              </a:rPr>
              <a:t>specification of a set of actions performed by a system.</a:t>
            </a:r>
            <a:r>
              <a:rPr lang="en-US" altLang="en-US"/>
              <a:t> (ISO/IEC 19505-2:2012)</a:t>
            </a:r>
          </a:p>
          <a:p>
            <a:pPr>
              <a:spcAft>
                <a:spcPts val="600"/>
              </a:spcAft>
            </a:pPr>
            <a:endParaRPr lang="en-US" altLang="en-US" b="1"/>
          </a:p>
          <a:p>
            <a:pPr>
              <a:spcAft>
                <a:spcPts val="600"/>
              </a:spcAft>
            </a:pPr>
            <a:r>
              <a:rPr lang="en-US" altLang="en-US" b="1"/>
              <a:t>Use cases are a type of textual requirements specification that capture how a user will interact with a solution to achieve a specific goal.</a:t>
            </a:r>
          </a:p>
          <a:p>
            <a:pPr eaLnBrk="1" hangingPunct="1">
              <a:spcBef>
                <a:spcPct val="0"/>
              </a:spcBef>
              <a:spcAft>
                <a:spcPts val="600"/>
              </a:spcAft>
            </a:pPr>
            <a:r>
              <a:rPr lang="en-US" altLang="en-US" b="1"/>
              <a:t>Use cases are perhaps the best way to capture functional requirements of a system.</a:t>
            </a:r>
          </a:p>
          <a:p>
            <a:pPr eaLnBrk="1" hangingPunct="1">
              <a:spcBef>
                <a:spcPct val="0"/>
              </a:spcBef>
              <a:spcAft>
                <a:spcPts val="600"/>
              </a:spcAft>
            </a:pPr>
            <a:r>
              <a:rPr lang="en-US" altLang="en-US"/>
              <a:t>Use case is </a:t>
            </a:r>
            <a:r>
              <a:rPr lang="en-US" altLang="en-US">
                <a:solidFill>
                  <a:srgbClr val="0000CC"/>
                </a:solidFill>
              </a:rPr>
              <a:t>the best way to capture functional requirements </a:t>
            </a:r>
            <a:r>
              <a:rPr lang="en-US" altLang="en-US"/>
              <a:t>of a system.</a:t>
            </a:r>
          </a:p>
          <a:p>
            <a:pPr>
              <a:spcAft>
                <a:spcPts val="600"/>
              </a:spcAft>
            </a:pPr>
            <a:endParaRPr lang="en-US" altLang="en-US" b="1"/>
          </a:p>
          <a:p>
            <a:r>
              <a:rPr lang="en-US" altLang="en-US" b="1"/>
              <a:t>For example:</a:t>
            </a:r>
          </a:p>
          <a:p>
            <a:r>
              <a:rPr lang="en-US" altLang="en-US"/>
              <a:t>Design a smart thermostat </a:t>
            </a:r>
            <a:r>
              <a:rPr lang="en-US" altLang="en-US" b="1">
                <a:solidFill>
                  <a:srgbClr val="0000CC"/>
                </a:solidFill>
              </a:rPr>
              <a:t>to maintain room temperature near a user’s set point (78</a:t>
            </a:r>
            <a:r>
              <a:rPr lang="en-US" altLang="en-US" b="1" baseline="30000">
                <a:solidFill>
                  <a:srgbClr val="0000CC"/>
                </a:solidFill>
              </a:rPr>
              <a:t>o</a:t>
            </a:r>
            <a:r>
              <a:rPr lang="en-US" altLang="en-US" b="1">
                <a:solidFill>
                  <a:srgbClr val="0000CC"/>
                </a:solidFill>
              </a:rPr>
              <a:t>F) within 76</a:t>
            </a:r>
            <a:r>
              <a:rPr lang="en-US" altLang="en-US" b="1" baseline="30000">
                <a:solidFill>
                  <a:srgbClr val="0000CC"/>
                </a:solidFill>
              </a:rPr>
              <a:t>o</a:t>
            </a:r>
            <a:r>
              <a:rPr lang="en-US" altLang="en-US" b="1">
                <a:solidFill>
                  <a:srgbClr val="0000CC"/>
                </a:solidFill>
              </a:rPr>
              <a:t>F ~ 80</a:t>
            </a:r>
            <a:r>
              <a:rPr lang="en-US" altLang="en-US" b="1" baseline="30000">
                <a:solidFill>
                  <a:srgbClr val="0000CC"/>
                </a:solidFill>
              </a:rPr>
              <a:t>o</a:t>
            </a:r>
            <a:r>
              <a:rPr lang="en-US" altLang="en-US" b="1">
                <a:solidFill>
                  <a:srgbClr val="0000CC"/>
                </a:solidFill>
              </a:rPr>
              <a:t>F</a:t>
            </a:r>
          </a:p>
          <a:p>
            <a:pPr>
              <a:spcAft>
                <a:spcPts val="600"/>
              </a:spcAft>
            </a:pPr>
            <a:endParaRPr lang="en-US" altLang="en-US" b="1"/>
          </a:p>
          <a:p>
            <a:r>
              <a:rPr lang="en-US" altLang="en-US"/>
              <a:t>For the same use case,  this is only one description of smart thermostat use case.</a:t>
            </a:r>
          </a:p>
          <a:p>
            <a:r>
              <a:rPr lang="en-US" altLang="en-US"/>
              <a:t>However, different persons may have </a:t>
            </a:r>
            <a:r>
              <a:rPr lang="en-US" altLang="en-US">
                <a:solidFill>
                  <a:srgbClr val="0000CC"/>
                </a:solidFill>
              </a:rPr>
              <a:t>different descriptions of the same use case</a:t>
            </a:r>
            <a:r>
              <a:rPr lang="en-US" altLang="en-US"/>
              <a:t>. </a:t>
            </a:r>
          </a:p>
          <a:p>
            <a:r>
              <a:rPr lang="en-US" altLang="en-US"/>
              <a:t>The challenge or problem we are facing is how to </a:t>
            </a:r>
            <a:r>
              <a:rPr lang="en-US" altLang="en-US" b="1">
                <a:solidFill>
                  <a:srgbClr val="0000CC"/>
                </a:solidFill>
              </a:rPr>
              <a:t>share or exchange of the same use case?</a:t>
            </a:r>
          </a:p>
          <a:p>
            <a:r>
              <a:rPr lang="en-US" altLang="en-US"/>
              <a:t>One of solutions to solve this problem is </a:t>
            </a:r>
            <a:r>
              <a:rPr lang="en-US" altLang="en-US" b="1"/>
              <a:t>to standardize use case format</a:t>
            </a:r>
            <a:r>
              <a:rPr lang="en-US" altLang="en-US"/>
              <a:t>, </a:t>
            </a:r>
          </a:p>
          <a:p>
            <a:r>
              <a:rPr lang="en-US" altLang="en-US"/>
              <a:t>next, I will introduce </a:t>
            </a:r>
            <a:r>
              <a:rPr lang="en-US" altLang="en-US" b="1"/>
              <a:t>IEC 62599 standard – use case methodology</a:t>
            </a:r>
          </a:p>
        </p:txBody>
      </p:sp>
      <p:sp>
        <p:nvSpPr>
          <p:cNvPr id="4" name="Slide Number Placeholder 3">
            <a:extLst>
              <a:ext uri="{FF2B5EF4-FFF2-40B4-BE49-F238E27FC236}"/>
            </a:extLst>
          </p:cNvPr>
          <p:cNvSpPr>
            <a:spLocks noGrp="1"/>
          </p:cNvSpPr>
          <p:nvPr>
            <p:ph type="sldNum" sz="quarter" idx="5"/>
          </p:nvPr>
        </p:nvSpPr>
        <p:spPr/>
        <p:txBody>
          <a:bodyPr/>
          <a:lstStyle/>
          <a:p>
            <a:pPr>
              <a:defRPr/>
            </a:pPr>
            <a:fld id="{B706BAF8-84C5-BC43-B58D-13296E7CACC8}" type="slidenum">
              <a:rPr lang="en-US" smtClean="0">
                <a:solidFill>
                  <a:prstClr val="black"/>
                </a:solidFill>
              </a:rPr>
              <a:pPr>
                <a:defRPr/>
              </a:pPr>
              <a:t>75</a:t>
            </a:fld>
            <a:endParaRPr lang="en-US">
              <a:solidFill>
                <a:prstClr val="black"/>
              </a:solidFill>
            </a:endParaRPr>
          </a:p>
        </p:txBody>
      </p:sp>
    </p:spTree>
    <p:extLst>
      <p:ext uri="{BB962C8B-B14F-4D97-AF65-F5344CB8AC3E}">
        <p14:creationId xmlns:p14="http://schemas.microsoft.com/office/powerpoint/2010/main" val="53509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IEC 62599 - Use Case Methodology:</a:t>
            </a:r>
          </a:p>
          <a:p>
            <a:pPr>
              <a:buFontTx/>
              <a:buChar char="•"/>
            </a:pPr>
            <a:r>
              <a:rPr lang="en-US" altLang="en-US" b="1">
                <a:solidFill>
                  <a:srgbClr val="000000"/>
                </a:solidFill>
                <a:ea typeface="Times New Roman" charset="0"/>
                <a:cs typeface="Times New Roman" charset="0"/>
              </a:rPr>
              <a:t>Part 1 </a:t>
            </a:r>
            <a:r>
              <a:rPr lang="en-US" altLang="en-US">
                <a:solidFill>
                  <a:srgbClr val="000000"/>
                </a:solidFill>
                <a:ea typeface="Times New Roman" charset="0"/>
                <a:cs typeface="Times New Roman" charset="0"/>
              </a:rPr>
              <a:t>– </a:t>
            </a:r>
            <a:r>
              <a:rPr lang="en-US" altLang="en-US" b="1">
                <a:solidFill>
                  <a:srgbClr val="0000CC"/>
                </a:solidFill>
                <a:ea typeface="Times New Roman" charset="0"/>
                <a:cs typeface="Times New Roman" charset="0"/>
              </a:rPr>
              <a:t>Concept and processes in standardization</a:t>
            </a:r>
          </a:p>
          <a:p>
            <a:pPr>
              <a:buFontTx/>
              <a:buChar char="•"/>
            </a:pPr>
            <a:r>
              <a:rPr lang="en-US" altLang="en-US" b="1">
                <a:ea typeface="Times New Roman" charset="0"/>
                <a:cs typeface="Times New Roman" charset="0"/>
              </a:rPr>
              <a:t>Part 2 </a:t>
            </a:r>
            <a:r>
              <a:rPr lang="en-US" altLang="en-US">
                <a:ea typeface="Times New Roman" charset="0"/>
                <a:cs typeface="Times New Roman" charset="0"/>
              </a:rPr>
              <a:t>– </a:t>
            </a:r>
            <a:r>
              <a:rPr lang="en-US" altLang="en-US" b="1">
                <a:ea typeface="Times New Roman" charset="0"/>
                <a:cs typeface="Times New Roman" charset="0"/>
              </a:rPr>
              <a:t>Definition of T</a:t>
            </a:r>
            <a:r>
              <a:rPr lang="en-US" altLang="en-US" b="1">
                <a:solidFill>
                  <a:srgbClr val="0000CC"/>
                </a:solidFill>
                <a:ea typeface="Times New Roman" charset="0"/>
                <a:cs typeface="Times New Roman" charset="0"/>
              </a:rPr>
              <a:t>emplate format for use case</a:t>
            </a:r>
            <a:endParaRPr lang="en-US" altLang="en-US">
              <a:ea typeface="Times New Roman" charset="0"/>
              <a:cs typeface="Times New Roman" charset="0"/>
            </a:endParaRPr>
          </a:p>
          <a:p>
            <a:pPr>
              <a:buFontTx/>
              <a:buChar char="•"/>
            </a:pPr>
            <a:r>
              <a:rPr lang="en-US" altLang="en-US" b="1"/>
              <a:t>Part  3 </a:t>
            </a:r>
            <a:r>
              <a:rPr lang="en-US" altLang="en-US"/>
              <a:t>– </a:t>
            </a:r>
            <a:r>
              <a:rPr lang="en-US" altLang="en-US" b="1">
                <a:solidFill>
                  <a:srgbClr val="0000CC"/>
                </a:solidFill>
                <a:ea typeface="Times New Roman" charset="0"/>
                <a:cs typeface="Times New Roman" charset="0"/>
              </a:rPr>
              <a:t>UML Model and XML Serialization</a:t>
            </a:r>
            <a:endParaRPr lang="en-US" altLang="en-US"/>
          </a:p>
        </p:txBody>
      </p:sp>
      <p:sp>
        <p:nvSpPr>
          <p:cNvPr id="4" name="Slide Number Placeholder 3">
            <a:extLst>
              <a:ext uri="{FF2B5EF4-FFF2-40B4-BE49-F238E27FC236}"/>
            </a:extLst>
          </p:cNvPr>
          <p:cNvSpPr>
            <a:spLocks noGrp="1"/>
          </p:cNvSpPr>
          <p:nvPr>
            <p:ph type="sldNum" sz="quarter" idx="5"/>
          </p:nvPr>
        </p:nvSpPr>
        <p:spPr/>
        <p:txBody>
          <a:bodyPr/>
          <a:lstStyle/>
          <a:p>
            <a:pPr>
              <a:defRPr/>
            </a:pPr>
            <a:fld id="{B93EB29B-3ABE-9648-92B2-06DA5522EAE3}" type="slidenum">
              <a:rPr lang="en-US" smtClean="0">
                <a:solidFill>
                  <a:prstClr val="black"/>
                </a:solidFill>
              </a:rPr>
              <a:pPr>
                <a:defRPr/>
              </a:pPr>
              <a:t>76</a:t>
            </a:fld>
            <a:endParaRPr lang="en-US">
              <a:solidFill>
                <a:prstClr val="black"/>
              </a:solidFill>
            </a:endParaRPr>
          </a:p>
        </p:txBody>
      </p:sp>
    </p:spTree>
    <p:extLst>
      <p:ext uri="{BB962C8B-B14F-4D97-AF65-F5344CB8AC3E}">
        <p14:creationId xmlns:p14="http://schemas.microsoft.com/office/powerpoint/2010/main" val="39695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a:extLst>
              <a:ext uri="{FF2B5EF4-FFF2-40B4-BE49-F238E27FC236}"/>
            </a:extLst>
          </p:cNvPr>
          <p:cNvSpPr>
            <a:spLocks noGrp="1"/>
          </p:cNvSpPr>
          <p:nvPr>
            <p:ph type="body" idx="1"/>
          </p:nvPr>
        </p:nvSpPr>
        <p:spPr/>
        <p:txBody>
          <a:bodyPr/>
          <a:lstStyle/>
          <a:p>
            <a:pPr>
              <a:defRPr/>
            </a:pPr>
            <a:r>
              <a:rPr lang="en-US" dirty="0"/>
              <a:t>The standard template includes eight parts in the following:</a:t>
            </a:r>
          </a:p>
          <a:p>
            <a:pPr marL="514350" indent="-514350">
              <a:buFont typeface="+mj-lt"/>
              <a:buAutoNum type="arabicPeriod"/>
              <a:defRPr/>
            </a:pPr>
            <a:r>
              <a:rPr lang="en-US" b="1" dirty="0">
                <a:solidFill>
                  <a:srgbClr val="0033CC"/>
                </a:solidFill>
              </a:rPr>
              <a:t>Description of the use case</a:t>
            </a:r>
          </a:p>
          <a:p>
            <a:pPr marL="514350" indent="-514350">
              <a:buFont typeface="+mj-lt"/>
              <a:buAutoNum type="arabicPeriod"/>
              <a:defRPr/>
            </a:pPr>
            <a:r>
              <a:rPr lang="en-US" b="1" dirty="0">
                <a:solidFill>
                  <a:srgbClr val="0033CC"/>
                </a:solidFill>
              </a:rPr>
              <a:t>Diagrams of use case</a:t>
            </a:r>
          </a:p>
          <a:p>
            <a:pPr marL="514350" indent="-514350">
              <a:buFont typeface="+mj-lt"/>
              <a:buAutoNum type="arabicPeriod"/>
              <a:defRPr/>
            </a:pPr>
            <a:r>
              <a:rPr lang="en-US" b="1" dirty="0">
                <a:solidFill>
                  <a:srgbClr val="0033CC"/>
                </a:solidFill>
              </a:rPr>
              <a:t>Technical details</a:t>
            </a:r>
          </a:p>
          <a:p>
            <a:pPr marL="514350" indent="-514350">
              <a:buFont typeface="+mj-lt"/>
              <a:buAutoNum type="arabicPeriod"/>
              <a:defRPr/>
            </a:pPr>
            <a:r>
              <a:rPr lang="en-US" b="1" dirty="0">
                <a:solidFill>
                  <a:srgbClr val="0033CC"/>
                </a:solidFill>
              </a:rPr>
              <a:t>Step by step analysis of use case</a:t>
            </a:r>
          </a:p>
          <a:p>
            <a:pPr marL="514350" indent="-514350">
              <a:buFont typeface="+mj-lt"/>
              <a:buAutoNum type="arabicPeriod"/>
              <a:defRPr/>
            </a:pPr>
            <a:r>
              <a:rPr lang="en-US" b="1" dirty="0">
                <a:solidFill>
                  <a:srgbClr val="0033CC"/>
                </a:solidFill>
              </a:rPr>
              <a:t>Information exchanged</a:t>
            </a:r>
          </a:p>
          <a:p>
            <a:pPr marL="514350" indent="-514350">
              <a:buFont typeface="+mj-lt"/>
              <a:buAutoNum type="arabicPeriod"/>
              <a:defRPr/>
            </a:pPr>
            <a:r>
              <a:rPr lang="en-US" dirty="0"/>
              <a:t>Requirements (optional)</a:t>
            </a:r>
          </a:p>
          <a:p>
            <a:pPr marL="514350" indent="-514350">
              <a:buFont typeface="+mj-lt"/>
              <a:buAutoNum type="arabicPeriod"/>
              <a:defRPr/>
            </a:pPr>
            <a:r>
              <a:rPr lang="en-US" b="1" dirty="0">
                <a:solidFill>
                  <a:srgbClr val="0033CC"/>
                </a:solidFill>
              </a:rPr>
              <a:t>Common terms and definitions</a:t>
            </a:r>
          </a:p>
          <a:p>
            <a:pPr marL="514350" indent="-514350">
              <a:buFont typeface="+mj-lt"/>
              <a:buAutoNum type="arabicPeriod"/>
              <a:defRPr/>
            </a:pPr>
            <a:r>
              <a:rPr lang="en-US" dirty="0"/>
              <a:t>Custom information (optional)</a:t>
            </a:r>
          </a:p>
          <a:p>
            <a:pPr marL="514350" indent="-514350">
              <a:buFont typeface="+mj-lt"/>
              <a:buAutoNum type="arabicPeriod"/>
              <a:defRPr/>
            </a:pPr>
            <a:endParaRPr lang="en-US" dirty="0"/>
          </a:p>
          <a:p>
            <a:pPr>
              <a:buFont typeface="+mj-lt"/>
              <a:buNone/>
              <a:defRPr/>
            </a:pPr>
            <a:r>
              <a:rPr lang="en-US" dirty="0"/>
              <a:t>Sine we know the template of use case, next I talk about example of use case:</a:t>
            </a:r>
          </a:p>
        </p:txBody>
      </p:sp>
      <p:sp>
        <p:nvSpPr>
          <p:cNvPr id="4" name="Slide Number Placeholder 3">
            <a:extLst>
              <a:ext uri="{FF2B5EF4-FFF2-40B4-BE49-F238E27FC236}"/>
            </a:extLst>
          </p:cNvPr>
          <p:cNvSpPr>
            <a:spLocks noGrp="1"/>
          </p:cNvSpPr>
          <p:nvPr>
            <p:ph type="sldNum" sz="quarter" idx="5"/>
          </p:nvPr>
        </p:nvSpPr>
        <p:spPr/>
        <p:txBody>
          <a:bodyPr/>
          <a:lstStyle/>
          <a:p>
            <a:pPr>
              <a:defRPr/>
            </a:pPr>
            <a:fld id="{F6C4FBBF-0177-6444-BC26-448278BFA1B2}" type="slidenum">
              <a:rPr lang="en-US" smtClean="0">
                <a:solidFill>
                  <a:prstClr val="black"/>
                </a:solidFill>
              </a:rPr>
              <a:pPr>
                <a:defRPr/>
              </a:pPr>
              <a:t>77</a:t>
            </a:fld>
            <a:endParaRPr lang="en-US">
              <a:solidFill>
                <a:prstClr val="black"/>
              </a:solidFill>
            </a:endParaRPr>
          </a:p>
        </p:txBody>
      </p:sp>
    </p:spTree>
    <p:extLst>
      <p:ext uri="{BB962C8B-B14F-4D97-AF65-F5344CB8AC3E}">
        <p14:creationId xmlns:p14="http://schemas.microsoft.com/office/powerpoint/2010/main" val="526772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a:extLst>
              <a:ext uri="{FF2B5EF4-FFF2-40B4-BE49-F238E27FC236}"/>
            </a:extLst>
          </p:cNvPr>
          <p:cNvSpPr>
            <a:spLocks noGrp="1"/>
          </p:cNvSpPr>
          <p:nvPr>
            <p:ph type="body" idx="1"/>
          </p:nvPr>
        </p:nvSpPr>
        <p:spPr/>
        <p:txBody>
          <a:bodyPr/>
          <a:lstStyle/>
          <a:p>
            <a:pPr>
              <a:buFont typeface="Arial" panose="020B0604020202020204" pitchFamily="34" charset="0"/>
              <a:buNone/>
              <a:defRPr/>
            </a:pPr>
            <a:r>
              <a:rPr lang="en-US" b="1" dirty="0"/>
              <a:t>Four Actors:</a:t>
            </a:r>
          </a:p>
          <a:p>
            <a:pPr marL="171450" indent="-171450">
              <a:buFont typeface="Arial" panose="020B0604020202020204" pitchFamily="34" charset="0"/>
              <a:buChar char="•"/>
              <a:defRPr/>
            </a:pPr>
            <a:r>
              <a:rPr lang="en-US" dirty="0"/>
              <a:t>User</a:t>
            </a:r>
          </a:p>
          <a:p>
            <a:pPr marL="171450" indent="-171450">
              <a:buFont typeface="Arial" panose="020B0604020202020204" pitchFamily="34" charset="0"/>
              <a:buChar char="•"/>
              <a:defRPr/>
            </a:pPr>
            <a:r>
              <a:rPr lang="en-US" dirty="0"/>
              <a:t>Thermostat controller</a:t>
            </a:r>
          </a:p>
          <a:p>
            <a:pPr marL="171450" indent="-171450">
              <a:buFont typeface="Arial" panose="020B0604020202020204" pitchFamily="34" charset="0"/>
              <a:buChar char="•"/>
              <a:defRPr/>
            </a:pPr>
            <a:r>
              <a:rPr lang="en-US" dirty="0"/>
              <a:t>Temperature sensor</a:t>
            </a:r>
          </a:p>
          <a:p>
            <a:pPr marL="171450" indent="-171450">
              <a:buFont typeface="Arial" panose="020B0604020202020204" pitchFamily="34" charset="0"/>
              <a:buChar char="•"/>
              <a:defRPr/>
            </a:pPr>
            <a:r>
              <a:rPr lang="en-US" dirty="0"/>
              <a:t>HVAC system (Compressor, Fan, and  Furnace)</a:t>
            </a:r>
          </a:p>
          <a:p>
            <a:pPr marL="171450" indent="-171450">
              <a:buFont typeface="Arial" panose="020B0604020202020204" pitchFamily="34" charset="0"/>
              <a:buChar char="•"/>
              <a:defRPr/>
            </a:pPr>
            <a:endParaRPr lang="en-US" dirty="0"/>
          </a:p>
          <a:p>
            <a:pPr>
              <a:buFont typeface="Arial" panose="020B0604020202020204" pitchFamily="34" charset="0"/>
              <a:buNone/>
              <a:defRPr/>
            </a:pPr>
            <a:r>
              <a:rPr lang="en-US" b="1" dirty="0"/>
              <a:t>Four Information exchanged : </a:t>
            </a:r>
          </a:p>
          <a:p>
            <a:pPr marL="171450" indent="-171450">
              <a:buFont typeface="Arial" panose="020B0604020202020204" pitchFamily="34" charset="0"/>
              <a:buChar char="•"/>
              <a:defRPr/>
            </a:pPr>
            <a:r>
              <a:rPr lang="en-US" dirty="0"/>
              <a:t>Temperature set point</a:t>
            </a:r>
          </a:p>
          <a:p>
            <a:pPr marL="171450" indent="-171450">
              <a:buFont typeface="Arial" panose="020B0604020202020204" pitchFamily="34" charset="0"/>
              <a:buChar char="•"/>
              <a:defRPr/>
            </a:pPr>
            <a:r>
              <a:rPr lang="en-US" dirty="0"/>
              <a:t>Temperature</a:t>
            </a:r>
          </a:p>
          <a:p>
            <a:pPr marL="171450" indent="-171450">
              <a:buFont typeface="Arial" panose="020B0604020202020204" pitchFamily="34" charset="0"/>
              <a:buChar char="•"/>
              <a:defRPr/>
            </a:pPr>
            <a:r>
              <a:rPr lang="en-US" dirty="0"/>
              <a:t>Status</a:t>
            </a:r>
          </a:p>
          <a:p>
            <a:pPr marL="171450" indent="-171450">
              <a:buFont typeface="Arial" panose="020B0604020202020204" pitchFamily="34" charset="0"/>
              <a:buChar char="•"/>
              <a:defRPr/>
            </a:pPr>
            <a:r>
              <a:rPr lang="en-US" dirty="0"/>
              <a:t>control</a:t>
            </a:r>
          </a:p>
        </p:txBody>
      </p:sp>
      <p:sp>
        <p:nvSpPr>
          <p:cNvPr id="4" name="Slide Number Placeholder 3">
            <a:extLst>
              <a:ext uri="{FF2B5EF4-FFF2-40B4-BE49-F238E27FC236}"/>
            </a:extLst>
          </p:cNvPr>
          <p:cNvSpPr>
            <a:spLocks noGrp="1"/>
          </p:cNvSpPr>
          <p:nvPr>
            <p:ph type="sldNum" sz="quarter" idx="5"/>
          </p:nvPr>
        </p:nvSpPr>
        <p:spPr/>
        <p:txBody>
          <a:bodyPr/>
          <a:lstStyle/>
          <a:p>
            <a:pPr>
              <a:defRPr/>
            </a:pPr>
            <a:fld id="{BE1429E7-98B5-6445-BF76-40CDB4AC7219}" type="slidenum">
              <a:rPr lang="en-US" smtClean="0">
                <a:solidFill>
                  <a:prstClr val="black"/>
                </a:solidFill>
              </a:rPr>
              <a:pPr>
                <a:defRPr/>
              </a:pPr>
              <a:t>78</a:t>
            </a:fld>
            <a:endParaRPr lang="en-US">
              <a:solidFill>
                <a:prstClr val="black"/>
              </a:solidFill>
            </a:endParaRPr>
          </a:p>
        </p:txBody>
      </p:sp>
    </p:spTree>
    <p:extLst>
      <p:ext uri="{BB962C8B-B14F-4D97-AF65-F5344CB8AC3E}">
        <p14:creationId xmlns:p14="http://schemas.microsoft.com/office/powerpoint/2010/main" val="1294181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a:extLst>
              <a:ext uri="{FF2B5EF4-FFF2-40B4-BE49-F238E27FC236}"/>
            </a:extLst>
          </p:cNvPr>
          <p:cNvSpPr>
            <a:spLocks noGrp="1"/>
          </p:cNvSpPr>
          <p:nvPr>
            <p:ph type="body" idx="1"/>
          </p:nvPr>
        </p:nvSpPr>
        <p:spPr/>
        <p:txBody>
          <a:bodyPr/>
          <a:lstStyle/>
          <a:p>
            <a:pPr eaLnBrk="1" fontAlgn="t" hangingPunct="1">
              <a:defRPr/>
            </a:pPr>
            <a:r>
              <a:rPr lang="en-US" b="1" dirty="0"/>
              <a:t>Information exchanged:</a:t>
            </a:r>
            <a:endParaRPr lang="en-US" dirty="0"/>
          </a:p>
          <a:p>
            <a:pPr marL="171450" indent="-171450" eaLnBrk="1" fontAlgn="t" hangingPunct="1">
              <a:buFont typeface="Arial" panose="020B0604020202020204" pitchFamily="34" charset="0"/>
              <a:buChar char="•"/>
              <a:defRPr/>
            </a:pPr>
            <a:r>
              <a:rPr lang="en-US" b="1" dirty="0"/>
              <a:t>Temperature - temperature</a:t>
            </a:r>
            <a:endParaRPr lang="en-US" dirty="0"/>
          </a:p>
          <a:p>
            <a:pPr marL="171450" indent="-171450" eaLnBrk="1" fontAlgn="t" hangingPunct="1">
              <a:buFont typeface="Arial" panose="020B0604020202020204" pitchFamily="34" charset="0"/>
              <a:buChar char="•"/>
              <a:defRPr/>
            </a:pPr>
            <a:r>
              <a:rPr lang="en-US" b="1" dirty="0" err="1"/>
              <a:t>TemperatureSetPoint</a:t>
            </a:r>
            <a:r>
              <a:rPr lang="en-US" b="1" dirty="0"/>
              <a:t> – user input</a:t>
            </a:r>
            <a:endParaRPr lang="en-US" dirty="0"/>
          </a:p>
          <a:p>
            <a:pPr marL="171450" indent="-171450" eaLnBrk="1" fontAlgn="t" hangingPunct="1">
              <a:buFont typeface="Arial" panose="020B0604020202020204" pitchFamily="34" charset="0"/>
              <a:buChar char="•"/>
              <a:defRPr/>
            </a:pPr>
            <a:r>
              <a:rPr lang="en-US" b="1" dirty="0"/>
              <a:t>Control – control command [cool, fun, heat]</a:t>
            </a:r>
            <a:endParaRPr lang="en-US" dirty="0"/>
          </a:p>
          <a:p>
            <a:pPr marL="171450" indent="-171450" eaLnBrk="1" fontAlgn="t" hangingPunct="1">
              <a:buFont typeface="Arial" panose="020B0604020202020204" pitchFamily="34" charset="0"/>
              <a:buChar char="•"/>
              <a:defRPr/>
            </a:pPr>
            <a:r>
              <a:rPr lang="en-US" b="1" dirty="0"/>
              <a:t>Status – HCAV system status [cool, fun, heat]</a:t>
            </a:r>
          </a:p>
          <a:p>
            <a:pPr marL="171450" indent="-171450" eaLnBrk="1" fontAlgn="t" hangingPunct="1">
              <a:buFont typeface="Arial" panose="020B0604020202020204" pitchFamily="34" charset="0"/>
              <a:buChar char="•"/>
              <a:defRPr/>
            </a:pPr>
            <a:endParaRPr lang="en-US" b="1" dirty="0"/>
          </a:p>
          <a:p>
            <a:pPr marL="171450" indent="-171450" eaLnBrk="1" fontAlgn="t" hangingPunct="1">
              <a:buFont typeface="Arial" panose="020B0604020202020204" pitchFamily="34" charset="0"/>
              <a:buChar char="•"/>
              <a:defRPr/>
            </a:pPr>
            <a:r>
              <a:rPr lang="en-US" b="1" dirty="0"/>
              <a:t>0- off</a:t>
            </a:r>
          </a:p>
          <a:p>
            <a:pPr marL="171450" indent="-171450" eaLnBrk="1" fontAlgn="t" hangingPunct="1">
              <a:buFont typeface="Arial" panose="020B0604020202020204" pitchFamily="34" charset="0"/>
              <a:buChar char="•"/>
              <a:defRPr/>
            </a:pPr>
            <a:r>
              <a:rPr lang="en-US" b="1" dirty="0"/>
              <a:t>1- on</a:t>
            </a:r>
            <a:endParaRPr lang="en-US" dirty="0"/>
          </a:p>
          <a:p>
            <a:pPr>
              <a:defRPr/>
            </a:pPr>
            <a:endParaRPr lang="en-US" dirty="0"/>
          </a:p>
          <a:p>
            <a:pPr>
              <a:defRPr/>
            </a:pPr>
            <a:r>
              <a:rPr lang="en-US" dirty="0"/>
              <a:t>Each information has:</a:t>
            </a:r>
          </a:p>
          <a:p>
            <a:pPr marL="171450" indent="-171450" eaLnBrk="1" fontAlgn="t" hangingPunct="1">
              <a:lnSpc>
                <a:spcPct val="115000"/>
              </a:lnSpc>
              <a:spcBef>
                <a:spcPts val="0"/>
              </a:spcBef>
              <a:spcAft>
                <a:spcPts val="0"/>
              </a:spcAft>
              <a:buFont typeface="Arial" panose="020B0604020202020204" pitchFamily="34" charset="0"/>
              <a:buChar char="•"/>
              <a:defRPr/>
            </a:pPr>
            <a:r>
              <a:rPr lang="en-US" b="1" spc="40" dirty="0">
                <a:solidFill>
                  <a:srgbClr val="FFFFFF"/>
                </a:solidFill>
                <a:latin typeface="Arial" panose="020B0604020202020204" pitchFamily="34" charset="0"/>
              </a:rPr>
              <a:t>Information exchanged ID</a:t>
            </a:r>
            <a:endParaRPr lang="en-US" dirty="0">
              <a:latin typeface="Arial" panose="020B0604020202020204" pitchFamily="34" charset="0"/>
            </a:endParaRPr>
          </a:p>
          <a:p>
            <a:pPr marL="171450" indent="-171450" eaLnBrk="1" fontAlgn="t" hangingPunct="1">
              <a:lnSpc>
                <a:spcPct val="115000"/>
              </a:lnSpc>
              <a:spcBef>
                <a:spcPts val="0"/>
              </a:spcBef>
              <a:spcAft>
                <a:spcPts val="0"/>
              </a:spcAft>
              <a:buFont typeface="Arial" panose="020B0604020202020204" pitchFamily="34" charset="0"/>
              <a:buChar char="•"/>
              <a:defRPr/>
            </a:pPr>
            <a:r>
              <a:rPr lang="en-US" b="1" spc="40" dirty="0">
                <a:solidFill>
                  <a:srgbClr val="FFFFFF"/>
                </a:solidFill>
                <a:latin typeface="Arial" panose="020B0604020202020204" pitchFamily="34" charset="0"/>
              </a:rPr>
              <a:t>Name of information</a:t>
            </a:r>
            <a:endParaRPr lang="en-US" dirty="0">
              <a:latin typeface="Arial" panose="020B0604020202020204" pitchFamily="34" charset="0"/>
            </a:endParaRPr>
          </a:p>
          <a:p>
            <a:pPr marL="171450" indent="-171450" eaLnBrk="1" fontAlgn="t" hangingPunct="1">
              <a:lnSpc>
                <a:spcPct val="115000"/>
              </a:lnSpc>
              <a:spcBef>
                <a:spcPts val="0"/>
              </a:spcBef>
              <a:spcAft>
                <a:spcPts val="0"/>
              </a:spcAft>
              <a:buFont typeface="Arial" panose="020B0604020202020204" pitchFamily="34" charset="0"/>
              <a:buChar char="•"/>
              <a:defRPr/>
            </a:pPr>
            <a:r>
              <a:rPr lang="en-US" b="1" spc="40" dirty="0">
                <a:solidFill>
                  <a:srgbClr val="FFFFFF"/>
                </a:solidFill>
                <a:latin typeface="Arial" panose="020B0604020202020204" pitchFamily="34" charset="0"/>
              </a:rPr>
              <a:t>Description of information exchanged</a:t>
            </a:r>
            <a:endParaRPr lang="en-US" dirty="0">
              <a:latin typeface="Arial" panose="020B0604020202020204" pitchFamily="34" charset="0"/>
            </a:endParaRPr>
          </a:p>
          <a:p>
            <a:pPr marL="171450" indent="-171450" eaLnBrk="1" fontAlgn="t" hangingPunct="1">
              <a:lnSpc>
                <a:spcPct val="115000"/>
              </a:lnSpc>
              <a:spcBef>
                <a:spcPts val="0"/>
              </a:spcBef>
              <a:spcAft>
                <a:spcPts val="0"/>
              </a:spcAft>
              <a:buFont typeface="Arial" panose="020B0604020202020204" pitchFamily="34" charset="0"/>
              <a:buChar char="•"/>
              <a:defRPr/>
            </a:pPr>
            <a:r>
              <a:rPr lang="en-US" b="1" spc="40" dirty="0">
                <a:solidFill>
                  <a:srgbClr val="FFFFFF"/>
                </a:solidFill>
                <a:latin typeface="Arial" panose="020B0604020202020204" pitchFamily="34" charset="0"/>
              </a:rPr>
              <a:t>Requirements IDs</a:t>
            </a:r>
            <a:endParaRPr lang="en-US" dirty="0">
              <a:latin typeface="Arial" panose="020B0604020202020204" pitchFamily="34" charset="0"/>
            </a:endParaRPr>
          </a:p>
          <a:p>
            <a:pPr>
              <a:defRPr/>
            </a:pPr>
            <a:endParaRPr lang="en-US" dirty="0"/>
          </a:p>
        </p:txBody>
      </p:sp>
      <p:sp>
        <p:nvSpPr>
          <p:cNvPr id="4" name="Slide Number Placeholder 3">
            <a:extLst>
              <a:ext uri="{FF2B5EF4-FFF2-40B4-BE49-F238E27FC236}"/>
            </a:extLst>
          </p:cNvPr>
          <p:cNvSpPr>
            <a:spLocks noGrp="1"/>
          </p:cNvSpPr>
          <p:nvPr>
            <p:ph type="sldNum" sz="quarter" idx="5"/>
          </p:nvPr>
        </p:nvSpPr>
        <p:spPr/>
        <p:txBody>
          <a:bodyPr/>
          <a:lstStyle/>
          <a:p>
            <a:pPr>
              <a:defRPr/>
            </a:pPr>
            <a:fld id="{29CF4CC4-AAF2-D749-BC6E-E5C29A1E01A6}" type="slidenum">
              <a:rPr lang="en-US" smtClean="0">
                <a:solidFill>
                  <a:prstClr val="black"/>
                </a:solidFill>
              </a:rPr>
              <a:pPr>
                <a:defRPr/>
              </a:pPr>
              <a:t>79</a:t>
            </a:fld>
            <a:endParaRPr lang="en-US">
              <a:solidFill>
                <a:prstClr val="black"/>
              </a:solidFill>
            </a:endParaRPr>
          </a:p>
        </p:txBody>
      </p:sp>
    </p:spTree>
    <p:extLst>
      <p:ext uri="{BB962C8B-B14F-4D97-AF65-F5344CB8AC3E}">
        <p14:creationId xmlns:p14="http://schemas.microsoft.com/office/powerpoint/2010/main" val="566149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For technical standards, a lot of work is already done. We need to enhance global participation, ensure global awareness and improve approaches that are already available. Because standardization is a volunteer endeavor in most organizations, ensuring global participation of experts to ensure we have right expertise will both socialize standard technologies and improve the quality of deliverables.</a:t>
            </a:r>
          </a:p>
          <a:p>
            <a:endParaRPr lang="en-US" altLang="en-US"/>
          </a:p>
          <a:p>
            <a:r>
              <a:rPr lang="en-US" altLang="en-US"/>
              <a:t>Governance standards represent an important opportunity. They are embraced by a segment of the technology community, but applicability can be much broader.  And, in many environments, there is also a body of best practices that serve as de-facto standards, but have limited reach. An important priority is to make sure standards and best practices play a strong role in cybersecurity processes worldwide.</a:t>
            </a:r>
          </a:p>
          <a:p>
            <a:endParaRPr lang="en-US" altLang="en-US"/>
          </a:p>
          <a:p>
            <a:r>
              <a:rPr lang="en-US" altLang="en-US"/>
              <a:t>Fragmentation of effort and expertise is a serious danger.  With cybersecurity expertise is rate and valuable, we need to stress the global nature of cybersecurity standardization endeavors.</a:t>
            </a:r>
          </a:p>
          <a:p>
            <a:endParaRPr lang="en-US" altLang="en-US"/>
          </a:p>
          <a:p>
            <a:r>
              <a:rPr lang="en-US" altLang="en-US"/>
              <a:t>Hand in had with this goal comes a priority to harmonize approaches across the globe, to ensure predictable levels of protection and interoperability.</a:t>
            </a:r>
          </a:p>
        </p:txBody>
      </p:sp>
      <p:sp>
        <p:nvSpPr>
          <p:cNvPr id="4" name="Slide Number Placeholder 3"/>
          <p:cNvSpPr>
            <a:spLocks noGrp="1"/>
          </p:cNvSpPr>
          <p:nvPr>
            <p:ph type="sldNum" sz="quarter" idx="5"/>
          </p:nvPr>
        </p:nvSpPr>
        <p:spPr/>
        <p:txBody>
          <a:bodyPr/>
          <a:lstStyle/>
          <a:p>
            <a:pPr>
              <a:defRPr/>
            </a:pPr>
            <a:fld id="{EE76E66C-848D-FA43-ADC7-ECE097019F69}" type="slidenum">
              <a:rPr lang="en-US" smtClean="0">
                <a:solidFill>
                  <a:prstClr val="black"/>
                </a:solidFill>
              </a:rPr>
              <a:pPr>
                <a:defRPr/>
              </a:pPr>
              <a:t>6</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a:extLst>
              <a:ext uri="{FF2B5EF4-FFF2-40B4-BE49-F238E27FC236}"/>
            </a:extLst>
          </p:cNvPr>
          <p:cNvSpPr>
            <a:spLocks noGrp="1"/>
          </p:cNvSpPr>
          <p:nvPr>
            <p:ph type="body" idx="1"/>
          </p:nvPr>
        </p:nvSpPr>
        <p:spPr/>
        <p:txBody>
          <a:bodyPr/>
          <a:lstStyle/>
          <a:p>
            <a:pPr>
              <a:buFont typeface="Arial" panose="020B0604020202020204" pitchFamily="34" charset="0"/>
              <a:buNone/>
              <a:defRPr/>
            </a:pPr>
            <a:r>
              <a:rPr lang="en-US" dirty="0"/>
              <a:t>Benefits:</a:t>
            </a:r>
            <a:endParaRPr lang="en-US" dirty="0">
              <a:solidFill>
                <a:srgbClr val="0000CC"/>
              </a:solidFill>
            </a:endParaRPr>
          </a:p>
          <a:p>
            <a:pPr marL="171450" indent="-171450" eaLnBrk="1" fontAlgn="auto" hangingPunct="1">
              <a:spcBef>
                <a:spcPts val="0"/>
              </a:spcBef>
              <a:spcAft>
                <a:spcPts val="0"/>
              </a:spcAft>
              <a:buFont typeface="Arial" panose="020B0604020202020204" pitchFamily="34" charset="0"/>
              <a:buChar char="•"/>
              <a:defRPr/>
            </a:pPr>
            <a:r>
              <a:rPr lang="en-US" dirty="0">
                <a:solidFill>
                  <a:srgbClr val="0000CC"/>
                </a:solidFill>
              </a:rPr>
              <a:t>easy to understand </a:t>
            </a:r>
            <a:r>
              <a:rPr lang="en-US" dirty="0"/>
              <a:t>the functions of system. </a:t>
            </a:r>
          </a:p>
          <a:p>
            <a:pPr marL="171450" indent="-171450">
              <a:buFont typeface="Arial" panose="020B0604020202020204" pitchFamily="34" charset="0"/>
              <a:buChar char="•"/>
              <a:defRPr/>
            </a:pPr>
            <a:r>
              <a:rPr lang="en-US" b="1" dirty="0">
                <a:solidFill>
                  <a:srgbClr val="0000CC"/>
                </a:solidFill>
              </a:rPr>
              <a:t>support a common understanding of use cases </a:t>
            </a:r>
            <a:r>
              <a:rPr lang="en-US" dirty="0">
                <a:solidFill>
                  <a:srgbClr val="0000CC"/>
                </a:solidFill>
              </a:rPr>
              <a:t>(functionalities, actors and processes)</a:t>
            </a:r>
            <a:r>
              <a:rPr lang="en-US" dirty="0"/>
              <a:t>.</a:t>
            </a:r>
          </a:p>
          <a:p>
            <a:pPr marL="171450" indent="-171450">
              <a:buFont typeface="Arial" panose="020B0604020202020204" pitchFamily="34" charset="0"/>
              <a:buChar char="•"/>
              <a:defRPr/>
            </a:pPr>
            <a:r>
              <a:rPr lang="en-US" b="1" dirty="0">
                <a:solidFill>
                  <a:srgbClr val="0000CC"/>
                </a:solidFill>
              </a:rPr>
              <a:t>ensure that the correct system is developed </a:t>
            </a:r>
            <a:r>
              <a:rPr lang="en-US" b="1" dirty="0"/>
              <a:t>by capturing the requirements and functions of system (?)</a:t>
            </a:r>
          </a:p>
          <a:p>
            <a:pPr marL="171450" indent="-171450">
              <a:buFont typeface="Arial" panose="020B0604020202020204" pitchFamily="34" charset="0"/>
              <a:buChar char="•"/>
              <a:defRPr/>
            </a:pPr>
            <a:r>
              <a:rPr lang="en-US" b="1" dirty="0">
                <a:solidFill>
                  <a:srgbClr val="0000CC"/>
                </a:solidFill>
              </a:rPr>
              <a:t>manage the complexity of large projects </a:t>
            </a:r>
            <a:r>
              <a:rPr lang="en-US" b="1" dirty="0"/>
              <a:t>by decomposing the problem into major functions (?)</a:t>
            </a:r>
            <a:endParaRPr lang="en-US" dirty="0"/>
          </a:p>
          <a:p>
            <a:pPr marL="171450" indent="-171450">
              <a:buFont typeface="Arial" panose="020B0604020202020204" pitchFamily="34" charset="0"/>
              <a:buChar char="•"/>
              <a:defRPr/>
            </a:pPr>
            <a:r>
              <a:rPr lang="en-US" b="1" dirty="0">
                <a:solidFill>
                  <a:srgbClr val="0000CC"/>
                </a:solidFill>
              </a:rPr>
              <a:t>easy to automatically transformations</a:t>
            </a:r>
            <a:r>
              <a:rPr lang="en-US" b="1" dirty="0"/>
              <a:t> among CPS system development processes </a:t>
            </a:r>
          </a:p>
          <a:p>
            <a:pPr marL="171450" indent="-171450">
              <a:buFont typeface="Arial" panose="020B0604020202020204" pitchFamily="34" charset="0"/>
              <a:buChar char="•"/>
              <a:defRPr/>
            </a:pPr>
            <a:r>
              <a:rPr lang="en-US" b="1" dirty="0"/>
              <a:t>Power energy industry has created a number of use case using this approach</a:t>
            </a:r>
          </a:p>
          <a:p>
            <a:pPr>
              <a:defRPr/>
            </a:pPr>
            <a:endParaRPr lang="en-US" dirty="0"/>
          </a:p>
          <a:p>
            <a:pPr>
              <a:defRPr/>
            </a:pPr>
            <a:r>
              <a:rPr lang="en-US" dirty="0"/>
              <a:t>I have discussed:</a:t>
            </a:r>
          </a:p>
          <a:p>
            <a:pPr>
              <a:defRPr/>
            </a:pPr>
            <a:r>
              <a:rPr lang="en-US" b="1" dirty="0">
                <a:solidFill>
                  <a:srgbClr val="0000CC"/>
                </a:solidFill>
              </a:rPr>
              <a:t>•use case concept</a:t>
            </a:r>
          </a:p>
          <a:p>
            <a:pPr>
              <a:defRPr/>
            </a:pPr>
            <a:r>
              <a:rPr lang="en-US" b="1" dirty="0">
                <a:solidFill>
                  <a:srgbClr val="0000CC"/>
                </a:solidFill>
              </a:rPr>
              <a:t>•Introduced IEC 62599 </a:t>
            </a:r>
            <a:r>
              <a:rPr lang="en-US" b="1" dirty="0" err="1">
                <a:solidFill>
                  <a:srgbClr val="0000CC"/>
                </a:solidFill>
              </a:rPr>
              <a:t>std</a:t>
            </a:r>
            <a:endParaRPr lang="en-US" b="1" dirty="0">
              <a:solidFill>
                <a:srgbClr val="0000CC"/>
              </a:solidFill>
            </a:endParaRPr>
          </a:p>
          <a:p>
            <a:pPr>
              <a:defRPr/>
            </a:pPr>
            <a:r>
              <a:rPr lang="en-US" b="1" dirty="0">
                <a:solidFill>
                  <a:srgbClr val="0000CC"/>
                </a:solidFill>
              </a:rPr>
              <a:t>•Described 62599-2 template</a:t>
            </a:r>
          </a:p>
          <a:p>
            <a:pPr>
              <a:defRPr/>
            </a:pPr>
            <a:r>
              <a:rPr lang="en-US" b="1" dirty="0">
                <a:solidFill>
                  <a:srgbClr val="0000CC"/>
                </a:solidFill>
              </a:rPr>
              <a:t>•Provided Example of </a:t>
            </a:r>
            <a:r>
              <a:rPr lang="en-US" b="1" dirty="0" err="1">
                <a:solidFill>
                  <a:srgbClr val="0000CC"/>
                </a:solidFill>
              </a:rPr>
              <a:t>std</a:t>
            </a:r>
            <a:r>
              <a:rPr lang="en-US" b="1" dirty="0">
                <a:solidFill>
                  <a:srgbClr val="0000CC"/>
                </a:solidFill>
              </a:rPr>
              <a:t>-based use case – smart thermostat</a:t>
            </a:r>
          </a:p>
          <a:p>
            <a:pPr>
              <a:defRPr/>
            </a:pPr>
            <a:r>
              <a:rPr lang="en-US" b="1" dirty="0">
                <a:solidFill>
                  <a:srgbClr val="0000CC"/>
                </a:solidFill>
              </a:rPr>
              <a:t>•Addressed benefits of </a:t>
            </a:r>
            <a:r>
              <a:rPr lang="en-US" b="1" dirty="0" err="1">
                <a:solidFill>
                  <a:srgbClr val="0000CC"/>
                </a:solidFill>
              </a:rPr>
              <a:t>std</a:t>
            </a:r>
            <a:r>
              <a:rPr lang="en-US" b="1" dirty="0">
                <a:solidFill>
                  <a:srgbClr val="0000CC"/>
                </a:solidFill>
              </a:rPr>
              <a:t>-based use case methodology</a:t>
            </a:r>
          </a:p>
          <a:p>
            <a:pPr>
              <a:defRPr/>
            </a:pPr>
            <a:endParaRPr lang="en-US" dirty="0"/>
          </a:p>
          <a:p>
            <a:pPr>
              <a:defRPr/>
            </a:pPr>
            <a:r>
              <a:rPr lang="en-US" dirty="0"/>
              <a:t>Next:</a:t>
            </a:r>
          </a:p>
          <a:p>
            <a:pPr>
              <a:defRPr/>
            </a:pPr>
            <a:r>
              <a:rPr lang="en-US" dirty="0"/>
              <a:t>Marty will talk about </a:t>
            </a:r>
            <a:r>
              <a:rPr lang="en-US" b="1" dirty="0">
                <a:solidFill>
                  <a:srgbClr val="0000CC"/>
                </a:solidFill>
              </a:rPr>
              <a:t>Life cycle of CPS development </a:t>
            </a:r>
            <a:r>
              <a:rPr lang="en-US" dirty="0"/>
              <a:t>using modeling tool, including how to convert </a:t>
            </a:r>
            <a:r>
              <a:rPr lang="en-US" b="1" dirty="0">
                <a:solidFill>
                  <a:srgbClr val="0000CC"/>
                </a:solidFill>
              </a:rPr>
              <a:t>this  use case into UML model and XML format</a:t>
            </a:r>
          </a:p>
        </p:txBody>
      </p:sp>
      <p:sp>
        <p:nvSpPr>
          <p:cNvPr id="4" name="Slide Number Placeholder 3">
            <a:extLst>
              <a:ext uri="{FF2B5EF4-FFF2-40B4-BE49-F238E27FC236}"/>
            </a:extLst>
          </p:cNvPr>
          <p:cNvSpPr>
            <a:spLocks noGrp="1"/>
          </p:cNvSpPr>
          <p:nvPr>
            <p:ph type="sldNum" sz="quarter" idx="5"/>
          </p:nvPr>
        </p:nvSpPr>
        <p:spPr/>
        <p:txBody>
          <a:bodyPr/>
          <a:lstStyle/>
          <a:p>
            <a:pPr>
              <a:defRPr/>
            </a:pPr>
            <a:fld id="{C0199598-BB08-B54D-85E1-00A61588FEAB}" type="slidenum">
              <a:rPr lang="en-US" smtClean="0">
                <a:solidFill>
                  <a:prstClr val="black"/>
                </a:solidFill>
              </a:rPr>
              <a:pPr>
                <a:defRPr/>
              </a:pPr>
              <a:t>80</a:t>
            </a:fld>
            <a:endParaRPr lang="en-US">
              <a:solidFill>
                <a:prstClr val="black"/>
              </a:solidFill>
            </a:endParaRPr>
          </a:p>
        </p:txBody>
      </p:sp>
    </p:spTree>
    <p:extLst>
      <p:ext uri="{BB962C8B-B14F-4D97-AF65-F5344CB8AC3E}">
        <p14:creationId xmlns:p14="http://schemas.microsoft.com/office/powerpoint/2010/main" val="129259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For technical standards, a lot of work is already done. We need to enhance global participation, ensure global awareness and improve approaches that are already available. Because standardization is a volunteer endeavor in most organizations, ensuring global participation of experts to ensure we have right expertise will both socialize standard technologies and improve the quality of deliverables.</a:t>
            </a:r>
          </a:p>
          <a:p>
            <a:pPr eaLnBrk="1" hangingPunct="1">
              <a:spcBef>
                <a:spcPct val="0"/>
              </a:spcBef>
            </a:pPr>
            <a:endParaRPr lang="en-US" altLang="en-US"/>
          </a:p>
          <a:p>
            <a:pPr eaLnBrk="1" hangingPunct="1">
              <a:spcBef>
                <a:spcPct val="0"/>
              </a:spcBef>
            </a:pPr>
            <a:r>
              <a:rPr lang="en-US" altLang="en-US"/>
              <a:t>Governance standards represent an important opportunity. They are embraced by a segment of the technology community, but applicability can be much broader.  And, in many environments, there is also a body of best practices that serve as de-facto standards, but have limited reach. An important priority is to make sure standards and best practices play a strong role in cybersecurity processes worldwide.</a:t>
            </a:r>
          </a:p>
          <a:p>
            <a:pPr eaLnBrk="1" hangingPunct="1">
              <a:spcBef>
                <a:spcPct val="0"/>
              </a:spcBef>
            </a:pPr>
            <a:endParaRPr lang="en-US" altLang="en-US"/>
          </a:p>
          <a:p>
            <a:pPr eaLnBrk="1" hangingPunct="1">
              <a:spcBef>
                <a:spcPct val="0"/>
              </a:spcBef>
            </a:pPr>
            <a:r>
              <a:rPr lang="en-US" altLang="en-US"/>
              <a:t>Fragmentation of effort and expertise is a serious danger.  With cybersecurity expertise is rate and valuable, we need to stress the global nature of cybersecurity standardization endeavors.</a:t>
            </a:r>
          </a:p>
          <a:p>
            <a:pPr eaLnBrk="1" hangingPunct="1">
              <a:spcBef>
                <a:spcPct val="0"/>
              </a:spcBef>
            </a:pPr>
            <a:endParaRPr lang="en-US" altLang="en-US"/>
          </a:p>
          <a:p>
            <a:pPr eaLnBrk="1" hangingPunct="1">
              <a:spcBef>
                <a:spcPct val="0"/>
              </a:spcBef>
            </a:pPr>
            <a:r>
              <a:rPr lang="en-US" altLang="en-US"/>
              <a:t>Hand in had with this goal comes a priority to harmonize approaches across the globe, to ensure predictable levels of protection and interoperability.</a:t>
            </a: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6D5ED00C-08E2-2C48-ABDA-DF071E96C6C4}" type="slidenum">
              <a:rPr lang="en-US" altLang="en-US">
                <a:solidFill>
                  <a:srgbClr val="000000"/>
                </a:solidFill>
                <a:latin typeface="Calibri" charset="0"/>
              </a:rPr>
              <a:pPr fontAlgn="base">
                <a:spcBef>
                  <a:spcPct val="0"/>
                </a:spcBef>
                <a:spcAft>
                  <a:spcPct val="0"/>
                </a:spcAft>
              </a:pPr>
              <a:t>7</a:t>
            </a:fld>
            <a:endParaRPr lang="en-US" altLang="en-US">
              <a:solidFill>
                <a:srgbClr val="000000"/>
              </a:solidFill>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For technical standards, a lot of work is already done. We need to enhance global participation, ensure global awareness and improve approaches that are already available. Because standardization is a volunteer endeavor in most organizations, ensuring global participation of experts to ensure we have right expertise will both socialize standard technologies and improve the quality of deliverables.</a:t>
            </a:r>
          </a:p>
          <a:p>
            <a:pPr eaLnBrk="1" hangingPunct="1">
              <a:spcBef>
                <a:spcPct val="0"/>
              </a:spcBef>
            </a:pPr>
            <a:endParaRPr lang="en-US" altLang="en-US"/>
          </a:p>
          <a:p>
            <a:pPr eaLnBrk="1" hangingPunct="1">
              <a:spcBef>
                <a:spcPct val="0"/>
              </a:spcBef>
            </a:pPr>
            <a:r>
              <a:rPr lang="en-US" altLang="en-US"/>
              <a:t>Governance standards represent an important opportunity. They are embraced by a segment of the technology community, but applicability can be much broader.  And, in many environments, there is also a body of best practices that serve as de-facto standards, but have limited reach. An important priority is to make sure standards and best practices play a strong role in cybersecurity processes worldwide.</a:t>
            </a:r>
          </a:p>
          <a:p>
            <a:pPr eaLnBrk="1" hangingPunct="1">
              <a:spcBef>
                <a:spcPct val="0"/>
              </a:spcBef>
            </a:pPr>
            <a:endParaRPr lang="en-US" altLang="en-US"/>
          </a:p>
          <a:p>
            <a:pPr eaLnBrk="1" hangingPunct="1">
              <a:spcBef>
                <a:spcPct val="0"/>
              </a:spcBef>
            </a:pPr>
            <a:r>
              <a:rPr lang="en-US" altLang="en-US"/>
              <a:t>Fragmentation of effort and expertise is a serious danger.  With cybersecurity expertise is rate and valuable, we need to stress the global nature of cybersecurity standardization endeavors.</a:t>
            </a:r>
          </a:p>
          <a:p>
            <a:pPr eaLnBrk="1" hangingPunct="1">
              <a:spcBef>
                <a:spcPct val="0"/>
              </a:spcBef>
            </a:pPr>
            <a:endParaRPr lang="en-US" altLang="en-US"/>
          </a:p>
          <a:p>
            <a:pPr eaLnBrk="1" hangingPunct="1">
              <a:spcBef>
                <a:spcPct val="0"/>
              </a:spcBef>
            </a:pPr>
            <a:r>
              <a:rPr lang="en-US" altLang="en-US"/>
              <a:t>Hand in had with this goal comes a priority to harmonize approaches across the globe, to ensure predictable levels of protection and interoperability.</a:t>
            </a:r>
          </a:p>
        </p:txBody>
      </p:sp>
      <p:sp>
        <p:nvSpPr>
          <p:cNvPr id="471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1CC5309-4427-3848-81D5-AD53FDE6020D}" type="slidenum">
              <a:rPr lang="en-US" altLang="en-US">
                <a:solidFill>
                  <a:srgbClr val="000000"/>
                </a:solidFill>
                <a:latin typeface="Calibri" charset="0"/>
              </a:rPr>
              <a:pPr fontAlgn="base">
                <a:spcBef>
                  <a:spcPct val="0"/>
                </a:spcBef>
                <a:spcAft>
                  <a:spcPct val="0"/>
                </a:spcAft>
              </a:pPr>
              <a:t>8</a:t>
            </a:fld>
            <a:endParaRPr lang="en-US" altLang="en-US">
              <a:solidFill>
                <a:srgbClr val="000000"/>
              </a:solidFill>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D58E5FA-E3CF-9746-93E7-4898CE660DAD}" type="slidenum">
              <a:rPr lang="en-US" altLang="en-US">
                <a:solidFill>
                  <a:srgbClr val="000000"/>
                </a:solidFill>
                <a:latin typeface="Calibri" charset="0"/>
              </a:rPr>
              <a:pPr fontAlgn="base">
                <a:spcBef>
                  <a:spcPct val="0"/>
                </a:spcBef>
                <a:spcAft>
                  <a:spcPct val="0"/>
                </a:spcAft>
              </a:pPr>
              <a:t>9</a:t>
            </a:fld>
            <a:endParaRPr lang="en-US" altLang="en-US">
              <a:solidFill>
                <a:srgbClr val="000000"/>
              </a:solidFill>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For technical standards, a lot of work is already done. We need to enhance global participation, ensure global awareness and improve approaches that are already available. Because standardization is a volunteer endeavor in most organizations, ensuring global participation of experts to ensure we have right expertise will both socialize standard technologies and improve the quality of deliverables.</a:t>
            </a:r>
          </a:p>
          <a:p>
            <a:pPr eaLnBrk="1" hangingPunct="1">
              <a:spcBef>
                <a:spcPct val="0"/>
              </a:spcBef>
            </a:pPr>
            <a:endParaRPr lang="en-US" altLang="en-US"/>
          </a:p>
          <a:p>
            <a:pPr eaLnBrk="1" hangingPunct="1">
              <a:spcBef>
                <a:spcPct val="0"/>
              </a:spcBef>
            </a:pPr>
            <a:r>
              <a:rPr lang="en-US" altLang="en-US"/>
              <a:t>Governance standards represent an important opportunity. They are embraced by a segment of the technology community, but applicability can be much broader.  And, in many environments, there is also a body of best practices that serve as de-facto standards, but have limited reach. An important priority is to make sure standards and best practices play a strong role in cybersecurity processes worldwide.</a:t>
            </a:r>
          </a:p>
          <a:p>
            <a:pPr eaLnBrk="1" hangingPunct="1">
              <a:spcBef>
                <a:spcPct val="0"/>
              </a:spcBef>
            </a:pPr>
            <a:endParaRPr lang="en-US" altLang="en-US"/>
          </a:p>
          <a:p>
            <a:pPr eaLnBrk="1" hangingPunct="1">
              <a:spcBef>
                <a:spcPct val="0"/>
              </a:spcBef>
            </a:pPr>
            <a:r>
              <a:rPr lang="en-US" altLang="en-US"/>
              <a:t>Fragmentation of effort and expertise is a serious danger.  With cybersecurity expertise is rate and valuable, we need to stress the global nature of cybersecurity standardization endeavors.</a:t>
            </a:r>
          </a:p>
          <a:p>
            <a:pPr eaLnBrk="1" hangingPunct="1">
              <a:spcBef>
                <a:spcPct val="0"/>
              </a:spcBef>
            </a:pPr>
            <a:endParaRPr lang="en-US" altLang="en-US"/>
          </a:p>
          <a:p>
            <a:pPr eaLnBrk="1" hangingPunct="1">
              <a:spcBef>
                <a:spcPct val="0"/>
              </a:spcBef>
            </a:pPr>
            <a:r>
              <a:rPr lang="en-US" altLang="en-US"/>
              <a:t>Hand in had with this goal comes a priority to harmonize approaches across the globe, to ensure predictable levels of protection and interoperability.</a:t>
            </a: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A2192019-9393-6A44-9FE0-6FC44378D33C}" type="slidenum">
              <a:rPr lang="en-US" altLang="en-US">
                <a:solidFill>
                  <a:srgbClr val="000000"/>
                </a:solidFill>
                <a:latin typeface="Calibri" charset="0"/>
              </a:rPr>
              <a:pPr fontAlgn="base">
                <a:spcBef>
                  <a:spcPct val="0"/>
                </a:spcBef>
                <a:spcAft>
                  <a:spcPct val="0"/>
                </a:spcAft>
              </a:pPr>
              <a:t>10</a:t>
            </a:fld>
            <a:endParaRPr lang="en-US" altLang="en-US">
              <a:solidFill>
                <a:srgbClr val="000000"/>
              </a:solidFill>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6A050D34-E6B9-8F42-9819-D41570A087FE}" type="slidenum">
              <a:rPr lang="en-US" altLang="en-US">
                <a:latin typeface="Calibri" charset="0"/>
              </a:rPr>
              <a:pPr fontAlgn="base">
                <a:spcBef>
                  <a:spcPct val="0"/>
                </a:spcBef>
                <a:spcAft>
                  <a:spcPct val="0"/>
                </a:spcAft>
              </a:pPr>
              <a:t>20</a:t>
            </a:fld>
            <a:endParaRPr lang="en-US" altLang="en-US">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972ADA16-567F-BE4E-8BFE-F7091549FADB}" type="slidenum">
              <a:rPr lang="en-US" altLang="en-US">
                <a:latin typeface="Calibri" charset="0"/>
              </a:rPr>
              <a:pPr fontAlgn="base">
                <a:spcBef>
                  <a:spcPct val="0"/>
                </a:spcBef>
                <a:spcAft>
                  <a:spcPct val="0"/>
                </a:spcAft>
              </a:pPr>
              <a:t>24</a:t>
            </a:fld>
            <a:endParaRPr lang="en-US" altLang="en-US">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602C36AD-659F-6440-A7F0-5CB1261182F2}" type="slidenum">
              <a:rPr lang="en-US" altLang="en-US">
                <a:latin typeface="Calibri" charset="0"/>
              </a:rPr>
              <a:pPr fontAlgn="base">
                <a:spcBef>
                  <a:spcPct val="0"/>
                </a:spcBef>
                <a:spcAft>
                  <a:spcPct val="0"/>
                </a:spcAft>
              </a:pPr>
              <a:t>27</a:t>
            </a:fld>
            <a:endParaRPr lang="en-US" altLang="en-US">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2.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4.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18.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9.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005264" y="-3509"/>
            <a:ext cx="815741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082716" y="4652796"/>
            <a:ext cx="476450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069E39CE-7429-0145-B486-FD7125702B24}" type="slidenum">
              <a:rPr/>
              <a:pPr>
                <a:defRPr/>
              </a:pPr>
              <a:t>‹#›</a:t>
            </a:fld>
            <a:endParaRPr/>
          </a:p>
        </p:txBody>
      </p:sp>
    </p:spTree>
    <p:extLst>
      <p:ext uri="{BB962C8B-B14F-4D97-AF65-F5344CB8AC3E}">
        <p14:creationId xmlns:p14="http://schemas.microsoft.com/office/powerpoint/2010/main" val="1017364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D549F9BD-EF2F-F845-8DC2-A702B8DF60A2}" type="slidenum">
              <a:rPr/>
              <a:pPr>
                <a:defRPr/>
              </a:pPr>
              <a:t>‹#›</a:t>
            </a:fld>
            <a:endParaRPr/>
          </a:p>
        </p:txBody>
      </p:sp>
    </p:spTree>
    <p:extLst>
      <p:ext uri="{BB962C8B-B14F-4D97-AF65-F5344CB8AC3E}">
        <p14:creationId xmlns:p14="http://schemas.microsoft.com/office/powerpoint/2010/main" val="61770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0ADF0AD1-DAF1-2C4A-A7A7-478FC283C85A}" type="slidenum">
              <a:rPr/>
              <a:pPr>
                <a:defRPr/>
              </a:pPr>
              <a:t>‹#›</a:t>
            </a:fld>
            <a:endParaRPr dirty="0"/>
          </a:p>
        </p:txBody>
      </p:sp>
    </p:spTree>
    <p:extLst>
      <p:ext uri="{BB962C8B-B14F-4D97-AF65-F5344CB8AC3E}">
        <p14:creationId xmlns:p14="http://schemas.microsoft.com/office/powerpoint/2010/main" val="1473506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extLst>
          </p:cNvPr>
          <p:cNvSpPr txBox="1"/>
          <p:nvPr userDrawn="1"/>
        </p:nvSpPr>
        <p:spPr>
          <a:xfrm>
            <a:off x="0" y="6557963"/>
            <a:ext cx="12192000" cy="306387"/>
          </a:xfrm>
          <a:prstGeom prst="rect">
            <a:avLst/>
          </a:prstGeom>
          <a:solidFill>
            <a:srgbClr val="0B5D73"/>
          </a:solidFill>
        </p:spPr>
        <p:txBody>
          <a:bodyPr>
            <a:spAutoFit/>
          </a:bodyPr>
          <a:lstStyle/>
          <a:p>
            <a:pPr eaLnBrk="1" fontAlgn="auto" hangingPunct="1">
              <a:spcBef>
                <a:spcPts val="0"/>
              </a:spcBef>
              <a:spcAft>
                <a:spcPts val="0"/>
              </a:spcAft>
              <a:defRPr/>
            </a:pPr>
            <a:r>
              <a:rPr lang="en-US" sz="1400" spc="1200" dirty="0">
                <a:solidFill>
                  <a:schemeClr val="bg1">
                    <a:lumMod val="85000"/>
                  </a:schemeClr>
                </a:solidFill>
                <a:latin typeface="+mn-lt"/>
              </a:rPr>
              <a:t>   NIST smart grid program</a:t>
            </a:r>
          </a:p>
        </p:txBody>
      </p:sp>
      <p:sp>
        <p:nvSpPr>
          <p:cNvPr id="4" name="Rectangle 3">
            <a:extLst>
              <a:ext uri="{FF2B5EF4-FFF2-40B4-BE49-F238E27FC236}"/>
            </a:extLst>
          </p:cNvPr>
          <p:cNvSpPr/>
          <p:nvPr userDrawn="1"/>
        </p:nvSpPr>
        <p:spPr>
          <a:xfrm>
            <a:off x="0" y="0"/>
            <a:ext cx="12192000" cy="695739"/>
          </a:xfrm>
          <a:prstGeom prst="rect">
            <a:avLst/>
          </a:prstGeom>
          <a:gradFill flip="none" rotWithShape="1">
            <a:gsLst>
              <a:gs pos="0">
                <a:srgbClr val="0B5D73"/>
              </a:gs>
              <a:gs pos="50000">
                <a:srgbClr val="0B5D73"/>
              </a:gs>
              <a:gs pos="100000">
                <a:srgbClr val="0B5D73">
                  <a:alpha val="35000"/>
                </a:srgbClr>
              </a:gs>
            </a:gsLst>
            <a:lin ang="0" scaled="1"/>
            <a:tileRect/>
          </a:gra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itle 1"/>
          <p:cNvSpPr>
            <a:spLocks noGrp="1"/>
          </p:cNvSpPr>
          <p:nvPr>
            <p:ph type="title"/>
          </p:nvPr>
        </p:nvSpPr>
        <p:spPr>
          <a:xfrm>
            <a:off x="366962" y="-6156"/>
            <a:ext cx="11650579" cy="701895"/>
          </a:xfrm>
        </p:spPr>
        <p:txBody>
          <a:bodyPr/>
          <a:lstStyle>
            <a:lvl1pPr>
              <a:defRPr>
                <a:solidFill>
                  <a:schemeClr val="bg1"/>
                </a:solidFill>
              </a:defRPr>
            </a:lvl1pPr>
          </a:lstStyle>
          <a:p>
            <a:r>
              <a:rPr lang="en-US" dirty="0"/>
              <a:t>Click to edit Master title style</a:t>
            </a:r>
          </a:p>
        </p:txBody>
      </p:sp>
      <p:sp>
        <p:nvSpPr>
          <p:cNvPr id="5" name="Slide Number Placeholder 7">
            <a:extLst>
              <a:ext uri="{FF2B5EF4-FFF2-40B4-BE49-F238E27FC236}"/>
            </a:extLst>
          </p:cNvPr>
          <p:cNvSpPr>
            <a:spLocks noGrp="1"/>
          </p:cNvSpPr>
          <p:nvPr>
            <p:ph type="sldNum" sz="quarter" idx="10"/>
          </p:nvPr>
        </p:nvSpPr>
        <p:spPr>
          <a:xfrm>
            <a:off x="9172575" y="6557963"/>
            <a:ext cx="2844800" cy="300037"/>
          </a:xfrm>
        </p:spPr>
        <p:txBody>
          <a:bodyPr/>
          <a:lstStyle>
            <a:lvl1pPr>
              <a:defRPr>
                <a:solidFill>
                  <a:schemeClr val="bg1">
                    <a:lumMod val="85000"/>
                  </a:schemeClr>
                </a:solidFill>
              </a:defRPr>
            </a:lvl1pPr>
          </a:lstStyle>
          <a:p>
            <a:pPr>
              <a:defRPr/>
            </a:pPr>
            <a:fld id="{6EF3C479-33F1-254A-A8B0-DBE60CA396A0}" type="slidenum">
              <a:rPr/>
              <a:pPr>
                <a:defRPr/>
              </a:pPr>
              <a:t>‹#›</a:t>
            </a:fld>
            <a:endParaRPr dirty="0"/>
          </a:p>
        </p:txBody>
      </p:sp>
    </p:spTree>
    <p:extLst>
      <p:ext uri="{BB962C8B-B14F-4D97-AF65-F5344CB8AC3E}">
        <p14:creationId xmlns:p14="http://schemas.microsoft.com/office/powerpoint/2010/main" val="829783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and Large Bullet Content">
    <p:spTree>
      <p:nvGrpSpPr>
        <p:cNvPr id="1" name=""/>
        <p:cNvGrpSpPr/>
        <p:nvPr/>
      </p:nvGrpSpPr>
      <p:grpSpPr>
        <a:xfrm>
          <a:off x="0" y="0"/>
          <a:ext cx="0" cy="0"/>
          <a:chOff x="0" y="0"/>
          <a:chExt cx="0" cy="0"/>
        </a:xfrm>
      </p:grpSpPr>
      <p:sp>
        <p:nvSpPr>
          <p:cNvPr id="7" name="Title 6"/>
          <p:cNvSpPr>
            <a:spLocks noGrp="1"/>
          </p:cNvSpPr>
          <p:nvPr>
            <p:ph type="title"/>
          </p:nvPr>
        </p:nvSpPr>
        <p:spPr>
          <a:xfrm>
            <a:off x="607484" y="411797"/>
            <a:ext cx="10972800" cy="1158240"/>
          </a:xfrm>
        </p:spPr>
        <p:txBody>
          <a:bodyPr/>
          <a:lstStyle>
            <a:lvl1pPr>
              <a:defRPr/>
            </a:lvl1pPr>
          </a:lstStyle>
          <a:p>
            <a:r>
              <a:rPr lang="en-US"/>
              <a:t>Click to edit Master title style</a:t>
            </a:r>
            <a:endParaRPr lang="en-US" dirty="0"/>
          </a:p>
        </p:txBody>
      </p:sp>
      <p:sp>
        <p:nvSpPr>
          <p:cNvPr id="9" name="Content Placeholder 8"/>
          <p:cNvSpPr>
            <a:spLocks noGrp="1"/>
          </p:cNvSpPr>
          <p:nvPr>
            <p:ph sz="quarter" idx="13"/>
          </p:nvPr>
        </p:nvSpPr>
        <p:spPr>
          <a:xfrm>
            <a:off x="607486" y="1604436"/>
            <a:ext cx="10970683" cy="4567767"/>
          </a:xfrm>
        </p:spPr>
        <p:txBody>
          <a:bodyPr/>
          <a:lstStyle>
            <a:lvl2pPr>
              <a:defRPr sz="1800"/>
            </a:lvl2pPr>
            <a:lvl3pPr>
              <a:defRPr sz="1800"/>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extLst>
          </p:cNvPr>
          <p:cNvSpPr>
            <a:spLocks noGrp="1"/>
          </p:cNvSpPr>
          <p:nvPr>
            <p:ph type="dt" sz="half" idx="14"/>
          </p:nvPr>
        </p:nvSpPr>
        <p:spPr>
          <a:xfrm>
            <a:off x="609600" y="6356350"/>
            <a:ext cx="2844800" cy="365125"/>
          </a:xfrm>
          <a:prstGeom prst="rect">
            <a:avLst/>
          </a:prstGeom>
        </p:spPr>
        <p:txBody>
          <a:bodyPr/>
          <a:lstStyle>
            <a:lvl1pPr defTabSz="457182" eaLnBrk="1" fontAlgn="auto" hangingPunct="1">
              <a:spcBef>
                <a:spcPts val="0"/>
              </a:spcBef>
              <a:spcAft>
                <a:spcPts val="0"/>
              </a:spcAft>
              <a:defRPr>
                <a:solidFill>
                  <a:prstClr val="white"/>
                </a:solidFill>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5"/>
          </p:nvPr>
        </p:nvSpPr>
        <p:spPr>
          <a:xfrm>
            <a:off x="4165600" y="6356350"/>
            <a:ext cx="3860800" cy="365125"/>
          </a:xfrm>
          <a:prstGeom prst="rect">
            <a:avLst/>
          </a:prstGeom>
        </p:spPr>
        <p:txBody>
          <a:bodyPr/>
          <a:lstStyle>
            <a:lvl1pPr defTabSz="457182" eaLnBrk="1" fontAlgn="auto" hangingPunct="1">
              <a:spcBef>
                <a:spcPts val="0"/>
              </a:spcBef>
              <a:spcAft>
                <a:spcPts val="0"/>
              </a:spcAft>
              <a:defRPr>
                <a:solidFill>
                  <a:prstClr val="white"/>
                </a:solidFill>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6"/>
          </p:nvPr>
        </p:nvSpPr>
        <p:spPr/>
        <p:txBody>
          <a:bodyPr/>
          <a:lstStyle>
            <a:lvl1pPr>
              <a:defRPr>
                <a:solidFill>
                  <a:prstClr val="black"/>
                </a:solidFill>
              </a:defRPr>
            </a:lvl1pPr>
          </a:lstStyle>
          <a:p>
            <a:pPr>
              <a:defRPr/>
            </a:pPr>
            <a:fld id="{5A59DBB3-56A7-C54C-A089-14641B4C8D65}" type="slidenum">
              <a:rPr/>
              <a:pPr>
                <a:defRPr/>
              </a:pPr>
              <a:t>‹#›</a:t>
            </a:fld>
            <a:endParaRPr dirty="0"/>
          </a:p>
        </p:txBody>
      </p:sp>
    </p:spTree>
    <p:extLst>
      <p:ext uri="{BB962C8B-B14F-4D97-AF65-F5344CB8AC3E}">
        <p14:creationId xmlns:p14="http://schemas.microsoft.com/office/powerpoint/2010/main" val="415590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0728479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5"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37185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no section title)">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005270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solidFill>
                  <a:srgbClr val="000000"/>
                </a:solidFill>
              </a:defRPr>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7383551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t (no section title)">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8907408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ntent with Subtitles">
    <p:spTree>
      <p:nvGrpSpPr>
        <p:cNvPr id="1" name=""/>
        <p:cNvGrpSpPr/>
        <p:nvPr/>
      </p:nvGrpSpPr>
      <p:grpSpPr>
        <a:xfrm>
          <a:off x="0" y="0"/>
          <a:ext cx="0" cy="0"/>
          <a:chOff x="0" y="0"/>
          <a:chExt cx="0" cy="0"/>
        </a:xfrm>
      </p:grpSpPr>
      <p:sp>
        <p:nvSpPr>
          <p:cNvPr id="6" name="phContent2"/>
          <p:cNvSpPr>
            <a:spLocks noGrp="1"/>
          </p:cNvSpPr>
          <p:nvPr>
            <p:ph sz="quarter" idx="4"/>
          </p:nvPr>
        </p:nvSpPr>
        <p:spPr>
          <a:xfrm>
            <a:off x="6193693" y="1995855"/>
            <a:ext cx="5529384"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995855"/>
            <a:ext cx="5527432"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ubTitle2"/>
          <p:cNvSpPr>
            <a:spLocks noGrp="1"/>
          </p:cNvSpPr>
          <p:nvPr>
            <p:ph type="body" sz="quarter" idx="3"/>
          </p:nvPr>
        </p:nvSpPr>
        <p:spPr>
          <a:xfrm>
            <a:off x="6193693" y="1306513"/>
            <a:ext cx="5529384"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 name="phSubTitle1"/>
          <p:cNvSpPr>
            <a:spLocks noGrp="1"/>
          </p:cNvSpPr>
          <p:nvPr>
            <p:ph type="body" idx="1"/>
          </p:nvPr>
        </p:nvSpPr>
        <p:spPr>
          <a:xfrm>
            <a:off x="468923" y="1306513"/>
            <a:ext cx="5527432"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649896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247776"/>
            <a:ext cx="10515600" cy="51530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333D51A4-A73F-FB4F-8A98-8AEAED743369}" type="slidenum">
              <a:rPr/>
              <a:pPr>
                <a:defRPr/>
              </a:pPr>
              <a:t>‹#›</a:t>
            </a:fld>
            <a:endParaRPr dirty="0"/>
          </a:p>
        </p:txBody>
      </p:sp>
    </p:spTree>
    <p:extLst>
      <p:ext uri="{BB962C8B-B14F-4D97-AF65-F5344CB8AC3E}">
        <p14:creationId xmlns:p14="http://schemas.microsoft.com/office/powerpoint/2010/main" val="1450520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ntent (large-left)">
    <p:spTree>
      <p:nvGrpSpPr>
        <p:cNvPr id="1" name=""/>
        <p:cNvGrpSpPr/>
        <p:nvPr/>
      </p:nvGrpSpPr>
      <p:grpSpPr>
        <a:xfrm>
          <a:off x="0" y="0"/>
          <a:ext cx="0" cy="0"/>
          <a:chOff x="0" y="0"/>
          <a:chExt cx="0" cy="0"/>
        </a:xfrm>
      </p:grpSpPr>
      <p:sp>
        <p:nvSpPr>
          <p:cNvPr id="4" name="phContent2"/>
          <p:cNvSpPr>
            <a:spLocks noGrp="1"/>
          </p:cNvSpPr>
          <p:nvPr>
            <p:ph sz="half" idx="2"/>
          </p:nvPr>
        </p:nvSpPr>
        <p:spPr>
          <a:xfrm>
            <a:off x="8090586"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094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ent (large-right)">
    <p:spTree>
      <p:nvGrpSpPr>
        <p:cNvPr id="1" name=""/>
        <p:cNvGrpSpPr/>
        <p:nvPr/>
      </p:nvGrpSpPr>
      <p:grpSpPr>
        <a:xfrm>
          <a:off x="0" y="0"/>
          <a:ext cx="0" cy="0"/>
          <a:chOff x="0" y="0"/>
          <a:chExt cx="0" cy="0"/>
        </a:xfrm>
      </p:grpSpPr>
      <p:sp>
        <p:nvSpPr>
          <p:cNvPr id="3" name="phContent2"/>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1491712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ntent (up-down)">
    <p:spTree>
      <p:nvGrpSpPr>
        <p:cNvPr id="1" name=""/>
        <p:cNvGrpSpPr/>
        <p:nvPr/>
      </p:nvGrpSpPr>
      <p:grpSpPr>
        <a:xfrm>
          <a:off x="0" y="0"/>
          <a:ext cx="0" cy="0"/>
          <a:chOff x="0" y="0"/>
          <a:chExt cx="0" cy="0"/>
        </a:xfrm>
      </p:grpSpPr>
      <p:sp>
        <p:nvSpPr>
          <p:cNvPr id="5" name="phContent2"/>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895337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ntent (2-up)">
    <p:spTree>
      <p:nvGrpSpPr>
        <p:cNvPr id="1" name=""/>
        <p:cNvGrpSpPr/>
        <p:nvPr/>
      </p:nvGrpSpPr>
      <p:grpSpPr>
        <a:xfrm>
          <a:off x="0" y="0"/>
          <a:ext cx="0" cy="0"/>
          <a:chOff x="0" y="0"/>
          <a:chExt cx="0" cy="0"/>
        </a:xfrm>
      </p:grpSpPr>
      <p:sp>
        <p:nvSpPr>
          <p:cNvPr id="5" name="phContent3"/>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Content2"/>
          <p:cNvSpPr>
            <a:spLocks noGrp="1"/>
          </p:cNvSpPr>
          <p:nvPr>
            <p:ph sz="half" idx="13"/>
          </p:nvPr>
        </p:nvSpPr>
        <p:spPr>
          <a:xfrm>
            <a:off x="6189047"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5341666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2-down)">
    <p:spTree>
      <p:nvGrpSpPr>
        <p:cNvPr id="1" name=""/>
        <p:cNvGrpSpPr/>
        <p:nvPr/>
      </p:nvGrpSpPr>
      <p:grpSpPr>
        <a:xfrm>
          <a:off x="0" y="0"/>
          <a:ext cx="0" cy="0"/>
          <a:chOff x="0" y="0"/>
          <a:chExt cx="0" cy="0"/>
        </a:xfrm>
      </p:grpSpPr>
      <p:sp>
        <p:nvSpPr>
          <p:cNvPr id="6" name="phContent3"/>
          <p:cNvSpPr>
            <a:spLocks noGrp="1"/>
          </p:cNvSpPr>
          <p:nvPr>
            <p:ph sz="half" idx="13"/>
          </p:nvPr>
        </p:nvSpPr>
        <p:spPr>
          <a:xfrm>
            <a:off x="6189047"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92315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ntent (2-right)">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6667456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ntent (2-righ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9058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7"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7" name="phFigure1"/>
          <p:cNvSpPr>
            <a:spLocks noGrp="1"/>
          </p:cNvSpPr>
          <p:nvPr>
            <p:ph type="body" sz="quarter" idx="12"/>
          </p:nvPr>
        </p:nvSpPr>
        <p:spPr>
          <a:xfrm>
            <a:off x="8089847"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48993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2-left)">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8348043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ntent (2-lef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4540607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6" name="phContent4"/>
          <p:cNvSpPr>
            <a:spLocks noGrp="1"/>
          </p:cNvSpPr>
          <p:nvPr>
            <p:ph sz="half" idx="11"/>
          </p:nvPr>
        </p:nvSpPr>
        <p:spPr>
          <a:xfrm>
            <a:off x="6189786"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6189786"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964235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DAC417C0-1702-6F4B-B558-0E59ADF3F353}" type="slidenum">
              <a:rPr/>
              <a:pPr>
                <a:defRPr/>
              </a:pPr>
              <a:t>‹#›</a:t>
            </a:fld>
            <a:endParaRPr/>
          </a:p>
        </p:txBody>
      </p:sp>
    </p:spTree>
    <p:extLst>
      <p:ext uri="{BB962C8B-B14F-4D97-AF65-F5344CB8AC3E}">
        <p14:creationId xmlns:p14="http://schemas.microsoft.com/office/powerpoint/2010/main" val="575782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ntent (large-left)">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568857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ntent (large-lef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9170900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ntent (large-right)">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2421540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ntent (large-righ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2"/>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745631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ntent Brickwall-A">
    <p:spTree>
      <p:nvGrpSpPr>
        <p:cNvPr id="1" name=""/>
        <p:cNvGrpSpPr/>
        <p:nvPr/>
      </p:nvGrpSpPr>
      <p:grpSpPr>
        <a:xfrm>
          <a:off x="0" y="0"/>
          <a:ext cx="0" cy="0"/>
          <a:chOff x="0" y="0"/>
          <a:chExt cx="0" cy="0"/>
        </a:xfrm>
      </p:grpSpPr>
      <p:sp>
        <p:nvSpPr>
          <p:cNvPr id="6" name="phContent4"/>
          <p:cNvSpPr>
            <a:spLocks noGrp="1"/>
          </p:cNvSpPr>
          <p:nvPr>
            <p:ph sz="half" idx="11"/>
          </p:nvPr>
        </p:nvSpPr>
        <p:spPr>
          <a:xfrm>
            <a:off x="4279386" y="4028285"/>
            <a:ext cx="74436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3633231"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4"/>
            <a:ext cx="3633231"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9023320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ntent Brickwall-A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81534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ntent Brickwall-B">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041444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ntent Brickwall-B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4489266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ntent (&lt;=14pt text)">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14073304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4 Content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3"/>
            <a:ext cx="2680616" cy="52911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7136865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66826"/>
            <a:ext cx="5181600" cy="5114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66826"/>
            <a:ext cx="5181600" cy="51149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9EB2D8BD-D4E7-9A4D-BB21-4929C729F900}" type="slidenum">
              <a:rPr/>
              <a:pPr>
                <a:defRPr/>
              </a:pPr>
              <a:t>‹#›</a:t>
            </a:fld>
            <a:endParaRPr dirty="0"/>
          </a:p>
        </p:txBody>
      </p:sp>
    </p:spTree>
    <p:extLst>
      <p:ext uri="{BB962C8B-B14F-4D97-AF65-F5344CB8AC3E}">
        <p14:creationId xmlns:p14="http://schemas.microsoft.com/office/powerpoint/2010/main" val="671531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ontent with Headings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2" name="phContent3"/>
          <p:cNvSpPr>
            <a:spLocks noGrp="1"/>
          </p:cNvSpPr>
          <p:nvPr>
            <p:ph sz="half" idx="15"/>
          </p:nvPr>
        </p:nvSpPr>
        <p:spPr>
          <a:xfrm>
            <a:off x="618396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Heading3"/>
          <p:cNvSpPr>
            <a:spLocks noGrp="1"/>
          </p:cNvSpPr>
          <p:nvPr>
            <p:ph sz="quarter" idx="25"/>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1" name="phContent2"/>
          <p:cNvSpPr>
            <a:spLocks noGrp="1"/>
          </p:cNvSpPr>
          <p:nvPr>
            <p:ph sz="half" idx="14"/>
          </p:nvPr>
        </p:nvSpPr>
        <p:spPr>
          <a:xfrm>
            <a:off x="332644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phHeading2"/>
          <p:cNvSpPr>
            <a:spLocks noGrp="1"/>
          </p:cNvSpPr>
          <p:nvPr>
            <p:ph sz="quarter" idx="24"/>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3" name="phContent1"/>
          <p:cNvSpPr>
            <a:spLocks noGrp="1"/>
          </p:cNvSpPr>
          <p:nvPr>
            <p:ph sz="half" idx="1"/>
          </p:nvPr>
        </p:nvSpPr>
        <p:spPr>
          <a:xfrm>
            <a:off x="468923" y="1785313"/>
            <a:ext cx="2680616" cy="48123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Heading1"/>
          <p:cNvSpPr>
            <a:spLocks noGrp="1"/>
          </p:cNvSpPr>
          <p:nvPr>
            <p:ph sz="quarter" idx="23"/>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2600046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Content (&lt;=14pt text)">
    <p:spTree>
      <p:nvGrpSpPr>
        <p:cNvPr id="1" name=""/>
        <p:cNvGrpSpPr/>
        <p:nvPr/>
      </p:nvGrpSpPr>
      <p:grpSpPr>
        <a:xfrm>
          <a:off x="0" y="0"/>
          <a:ext cx="0" cy="0"/>
          <a:chOff x="0" y="0"/>
          <a:chExt cx="0" cy="0"/>
        </a:xfrm>
      </p:grpSpPr>
      <p:sp>
        <p:nvSpPr>
          <p:cNvPr id="15" name="phContent6"/>
          <p:cNvSpPr>
            <a:spLocks noGrp="1"/>
          </p:cNvSpPr>
          <p:nvPr>
            <p:ph sz="half" idx="18"/>
          </p:nvPr>
        </p:nvSpPr>
        <p:spPr>
          <a:xfrm>
            <a:off x="8089847"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Content5"/>
          <p:cNvSpPr>
            <a:spLocks noGrp="1"/>
          </p:cNvSpPr>
          <p:nvPr>
            <p:ph sz="half" idx="17"/>
          </p:nvPr>
        </p:nvSpPr>
        <p:spPr>
          <a:xfrm>
            <a:off x="4279386"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Content4"/>
          <p:cNvSpPr>
            <a:spLocks noGrp="1"/>
          </p:cNvSpPr>
          <p:nvPr>
            <p:ph sz="half" idx="16"/>
          </p:nvPr>
        </p:nvSpPr>
        <p:spPr>
          <a:xfrm>
            <a:off x="468923"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8089847"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8902438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 Content (&lt;=12pt text)">
    <p:spTree>
      <p:nvGrpSpPr>
        <p:cNvPr id="1" name=""/>
        <p:cNvGrpSpPr/>
        <p:nvPr/>
      </p:nvGrpSpPr>
      <p:grpSpPr>
        <a:xfrm>
          <a:off x="0" y="0"/>
          <a:ext cx="0" cy="0"/>
          <a:chOff x="0" y="0"/>
          <a:chExt cx="0" cy="0"/>
        </a:xfrm>
      </p:grpSpPr>
      <p:sp>
        <p:nvSpPr>
          <p:cNvPr id="10" name="phContent8"/>
          <p:cNvSpPr>
            <a:spLocks noGrp="1"/>
          </p:cNvSpPr>
          <p:nvPr>
            <p:ph sz="half" idx="22"/>
          </p:nvPr>
        </p:nvSpPr>
        <p:spPr>
          <a:xfrm>
            <a:off x="9041484"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Content7"/>
          <p:cNvSpPr>
            <a:spLocks noGrp="1"/>
          </p:cNvSpPr>
          <p:nvPr>
            <p:ph sz="half" idx="23"/>
          </p:nvPr>
        </p:nvSpPr>
        <p:spPr>
          <a:xfrm>
            <a:off x="618396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Content6"/>
          <p:cNvSpPr>
            <a:spLocks noGrp="1"/>
          </p:cNvSpPr>
          <p:nvPr>
            <p:ph sz="half" idx="24"/>
          </p:nvPr>
        </p:nvSpPr>
        <p:spPr>
          <a:xfrm>
            <a:off x="332644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phContent5"/>
          <p:cNvSpPr>
            <a:spLocks noGrp="1"/>
          </p:cNvSpPr>
          <p:nvPr>
            <p:ph sz="half" idx="25"/>
          </p:nvPr>
        </p:nvSpPr>
        <p:spPr>
          <a:xfrm>
            <a:off x="46892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9041484"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61297204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 Content with Headings (&lt;=12pt text)">
    <p:spTree>
      <p:nvGrpSpPr>
        <p:cNvPr id="1" name=""/>
        <p:cNvGrpSpPr/>
        <p:nvPr/>
      </p:nvGrpSpPr>
      <p:grpSpPr>
        <a:xfrm>
          <a:off x="0" y="0"/>
          <a:ext cx="0" cy="0"/>
          <a:chOff x="0" y="0"/>
          <a:chExt cx="0" cy="0"/>
        </a:xfrm>
      </p:grpSpPr>
      <p:sp>
        <p:nvSpPr>
          <p:cNvPr id="14" name="phContent8"/>
          <p:cNvSpPr>
            <a:spLocks noGrp="1"/>
          </p:cNvSpPr>
          <p:nvPr>
            <p:ph sz="half" idx="23"/>
          </p:nvPr>
        </p:nvSpPr>
        <p:spPr>
          <a:xfrm>
            <a:off x="9041484"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Heading8"/>
          <p:cNvSpPr>
            <a:spLocks noGrp="1"/>
          </p:cNvSpPr>
          <p:nvPr>
            <p:ph sz="quarter" idx="30"/>
          </p:nvPr>
        </p:nvSpPr>
        <p:spPr>
          <a:xfrm>
            <a:off x="9041484"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5" name="phContent7"/>
          <p:cNvSpPr>
            <a:spLocks noGrp="1"/>
          </p:cNvSpPr>
          <p:nvPr>
            <p:ph sz="half" idx="24"/>
          </p:nvPr>
        </p:nvSpPr>
        <p:spPr>
          <a:xfrm>
            <a:off x="618396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7" name="phHeading7"/>
          <p:cNvSpPr>
            <a:spLocks noGrp="1"/>
          </p:cNvSpPr>
          <p:nvPr>
            <p:ph sz="quarter" idx="31"/>
          </p:nvPr>
        </p:nvSpPr>
        <p:spPr>
          <a:xfrm>
            <a:off x="618396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8" name="phContent6"/>
          <p:cNvSpPr>
            <a:spLocks noGrp="1"/>
          </p:cNvSpPr>
          <p:nvPr>
            <p:ph sz="half" idx="25"/>
          </p:nvPr>
        </p:nvSpPr>
        <p:spPr>
          <a:xfrm>
            <a:off x="332644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Heading6"/>
          <p:cNvSpPr>
            <a:spLocks noGrp="1"/>
          </p:cNvSpPr>
          <p:nvPr>
            <p:ph sz="quarter" idx="33"/>
          </p:nvPr>
        </p:nvSpPr>
        <p:spPr>
          <a:xfrm>
            <a:off x="46892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3" name="phContent5"/>
          <p:cNvSpPr>
            <a:spLocks noGrp="1"/>
          </p:cNvSpPr>
          <p:nvPr>
            <p:ph sz="half" idx="22"/>
          </p:nvPr>
        </p:nvSpPr>
        <p:spPr>
          <a:xfrm>
            <a:off x="46892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8" name="phHeading5"/>
          <p:cNvSpPr>
            <a:spLocks noGrp="1"/>
          </p:cNvSpPr>
          <p:nvPr>
            <p:ph sz="quarter" idx="32"/>
          </p:nvPr>
        </p:nvSpPr>
        <p:spPr>
          <a:xfrm>
            <a:off x="332644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23" name="phContent4"/>
          <p:cNvSpPr>
            <a:spLocks noGrp="1"/>
          </p:cNvSpPr>
          <p:nvPr>
            <p:ph sz="half" idx="21"/>
          </p:nvPr>
        </p:nvSpPr>
        <p:spPr>
          <a:xfrm>
            <a:off x="9041484"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9"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2" name="phContent3"/>
          <p:cNvSpPr>
            <a:spLocks noGrp="1"/>
          </p:cNvSpPr>
          <p:nvPr>
            <p:ph sz="half" idx="15"/>
          </p:nvPr>
        </p:nvSpPr>
        <p:spPr>
          <a:xfrm>
            <a:off x="618396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phHeading3"/>
          <p:cNvSpPr>
            <a:spLocks noGrp="1"/>
          </p:cNvSpPr>
          <p:nvPr>
            <p:ph sz="quarter" idx="27"/>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1" name="phContent2"/>
          <p:cNvSpPr>
            <a:spLocks noGrp="1"/>
          </p:cNvSpPr>
          <p:nvPr>
            <p:ph sz="half" idx="14"/>
          </p:nvPr>
        </p:nvSpPr>
        <p:spPr>
          <a:xfrm>
            <a:off x="332644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1" name="phHeading2"/>
          <p:cNvSpPr>
            <a:spLocks noGrp="1"/>
          </p:cNvSpPr>
          <p:nvPr>
            <p:ph sz="quarter" idx="28"/>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3" name="phContent1"/>
          <p:cNvSpPr>
            <a:spLocks noGrp="1"/>
          </p:cNvSpPr>
          <p:nvPr>
            <p:ph sz="half" idx="1"/>
          </p:nvPr>
        </p:nvSpPr>
        <p:spPr>
          <a:xfrm>
            <a:off x="46892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2" name="phHeading1"/>
          <p:cNvSpPr>
            <a:spLocks noGrp="1"/>
          </p:cNvSpPr>
          <p:nvPr>
            <p:ph sz="quarter" idx="29"/>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74213927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 Arrow">
    <p:spTree>
      <p:nvGrpSpPr>
        <p:cNvPr id="1" name=""/>
        <p:cNvGrpSpPr/>
        <p:nvPr/>
      </p:nvGrpSpPr>
      <p:grpSpPr>
        <a:xfrm>
          <a:off x="0" y="0"/>
          <a:ext cx="0" cy="0"/>
          <a:chOff x="0" y="0"/>
          <a:chExt cx="0" cy="0"/>
        </a:xfrm>
      </p:grpSpPr>
      <p:sp>
        <p:nvSpPr>
          <p:cNvPr id="13" name="phArrow"/>
          <p:cNvSpPr>
            <a:spLocks noGrp="1"/>
          </p:cNvSpPr>
          <p:nvPr>
            <p:ph type="body" sz="quarter" idx="13"/>
          </p:nvPr>
        </p:nvSpPr>
        <p:spPr>
          <a:xfrm rot="5400000">
            <a:off x="4557639"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6" name="phContent2"/>
          <p:cNvSpPr>
            <a:spLocks noGrp="1"/>
          </p:cNvSpPr>
          <p:nvPr>
            <p:ph sz="quarter" idx="4"/>
          </p:nvPr>
        </p:nvSpPr>
        <p:spPr>
          <a:xfrm>
            <a:off x="6317539"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2"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4968911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ntent Arrows">
    <p:spTree>
      <p:nvGrpSpPr>
        <p:cNvPr id="1" name=""/>
        <p:cNvGrpSpPr/>
        <p:nvPr/>
      </p:nvGrpSpPr>
      <p:grpSpPr>
        <a:xfrm>
          <a:off x="0" y="0"/>
          <a:ext cx="0" cy="0"/>
          <a:chOff x="0" y="0"/>
          <a:chExt cx="0" cy="0"/>
        </a:xfrm>
      </p:grpSpPr>
      <p:sp>
        <p:nvSpPr>
          <p:cNvPr id="10" name="phArrow2"/>
          <p:cNvSpPr>
            <a:spLocks noGrp="1"/>
          </p:cNvSpPr>
          <p:nvPr>
            <p:ph type="body" sz="quarter" idx="16"/>
          </p:nvPr>
        </p:nvSpPr>
        <p:spPr>
          <a:xfrm rot="5400000">
            <a:off x="6496101"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9" name="phArrow1"/>
          <p:cNvSpPr>
            <a:spLocks noGrp="1"/>
          </p:cNvSpPr>
          <p:nvPr>
            <p:ph type="body" sz="quarter" idx="13"/>
          </p:nvPr>
        </p:nvSpPr>
        <p:spPr>
          <a:xfrm rot="5400000">
            <a:off x="2621500"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12" name="phContent3"/>
          <p:cNvSpPr>
            <a:spLocks noGrp="1"/>
          </p:cNvSpPr>
          <p:nvPr>
            <p:ph sz="half" idx="15"/>
          </p:nvPr>
        </p:nvSpPr>
        <p:spPr>
          <a:xfrm>
            <a:off x="8222770"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345847"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028960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Step Flow">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Flow3"/>
          <p:cNvSpPr>
            <a:spLocks noGrp="1"/>
          </p:cNvSpPr>
          <p:nvPr>
            <p:ph type="body" sz="quarter" idx="19"/>
          </p:nvPr>
        </p:nvSpPr>
        <p:spPr>
          <a:xfrm>
            <a:off x="791261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7" name="phFlow2"/>
          <p:cNvSpPr>
            <a:spLocks noGrp="1"/>
          </p:cNvSpPr>
          <p:nvPr>
            <p:ph type="body" sz="quarter" idx="18"/>
          </p:nvPr>
        </p:nvSpPr>
        <p:spPr>
          <a:xfrm>
            <a:off x="410215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6" name="phFlow1"/>
          <p:cNvSpPr>
            <a:spLocks noGrp="1"/>
          </p:cNvSpPr>
          <p:nvPr>
            <p:ph type="body" sz="quarter" idx="17"/>
          </p:nvPr>
        </p:nvSpPr>
        <p:spPr>
          <a:xfrm>
            <a:off x="470878" y="1306800"/>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7660555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Step Flow">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6" name="phFlow4"/>
          <p:cNvSpPr>
            <a:spLocks noGrp="1"/>
          </p:cNvSpPr>
          <p:nvPr>
            <p:ph type="body" sz="quarter" idx="23"/>
          </p:nvPr>
        </p:nvSpPr>
        <p:spPr>
          <a:xfrm>
            <a:off x="8931032"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7" name="phFlow2"/>
          <p:cNvSpPr>
            <a:spLocks noGrp="1"/>
          </p:cNvSpPr>
          <p:nvPr>
            <p:ph type="body" sz="quarter" idx="18"/>
          </p:nvPr>
        </p:nvSpPr>
        <p:spPr>
          <a:xfrm>
            <a:off x="3288324"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6" name="phFlow1"/>
          <p:cNvSpPr>
            <a:spLocks noGrp="1"/>
          </p:cNvSpPr>
          <p:nvPr>
            <p:ph type="body" sz="quarter" idx="17"/>
          </p:nvPr>
        </p:nvSpPr>
        <p:spPr>
          <a:xfrm>
            <a:off x="468923" y="1306512"/>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9557638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 Step Flow">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7327754"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5041478"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755200"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4" name="phFlow5"/>
          <p:cNvSpPr>
            <a:spLocks noGrp="1"/>
          </p:cNvSpPr>
          <p:nvPr>
            <p:ph type="body" sz="quarter" idx="25"/>
          </p:nvPr>
        </p:nvSpPr>
        <p:spPr>
          <a:xfrm>
            <a:off x="9491786"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4"/>
          <p:cNvSpPr>
            <a:spLocks noGrp="1"/>
          </p:cNvSpPr>
          <p:nvPr>
            <p:ph type="body" sz="quarter" idx="24"/>
          </p:nvPr>
        </p:nvSpPr>
        <p:spPr>
          <a:xfrm>
            <a:off x="7235094"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3"/>
          <p:cNvSpPr>
            <a:spLocks noGrp="1"/>
          </p:cNvSpPr>
          <p:nvPr>
            <p:ph type="body" sz="quarter" idx="23"/>
          </p:nvPr>
        </p:nvSpPr>
        <p:spPr>
          <a:xfrm>
            <a:off x="4980355"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2"/>
          <p:cNvSpPr>
            <a:spLocks noGrp="1"/>
          </p:cNvSpPr>
          <p:nvPr>
            <p:ph type="body" sz="quarter" idx="18"/>
          </p:nvPr>
        </p:nvSpPr>
        <p:spPr>
          <a:xfrm>
            <a:off x="2723663"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1"/>
          <p:cNvSpPr>
            <a:spLocks noGrp="1"/>
          </p:cNvSpPr>
          <p:nvPr>
            <p:ph type="body" sz="quarter" idx="17"/>
          </p:nvPr>
        </p:nvSpPr>
        <p:spPr>
          <a:xfrm>
            <a:off x="468925" y="1306512"/>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40227236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Step Flow">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Content5"/>
          <p:cNvSpPr>
            <a:spLocks noGrp="1"/>
          </p:cNvSpPr>
          <p:nvPr>
            <p:ph sz="half" idx="22"/>
          </p:nvPr>
        </p:nvSpPr>
        <p:spPr>
          <a:xfrm>
            <a:off x="8061490"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6163349"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4265206"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367065"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 name="phFlow6"/>
          <p:cNvSpPr>
            <a:spLocks noGrp="1"/>
          </p:cNvSpPr>
          <p:nvPr>
            <p:ph type="body" sz="quarter" idx="29"/>
          </p:nvPr>
        </p:nvSpPr>
        <p:spPr>
          <a:xfrm>
            <a:off x="9859109"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5"/>
          <p:cNvSpPr>
            <a:spLocks noGrp="1"/>
          </p:cNvSpPr>
          <p:nvPr>
            <p:ph type="body" sz="quarter" idx="28"/>
          </p:nvPr>
        </p:nvSpPr>
        <p:spPr>
          <a:xfrm>
            <a:off x="797950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4"/>
          <p:cNvSpPr>
            <a:spLocks noGrp="1"/>
          </p:cNvSpPr>
          <p:nvPr>
            <p:ph type="body" sz="quarter" idx="27"/>
          </p:nvPr>
        </p:nvSpPr>
        <p:spPr>
          <a:xfrm>
            <a:off x="6101863"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4" name="phFlow2"/>
          <p:cNvSpPr>
            <a:spLocks noGrp="1"/>
          </p:cNvSpPr>
          <p:nvPr>
            <p:ph type="body" sz="quarter" idx="18"/>
          </p:nvPr>
        </p:nvSpPr>
        <p:spPr>
          <a:xfrm>
            <a:off x="2346571"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1"/>
          <p:cNvSpPr>
            <a:spLocks noGrp="1"/>
          </p:cNvSpPr>
          <p:nvPr>
            <p:ph type="body" sz="quarter" idx="17"/>
          </p:nvPr>
        </p:nvSpPr>
        <p:spPr>
          <a:xfrm>
            <a:off x="468923" y="1306512"/>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0607957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8" name="Footer Placeholder 7">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extLst>
          </p:cNvPr>
          <p:cNvSpPr>
            <a:spLocks noGrp="1"/>
          </p:cNvSpPr>
          <p:nvPr>
            <p:ph type="sldNum" sz="quarter" idx="12"/>
          </p:nvPr>
        </p:nvSpPr>
        <p:spPr/>
        <p:txBody>
          <a:bodyPr/>
          <a:lstStyle>
            <a:lvl1pPr>
              <a:defRPr/>
            </a:lvl1pPr>
          </a:lstStyle>
          <a:p>
            <a:pPr>
              <a:defRPr/>
            </a:pPr>
            <a:fld id="{7E08B4D7-0D39-3546-AE3D-3D950A6AA858}" type="slidenum">
              <a:rPr/>
              <a:pPr>
                <a:defRPr/>
              </a:pPr>
              <a:t>‹#›</a:t>
            </a:fld>
            <a:endParaRPr/>
          </a:p>
        </p:txBody>
      </p:sp>
    </p:spTree>
    <p:extLst>
      <p:ext uri="{BB962C8B-B14F-4D97-AF65-F5344CB8AC3E}">
        <p14:creationId xmlns:p14="http://schemas.microsoft.com/office/powerpoint/2010/main" val="616542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Step Flow with Subtitle">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phFlow3"/>
          <p:cNvSpPr>
            <a:spLocks noGrp="1"/>
          </p:cNvSpPr>
          <p:nvPr>
            <p:ph type="body" sz="quarter" idx="19"/>
          </p:nvPr>
        </p:nvSpPr>
        <p:spPr>
          <a:xfrm>
            <a:off x="791261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9" name="phFlow2"/>
          <p:cNvSpPr>
            <a:spLocks noGrp="1"/>
          </p:cNvSpPr>
          <p:nvPr>
            <p:ph type="body" sz="quarter" idx="18"/>
          </p:nvPr>
        </p:nvSpPr>
        <p:spPr>
          <a:xfrm>
            <a:off x="410215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20" name="phFlow1"/>
          <p:cNvSpPr>
            <a:spLocks noGrp="1"/>
          </p:cNvSpPr>
          <p:nvPr>
            <p:ph type="body" sz="quarter" idx="17"/>
          </p:nvPr>
        </p:nvSpPr>
        <p:spPr>
          <a:xfrm>
            <a:off x="470878" y="1628375"/>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8958580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tep Flow with Subtitle">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Flow4"/>
          <p:cNvSpPr>
            <a:spLocks noGrp="1"/>
          </p:cNvSpPr>
          <p:nvPr>
            <p:ph type="body" sz="quarter" idx="23"/>
          </p:nvPr>
        </p:nvSpPr>
        <p:spPr>
          <a:xfrm>
            <a:off x="8931032"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2"/>
          <p:cNvSpPr>
            <a:spLocks noGrp="1"/>
          </p:cNvSpPr>
          <p:nvPr>
            <p:ph type="body" sz="quarter" idx="18"/>
          </p:nvPr>
        </p:nvSpPr>
        <p:spPr>
          <a:xfrm>
            <a:off x="3288324"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1"/>
          <p:cNvSpPr>
            <a:spLocks noGrp="1"/>
          </p:cNvSpPr>
          <p:nvPr>
            <p:ph type="body" sz="quarter" idx="17"/>
          </p:nvPr>
        </p:nvSpPr>
        <p:spPr>
          <a:xfrm>
            <a:off x="468923" y="1637900"/>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87061330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 Step Flow with Subtitle">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7327754"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5041478"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755200"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phFlow5"/>
          <p:cNvSpPr>
            <a:spLocks noGrp="1"/>
          </p:cNvSpPr>
          <p:nvPr>
            <p:ph type="body" sz="quarter" idx="25"/>
          </p:nvPr>
        </p:nvSpPr>
        <p:spPr>
          <a:xfrm>
            <a:off x="9491786"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4"/>
          <p:cNvSpPr>
            <a:spLocks noGrp="1"/>
          </p:cNvSpPr>
          <p:nvPr>
            <p:ph type="body" sz="quarter" idx="24"/>
          </p:nvPr>
        </p:nvSpPr>
        <p:spPr>
          <a:xfrm>
            <a:off x="7235094"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3"/>
          <p:cNvSpPr>
            <a:spLocks noGrp="1"/>
          </p:cNvSpPr>
          <p:nvPr>
            <p:ph type="body" sz="quarter" idx="23"/>
          </p:nvPr>
        </p:nvSpPr>
        <p:spPr>
          <a:xfrm>
            <a:off x="4980355"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2"/>
          <p:cNvSpPr>
            <a:spLocks noGrp="1"/>
          </p:cNvSpPr>
          <p:nvPr>
            <p:ph type="body" sz="quarter" idx="18"/>
          </p:nvPr>
        </p:nvSpPr>
        <p:spPr>
          <a:xfrm>
            <a:off x="2723663"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1"/>
          <p:cNvSpPr>
            <a:spLocks noGrp="1"/>
          </p:cNvSpPr>
          <p:nvPr>
            <p:ph type="body" sz="quarter" idx="17"/>
          </p:nvPr>
        </p:nvSpPr>
        <p:spPr>
          <a:xfrm>
            <a:off x="468925" y="1628375"/>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9173012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tep Flow with Subtitle">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Content5"/>
          <p:cNvSpPr>
            <a:spLocks noGrp="1"/>
          </p:cNvSpPr>
          <p:nvPr>
            <p:ph sz="half" idx="22"/>
          </p:nvPr>
        </p:nvSpPr>
        <p:spPr>
          <a:xfrm>
            <a:off x="8061490"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6163349"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4265206"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367065"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Flow6"/>
          <p:cNvSpPr>
            <a:spLocks noGrp="1"/>
          </p:cNvSpPr>
          <p:nvPr>
            <p:ph type="body" sz="quarter" idx="29"/>
          </p:nvPr>
        </p:nvSpPr>
        <p:spPr>
          <a:xfrm>
            <a:off x="9859109"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5"/>
          <p:cNvSpPr>
            <a:spLocks noGrp="1"/>
          </p:cNvSpPr>
          <p:nvPr>
            <p:ph type="body" sz="quarter" idx="28"/>
          </p:nvPr>
        </p:nvSpPr>
        <p:spPr>
          <a:xfrm>
            <a:off x="797950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4"/>
          <p:cNvSpPr>
            <a:spLocks noGrp="1"/>
          </p:cNvSpPr>
          <p:nvPr>
            <p:ph type="body" sz="quarter" idx="27"/>
          </p:nvPr>
        </p:nvSpPr>
        <p:spPr>
          <a:xfrm>
            <a:off x="6101863"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2"/>
          <p:cNvSpPr>
            <a:spLocks noGrp="1"/>
          </p:cNvSpPr>
          <p:nvPr>
            <p:ph type="body" sz="quarter" idx="18"/>
          </p:nvPr>
        </p:nvSpPr>
        <p:spPr>
          <a:xfrm>
            <a:off x="2346571"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1"/>
          <p:cNvSpPr>
            <a:spLocks noGrp="1"/>
          </p:cNvSpPr>
          <p:nvPr>
            <p:ph type="body" sz="quarter" idx="17"/>
          </p:nvPr>
        </p:nvSpPr>
        <p:spPr>
          <a:xfrm>
            <a:off x="468923" y="1628375"/>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00440338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chnical Approach">
    <p:spTree>
      <p:nvGrpSpPr>
        <p:cNvPr id="1" name=""/>
        <p:cNvGrpSpPr/>
        <p:nvPr/>
      </p:nvGrpSpPr>
      <p:grpSpPr>
        <a:xfrm>
          <a:off x="0" y="0"/>
          <a:ext cx="0" cy="0"/>
          <a:chOff x="0" y="0"/>
          <a:chExt cx="0" cy="0"/>
        </a:xfrm>
      </p:grpSpPr>
      <p:sp>
        <p:nvSpPr>
          <p:cNvPr id="22" name="lnLine"/>
          <p:cNvSpPr>
            <a:spLocks noChangeShapeType="1"/>
          </p:cNvSpPr>
          <p:nvPr userDrawn="1"/>
        </p:nvSpPr>
        <p:spPr bwMode="auto">
          <a:xfrm>
            <a:off x="3209925" y="1577975"/>
            <a:ext cx="8513763"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txBody>
          <a:bodyPr wrap="none" lIns="72000" tIns="72000" rIns="72000" bIns="72000" anchor="ctr"/>
          <a:lstStyle/>
          <a:p>
            <a:endParaRPr lang="en-US"/>
          </a:p>
        </p:txBody>
      </p:sp>
      <p:sp>
        <p:nvSpPr>
          <p:cNvPr id="23" name="phGoal"/>
          <p:cNvSpPr>
            <a:spLocks noGrp="1"/>
          </p:cNvSpPr>
          <p:nvPr>
            <p:ph type="body" sz="quarter" idx="10"/>
          </p:nvPr>
        </p:nvSpPr>
        <p:spPr>
          <a:xfrm>
            <a:off x="468924" y="1325563"/>
            <a:ext cx="2024184" cy="5272086"/>
          </a:xfrm>
          <a:solidFill>
            <a:srgbClr val="A7A9AC"/>
          </a:solidFill>
          <a:ln>
            <a:solidFill>
              <a:srgbClr val="A7A9AC"/>
            </a:solidFill>
          </a:ln>
        </p:spPr>
        <p:txBody>
          <a:bodyPr lIns="36000" tIns="36000" rIns="36000" bIns="36000"/>
          <a:lstStyle>
            <a:lvl1pPr>
              <a:buNone/>
              <a:defRPr sz="1400" b="1">
                <a:solidFill>
                  <a:srgbClr val="FFFFFF"/>
                </a:solidFill>
              </a:defRPr>
            </a:lvl1pPr>
            <a:lvl2pPr>
              <a:buNone/>
              <a:defRPr b="1">
                <a:solidFill>
                  <a:srgbClr val="FFFFFF"/>
                </a:solidFill>
              </a:defRPr>
            </a:lvl2pPr>
            <a:lvl3pPr>
              <a:buNone/>
              <a:defRPr b="1">
                <a:solidFill>
                  <a:srgbClr val="FFFFFF"/>
                </a:solidFill>
              </a:defRPr>
            </a:lvl3pPr>
            <a:lvl4pPr>
              <a:buNone/>
              <a:defRPr b="1">
                <a:solidFill>
                  <a:srgbClr val="FFFFFF"/>
                </a:solidFill>
              </a:defRPr>
            </a:lvl4pPr>
            <a:lvl5pPr>
              <a:buNone/>
              <a:defRPr b="1">
                <a:solidFill>
                  <a:srgbClr val="FFFFFF"/>
                </a:solidFill>
              </a:defRPr>
            </a:lvl5pPr>
          </a:lstStyle>
          <a:p>
            <a:pPr lvl="0"/>
            <a:r>
              <a:rPr lang="en-US" smtClean="0"/>
              <a:t>Click to edit Master text styles</a:t>
            </a:r>
          </a:p>
        </p:txBody>
      </p:sp>
      <p:sp>
        <p:nvSpPr>
          <p:cNvPr id="28" name="phText1b"/>
          <p:cNvSpPr>
            <a:spLocks noGrp="1"/>
          </p:cNvSpPr>
          <p:nvPr>
            <p:ph type="body" sz="quarter" idx="12"/>
          </p:nvPr>
        </p:nvSpPr>
        <p:spPr>
          <a:xfrm>
            <a:off x="3210171" y="162902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hText1a"/>
          <p:cNvSpPr>
            <a:spLocks noGrp="1"/>
          </p:cNvSpPr>
          <p:nvPr>
            <p:ph type="body" sz="quarter" idx="13"/>
          </p:nvPr>
        </p:nvSpPr>
        <p:spPr>
          <a:xfrm>
            <a:off x="615611" y="165124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1" name="phText2b"/>
          <p:cNvSpPr>
            <a:spLocks noGrp="1"/>
          </p:cNvSpPr>
          <p:nvPr>
            <p:ph type="body" sz="quarter" idx="14"/>
          </p:nvPr>
        </p:nvSpPr>
        <p:spPr>
          <a:xfrm>
            <a:off x="3210171" y="224999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phText2a"/>
          <p:cNvSpPr>
            <a:spLocks noGrp="1"/>
          </p:cNvSpPr>
          <p:nvPr>
            <p:ph type="body" sz="quarter" idx="15"/>
          </p:nvPr>
        </p:nvSpPr>
        <p:spPr>
          <a:xfrm>
            <a:off x="615611" y="227222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3" name="phText3b"/>
          <p:cNvSpPr>
            <a:spLocks noGrp="1"/>
          </p:cNvSpPr>
          <p:nvPr>
            <p:ph type="body" sz="quarter" idx="16"/>
          </p:nvPr>
        </p:nvSpPr>
        <p:spPr>
          <a:xfrm>
            <a:off x="3210171" y="2870969"/>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hText3a"/>
          <p:cNvSpPr>
            <a:spLocks noGrp="1"/>
          </p:cNvSpPr>
          <p:nvPr>
            <p:ph type="body" sz="quarter" idx="17"/>
          </p:nvPr>
        </p:nvSpPr>
        <p:spPr>
          <a:xfrm>
            <a:off x="615611" y="2893195"/>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5" name="phText4b"/>
          <p:cNvSpPr>
            <a:spLocks noGrp="1"/>
          </p:cNvSpPr>
          <p:nvPr>
            <p:ph type="body" sz="quarter" idx="18"/>
          </p:nvPr>
        </p:nvSpPr>
        <p:spPr>
          <a:xfrm>
            <a:off x="3210171" y="3491943"/>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hText4a"/>
          <p:cNvSpPr>
            <a:spLocks noGrp="1"/>
          </p:cNvSpPr>
          <p:nvPr>
            <p:ph type="body" sz="quarter" idx="19"/>
          </p:nvPr>
        </p:nvSpPr>
        <p:spPr>
          <a:xfrm>
            <a:off x="615611" y="3514168"/>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7" name="phText5b"/>
          <p:cNvSpPr>
            <a:spLocks noGrp="1"/>
          </p:cNvSpPr>
          <p:nvPr>
            <p:ph type="body" sz="quarter" idx="20"/>
          </p:nvPr>
        </p:nvSpPr>
        <p:spPr>
          <a:xfrm>
            <a:off x="3210171" y="4112917"/>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hText5a"/>
          <p:cNvSpPr>
            <a:spLocks noGrp="1"/>
          </p:cNvSpPr>
          <p:nvPr>
            <p:ph type="body" sz="quarter" idx="21"/>
          </p:nvPr>
        </p:nvSpPr>
        <p:spPr>
          <a:xfrm>
            <a:off x="615611" y="4135143"/>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9" name="phText6b"/>
          <p:cNvSpPr>
            <a:spLocks noGrp="1"/>
          </p:cNvSpPr>
          <p:nvPr>
            <p:ph type="body" sz="quarter" idx="22"/>
          </p:nvPr>
        </p:nvSpPr>
        <p:spPr>
          <a:xfrm>
            <a:off x="3210171" y="473389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phText6a"/>
          <p:cNvSpPr>
            <a:spLocks noGrp="1"/>
          </p:cNvSpPr>
          <p:nvPr>
            <p:ph type="body" sz="quarter" idx="23"/>
          </p:nvPr>
        </p:nvSpPr>
        <p:spPr>
          <a:xfrm>
            <a:off x="615611" y="475611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1" name="phText7b"/>
          <p:cNvSpPr>
            <a:spLocks noGrp="1"/>
          </p:cNvSpPr>
          <p:nvPr>
            <p:ph type="body" sz="quarter" idx="24"/>
          </p:nvPr>
        </p:nvSpPr>
        <p:spPr>
          <a:xfrm>
            <a:off x="3210171" y="535486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phText7a"/>
          <p:cNvSpPr>
            <a:spLocks noGrp="1"/>
          </p:cNvSpPr>
          <p:nvPr>
            <p:ph type="body" sz="quarter" idx="25"/>
          </p:nvPr>
        </p:nvSpPr>
        <p:spPr>
          <a:xfrm>
            <a:off x="615611" y="537709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3" name="phText8b"/>
          <p:cNvSpPr>
            <a:spLocks noGrp="1"/>
          </p:cNvSpPr>
          <p:nvPr>
            <p:ph type="body" sz="quarter" idx="26"/>
          </p:nvPr>
        </p:nvSpPr>
        <p:spPr>
          <a:xfrm>
            <a:off x="3210171" y="597584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phText8a"/>
          <p:cNvSpPr>
            <a:spLocks noGrp="1"/>
          </p:cNvSpPr>
          <p:nvPr>
            <p:ph type="body" sz="quarter" idx="27"/>
          </p:nvPr>
        </p:nvSpPr>
        <p:spPr>
          <a:xfrm>
            <a:off x="615611" y="599806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26" name="phSubtitle"/>
          <p:cNvSpPr>
            <a:spLocks noGrp="1"/>
          </p:cNvSpPr>
          <p:nvPr>
            <p:ph type="body" sz="quarter" idx="11"/>
          </p:nvPr>
        </p:nvSpPr>
        <p:spPr>
          <a:xfrm>
            <a:off x="3210171" y="1325563"/>
            <a:ext cx="8512907" cy="252000"/>
          </a:xfrm>
        </p:spPr>
        <p:txBody>
          <a:bodyPr tIns="36000" bIns="36000"/>
          <a:lstStyle>
            <a:lvl1pPr>
              <a:buNone/>
              <a:defRPr sz="1400" b="1"/>
            </a:lvl1pPr>
            <a:lvl2pPr>
              <a:buNone/>
              <a:defRPr sz="1400" b="1"/>
            </a:lvl2pPr>
            <a:lvl3pPr>
              <a:buNone/>
              <a:defRPr sz="1400" b="1"/>
            </a:lvl3pPr>
            <a:lvl4pPr>
              <a:buNone/>
              <a:defRPr sz="1400" b="1"/>
            </a:lvl4pPr>
            <a:lvl5pPr>
              <a:buNone/>
              <a:defRPr sz="1400" b="1"/>
            </a:lvl5pPr>
          </a:lstStyle>
          <a:p>
            <a:pPr lvl="0"/>
            <a:r>
              <a:rPr lang="en-US" smtClean="0"/>
              <a:t>Click to edit Master text styles</a:t>
            </a:r>
          </a:p>
        </p:txBody>
      </p:sp>
      <p:sp>
        <p:nvSpPr>
          <p:cNvPr id="45" name="phSectionTitle"/>
          <p:cNvSpPr>
            <a:spLocks noGrp="1"/>
          </p:cNvSpPr>
          <p:nvPr>
            <p:ph type="body" sz="quarter" idx="28"/>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8629350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V-Resume">
    <p:spTree>
      <p:nvGrpSpPr>
        <p:cNvPr id="1" name=""/>
        <p:cNvGrpSpPr/>
        <p:nvPr/>
      </p:nvGrpSpPr>
      <p:grpSpPr>
        <a:xfrm>
          <a:off x="0" y="0"/>
          <a:ext cx="0" cy="0"/>
          <a:chOff x="0" y="0"/>
          <a:chExt cx="0" cy="0"/>
        </a:xfrm>
      </p:grpSpPr>
      <p:sp>
        <p:nvSpPr>
          <p:cNvPr id="9" name="rec3"/>
          <p:cNvSpPr>
            <a:spLocks noChangeArrowheads="1"/>
          </p:cNvSpPr>
          <p:nvPr userDrawn="1"/>
        </p:nvSpPr>
        <p:spPr bwMode="auto">
          <a:xfrm>
            <a:off x="468313" y="3705225"/>
            <a:ext cx="112553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Key projects</a:t>
            </a:r>
          </a:p>
        </p:txBody>
      </p:sp>
      <p:sp>
        <p:nvSpPr>
          <p:cNvPr id="10" name="rec2"/>
          <p:cNvSpPr>
            <a:spLocks noChangeArrowheads="1"/>
          </p:cNvSpPr>
          <p:nvPr userDrawn="1"/>
        </p:nvSpPr>
        <p:spPr bwMode="auto">
          <a:xfrm>
            <a:off x="6189663" y="1304925"/>
            <a:ext cx="5534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Professional experience</a:t>
            </a:r>
          </a:p>
        </p:txBody>
      </p:sp>
      <p:sp>
        <p:nvSpPr>
          <p:cNvPr id="11" name="rec1"/>
          <p:cNvSpPr>
            <a:spLocks noChangeArrowheads="1"/>
          </p:cNvSpPr>
          <p:nvPr userDrawn="1"/>
        </p:nvSpPr>
        <p:spPr bwMode="auto">
          <a:xfrm>
            <a:off x="2336800" y="1304925"/>
            <a:ext cx="36655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Professional education</a:t>
            </a:r>
          </a:p>
        </p:txBody>
      </p:sp>
      <p:cxnSp>
        <p:nvCxnSpPr>
          <p:cNvPr id="12" name="lnLine3"/>
          <p:cNvCxnSpPr>
            <a:cxnSpLocks noChangeShapeType="1"/>
          </p:cNvCxnSpPr>
          <p:nvPr userDrawn="1"/>
        </p:nvCxnSpPr>
        <p:spPr bwMode="auto">
          <a:xfrm>
            <a:off x="468313" y="4029075"/>
            <a:ext cx="1125537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2"/>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4" name="lnLine1"/>
          <p:cNvCxnSpPr>
            <a:cxnSpLocks noChangeShapeType="1"/>
          </p:cNvCxnSpPr>
          <p:nvPr userDrawn="1"/>
        </p:nvCxnSpPr>
        <p:spPr bwMode="auto">
          <a:xfrm>
            <a:off x="2336800" y="1627188"/>
            <a:ext cx="3665538"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8" name="phContentPhoto"/>
          <p:cNvSpPr>
            <a:spLocks noGrp="1"/>
          </p:cNvSpPr>
          <p:nvPr>
            <p:ph sz="quarter" idx="15"/>
          </p:nvPr>
        </p:nvSpPr>
        <p:spPr>
          <a:xfrm>
            <a:off x="468923" y="1304925"/>
            <a:ext cx="1680000" cy="1800000"/>
          </a:xfrm>
        </p:spPr>
        <p:txBody>
          <a:bodyPr anchor="ctr"/>
          <a:lstStyle>
            <a:lvl1pPr marL="0" indent="0" algn="ctr">
              <a:spcBef>
                <a:spcPts val="0"/>
              </a:spcBef>
              <a:buNone/>
              <a:defRPr sz="1000"/>
            </a:lvl1pPr>
            <a:lvl2pPr>
              <a:buNone/>
              <a:defRPr/>
            </a:lvl2pPr>
            <a:lvl3pPr>
              <a:buNone/>
              <a:defRPr/>
            </a:lvl3pPr>
            <a:lvl4pPr>
              <a:buNone/>
              <a:defRPr/>
            </a:lvl4pPr>
            <a:lvl5pPr>
              <a:buNone/>
              <a:defRPr/>
            </a:lvl5pPr>
          </a:lstStyle>
          <a:p>
            <a:pPr lvl="0"/>
            <a:r>
              <a:rPr lang="en-US" smtClean="0"/>
              <a:t>Click to edit Master text styles</a:t>
            </a:r>
          </a:p>
        </p:txBody>
      </p:sp>
      <p:sp>
        <p:nvSpPr>
          <p:cNvPr id="6" name="phContent4"/>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2336496" y="1628776"/>
            <a:ext cx="3665721" cy="207565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7" name="Title 16"/>
          <p:cNvSpPr>
            <a:spLocks noGrp="1"/>
          </p:cNvSpPr>
          <p:nvPr>
            <p:ph type="title"/>
          </p:nvPr>
        </p:nvSpPr>
        <p:spPr>
          <a:xfrm>
            <a:off x="187568" y="304801"/>
            <a:ext cx="10118400" cy="615553"/>
          </a:xfrm>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41351986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Pic Lef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468929"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4"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7122213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ic Righ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46831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6189786"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4"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86661330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Pic Lef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468923"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1" name="tlTitle"/>
          <p:cNvSpPr>
            <a:spLocks noGrp="1"/>
          </p:cNvSpPr>
          <p:nvPr>
            <p:ph type="title"/>
          </p:nvPr>
        </p:nvSpPr>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172861772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Pic Righ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6189786"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1" name="tlTitle"/>
          <p:cNvSpPr>
            <a:spLocks noGrp="1"/>
          </p:cNvSpPr>
          <p:nvPr>
            <p:ph type="title"/>
          </p:nvPr>
        </p:nvSpPr>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171931065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extLst>
          </p:cNvPr>
          <p:cNvSpPr>
            <a:spLocks noGrp="1"/>
          </p:cNvSpPr>
          <p:nvPr>
            <p:ph type="sldNum" sz="quarter" idx="10"/>
          </p:nvPr>
        </p:nvSpPr>
        <p:spPr/>
        <p:txBody>
          <a:bodyPr/>
          <a:lstStyle>
            <a:lvl1pPr>
              <a:defRPr/>
            </a:lvl1pPr>
          </a:lstStyle>
          <a:p>
            <a:pPr>
              <a:defRPr/>
            </a:pPr>
            <a:fld id="{5B166C9A-B59E-5248-A108-E71B8934C2B3}" type="slidenum">
              <a:rPr/>
              <a:pPr>
                <a:defRPr/>
              </a:pPr>
              <a:t>‹#›</a:t>
            </a:fld>
            <a:endParaRPr dirty="0"/>
          </a:p>
        </p:txBody>
      </p:sp>
    </p:spTree>
    <p:extLst>
      <p:ext uri="{BB962C8B-B14F-4D97-AF65-F5344CB8AC3E}">
        <p14:creationId xmlns:p14="http://schemas.microsoft.com/office/powerpoint/2010/main" val="14054563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ntent+ for WAVE report only">
    <p:spTree>
      <p:nvGrpSpPr>
        <p:cNvPr id="1" name=""/>
        <p:cNvGrpSpPr/>
        <p:nvPr/>
      </p:nvGrpSpPr>
      <p:grpSpPr>
        <a:xfrm>
          <a:off x="0" y="0"/>
          <a:ext cx="0" cy="0"/>
          <a:chOff x="0" y="0"/>
          <a:chExt cx="0" cy="0"/>
        </a:xfrm>
      </p:grpSpPr>
      <p:sp>
        <p:nvSpPr>
          <p:cNvPr id="6" name="phContent2"/>
          <p:cNvSpPr>
            <a:spLocks noGrp="1"/>
          </p:cNvSpPr>
          <p:nvPr>
            <p:ph sz="half" idx="11"/>
          </p:nvPr>
        </p:nvSpPr>
        <p:spPr>
          <a:xfrm>
            <a:off x="468923" y="1861456"/>
            <a:ext cx="2408628" cy="4736194"/>
          </a:xfrm>
        </p:spPr>
        <p:txBody>
          <a:bodyPr/>
          <a:lstStyle>
            <a:lvl1pPr>
              <a:spcBef>
                <a:spcPts val="500"/>
              </a:spcBef>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55494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6165777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Analysis Disclaimer)">
    <p:spTree>
      <p:nvGrpSpPr>
        <p:cNvPr id="1" name=""/>
        <p:cNvGrpSpPr/>
        <p:nvPr/>
      </p:nvGrpSpPr>
      <p:grpSpPr>
        <a:xfrm>
          <a:off x="0" y="0"/>
          <a:ext cx="0" cy="0"/>
          <a:chOff x="0" y="0"/>
          <a:chExt cx="0" cy="0"/>
        </a:xfrm>
      </p:grpSpPr>
      <p:sp>
        <p:nvSpPr>
          <p:cNvPr id="5" name="tbAnalysisDisclaimer"/>
          <p:cNvSpPr txBox="1">
            <a:spLocks noChangeArrowheads="1"/>
          </p:cNvSpPr>
          <p:nvPr userDrawn="1"/>
        </p:nvSpPr>
        <p:spPr bwMode="auto">
          <a:xfrm>
            <a:off x="468313" y="6191250"/>
            <a:ext cx="11255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just">
              <a:buClr>
                <a:srgbClr val="A7A9AC"/>
              </a:buClr>
              <a:buSzPct val="100000"/>
              <a:buFont typeface="Arial" charset="0"/>
              <a:buNone/>
              <a:defRPr/>
            </a:pPr>
            <a:r>
              <a:rPr lang="en-US" altLang="en-US" sz="800" smtClean="0">
                <a:solidFill>
                  <a:srgbClr val="A7A9AC"/>
                </a:solidFill>
              </a:rPr>
              <a:t>As with all analysis, approximations in models, loading and interpretation exist, and real components may vary in geometry and properties from those assumed.  Hence analysis results should be used only as a tool for guiding the design process and for reducing risk of poor performance during development and validation testing.  Where analysis results are described as acceptable,  it is implied only that the risk of poor performance is considered acceptable to proceed to the next stage of the design and development process, unless otherwise stated.  While the analysis may reduce the amount of testing required to prove a design, it should not be considered a replacement for validation testing unless specifically stated by Ricardo.</a:t>
            </a:r>
          </a:p>
        </p:txBody>
      </p:sp>
      <p:cxnSp>
        <p:nvCxnSpPr>
          <p:cNvPr id="8" name="lnLine"/>
          <p:cNvCxnSpPr>
            <a:cxnSpLocks noChangeShapeType="1"/>
          </p:cNvCxnSpPr>
          <p:nvPr userDrawn="1"/>
        </p:nvCxnSpPr>
        <p:spPr bwMode="auto">
          <a:xfrm>
            <a:off x="468313" y="6069013"/>
            <a:ext cx="11252200"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3" name="phContent1"/>
          <p:cNvSpPr>
            <a:spLocks noGrp="1"/>
          </p:cNvSpPr>
          <p:nvPr>
            <p:ph idx="1"/>
          </p:nvPr>
        </p:nvSpPr>
        <p:spPr>
          <a:xfrm>
            <a:off x="468925" y="1306514"/>
            <a:ext cx="11254153" cy="4762342"/>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3364730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008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Contents Slide">
    <p:spTree>
      <p:nvGrpSpPr>
        <p:cNvPr id="1" name=""/>
        <p:cNvGrpSpPr/>
        <p:nvPr/>
      </p:nvGrpSpPr>
      <p:grpSpPr>
        <a:xfrm>
          <a:off x="0" y="0"/>
          <a:ext cx="0" cy="0"/>
          <a:chOff x="0" y="0"/>
          <a:chExt cx="0" cy="0"/>
        </a:xfrm>
      </p:grpSpPr>
      <p:sp>
        <p:nvSpPr>
          <p:cNvPr id="4" name="phRectangle"/>
          <p:cNvSpPr>
            <a:spLocks noGrp="1"/>
          </p:cNvSpPr>
          <p:nvPr>
            <p:ph type="body" sz="quarter" idx="11"/>
          </p:nvPr>
        </p:nvSpPr>
        <p:spPr>
          <a:xfrm>
            <a:off x="468925" y="1948239"/>
            <a:ext cx="11254153" cy="395749"/>
          </a:xfrm>
          <a:ln>
            <a:solidFill>
              <a:srgbClr val="A7A9AC"/>
            </a:solidFill>
          </a:ln>
        </p:spPr>
        <p:txBody>
          <a:bodyPr/>
          <a:lstStyle>
            <a:lvl1pPr algn="r">
              <a:buNone/>
              <a:defRPr sz="100">
                <a:solidFill>
                  <a:srgbClr val="FFFFFF"/>
                </a:solidFill>
              </a:defRPr>
            </a:lvl1pPr>
          </a:lstStyle>
          <a:p>
            <a:pPr lvl="0"/>
            <a:r>
              <a:rPr lang="en-US" smtClean="0"/>
              <a:t>Click to edit Master text styles</a:t>
            </a:r>
          </a:p>
        </p:txBody>
      </p:sp>
      <p:sp>
        <p:nvSpPr>
          <p:cNvPr id="3" name="phContent"/>
          <p:cNvSpPr>
            <a:spLocks noGrp="1"/>
          </p:cNvSpPr>
          <p:nvPr>
            <p:ph idx="1"/>
          </p:nvPr>
        </p:nvSpPr>
        <p:spPr>
          <a:xfrm>
            <a:off x="1863970" y="2009777"/>
            <a:ext cx="9734061" cy="4587875"/>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 name="tlTitle"/>
          <p:cNvSpPr>
            <a:spLocks noGrp="1"/>
          </p:cNvSpPr>
          <p:nvPr>
            <p:ph type="title"/>
          </p:nvPr>
        </p:nvSpPr>
        <p:spPr/>
        <p:txBody>
          <a:bodyPr/>
          <a:lstStyle>
            <a:lvl1pPr>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2326882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2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767063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Engine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685810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sign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874323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NVH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6000"/>
          <a:stretch>
            <a:fillRect/>
          </a:stretch>
        </p:blipFill>
        <p:spPr bwMode="auto">
          <a:xfrm>
            <a:off x="0" y="0"/>
            <a:ext cx="121920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6682037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echnolo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1904" r="2895"/>
          <a:stretch>
            <a:fillRect/>
          </a:stretch>
        </p:blipFill>
        <p:spPr bwMode="auto">
          <a:xfrm>
            <a:off x="0" y="0"/>
            <a:ext cx="12192000" cy="635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210166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Hybrids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7635"/>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902377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extLst>
          </p:cNvPr>
          <p:cNvSpPr>
            <a:spLocks noGrp="1"/>
          </p:cNvSpPr>
          <p:nvPr>
            <p:ph type="sldNum" sz="quarter" idx="10"/>
          </p:nvPr>
        </p:nvSpPr>
        <p:spPr/>
        <p:txBody>
          <a:bodyPr/>
          <a:lstStyle>
            <a:lvl1pPr>
              <a:defRPr/>
            </a:lvl1pPr>
          </a:lstStyle>
          <a:p>
            <a:pPr>
              <a:defRPr/>
            </a:pPr>
            <a:fld id="{1322AC72-4D4E-A74C-A158-3E020260F8EE}" type="slidenum">
              <a:rPr/>
              <a:pPr>
                <a:defRPr/>
              </a:pPr>
              <a:t>‹#›</a:t>
            </a:fld>
            <a:endParaRPr dirty="0"/>
          </a:p>
        </p:txBody>
      </p:sp>
    </p:spTree>
    <p:extLst>
      <p:ext uri="{BB962C8B-B14F-4D97-AF65-F5344CB8AC3E}">
        <p14:creationId xmlns:p14="http://schemas.microsoft.com/office/powerpoint/2010/main" val="13329133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ind Marketing Title Slide">
    <p:spTree>
      <p:nvGrpSpPr>
        <p:cNvPr id="1" name=""/>
        <p:cNvGrpSpPr/>
        <p:nvPr/>
      </p:nvGrpSpPr>
      <p:grpSpPr>
        <a:xfrm>
          <a:off x="0" y="0"/>
          <a:ext cx="0" cy="0"/>
          <a:chOff x="0" y="0"/>
          <a:chExt cx="0" cy="0"/>
        </a:xfrm>
      </p:grpSpPr>
      <p:pic>
        <p:nvPicPr>
          <p:cNvPr id="5" name="Picture 9"/>
          <p:cNvPicPr>
            <a:picLocks/>
          </p:cNvPicPr>
          <p:nvPr userDrawn="1"/>
        </p:nvPicPr>
        <p:blipFill>
          <a:blip r:embed="rId2">
            <a:extLst>
              <a:ext uri="{28A0092B-C50C-407E-A947-70E740481C1C}">
                <a14:useLocalDpi xmlns:a14="http://schemas.microsoft.com/office/drawing/2010/main" val="0"/>
              </a:ext>
            </a:extLst>
          </a:blip>
          <a:srcRect t="3951" b="2521"/>
          <a:stretch>
            <a:fillRect/>
          </a:stretch>
        </p:blipFill>
        <p:spPr bwMode="auto">
          <a:xfrm>
            <a:off x="0" y="0"/>
            <a:ext cx="121920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7296988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Ener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5946"/>
          <a:stretch>
            <a:fillRect/>
          </a:stretch>
        </p:blipFill>
        <p:spPr bwMode="auto">
          <a:xfrm>
            <a:off x="0" y="0"/>
            <a:ext cx="12192000" cy="645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9165105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olar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6863992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ity Marketing Title Slide">
    <p:spTree>
      <p:nvGrpSpPr>
        <p:cNvPr id="1" name=""/>
        <p:cNvGrpSpPr/>
        <p:nvPr/>
      </p:nvGrpSpPr>
      <p:grpSpPr>
        <a:xfrm>
          <a:off x="0" y="0"/>
          <a:ext cx="0" cy="0"/>
          <a:chOff x="0" y="0"/>
          <a:chExt cx="0" cy="0"/>
        </a:xfrm>
      </p:grpSpPr>
      <p:pic>
        <p:nvPicPr>
          <p:cNvPr id="4" name="Picture 9"/>
          <p:cNvPicPr>
            <a:picLocks/>
          </p:cNvPicPr>
          <p:nvPr userDrawn="1"/>
        </p:nvPicPr>
        <p:blipFill>
          <a:blip r:embed="rId2">
            <a:extLst>
              <a:ext uri="{28A0092B-C50C-407E-A947-70E740481C1C}">
                <a14:useLocalDpi xmlns:a14="http://schemas.microsoft.com/office/drawing/2010/main" val="0"/>
              </a:ext>
            </a:extLst>
          </a:blip>
          <a:srcRect l="9906" t="2098" r="3296" b="219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6" name="pic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lTitle"/>
          <p:cNvSpPr>
            <a:spLocks noGrp="1"/>
          </p:cNvSpPr>
          <p:nvPr>
            <p:ph type="title"/>
          </p:nvPr>
        </p:nvSpPr>
        <p:spPr>
          <a:xfrm>
            <a:off x="986375" y="1256137"/>
            <a:ext cx="8141011" cy="430887"/>
          </a:xfrm>
          <a:noFill/>
          <a:ln w="12700">
            <a:noFill/>
            <a:miter lim="800000"/>
            <a:headEnd/>
            <a:tailEnd/>
          </a:ln>
          <a:effectLst/>
        </p:spPr>
        <p:txBody>
          <a:bodyPr anchor="b"/>
          <a:lstStyle>
            <a:lvl1pPr>
              <a:defRPr lang="en-GB" sz="2800" kern="0" dirty="0">
                <a:latin typeface="+mn-lt"/>
              </a:defRPr>
            </a:lvl1pPr>
          </a:lstStyle>
          <a:p>
            <a:pPr lvl="0"/>
            <a:r>
              <a:rPr lang="en-US" smtClean="0"/>
              <a:t>Click to edit Master title style</a:t>
            </a:r>
            <a:endParaRPr lang="en-US" dirty="0"/>
          </a:p>
        </p:txBody>
      </p:sp>
      <p:sp>
        <p:nvSpPr>
          <p:cNvPr id="15" name="phSubTitle"/>
          <p:cNvSpPr>
            <a:spLocks noGrp="1"/>
          </p:cNvSpPr>
          <p:nvPr>
            <p:ph type="body" sz="quarter" idx="10"/>
          </p:nvPr>
        </p:nvSpPr>
        <p:spPr>
          <a:xfrm>
            <a:off x="986375" y="1814512"/>
            <a:ext cx="8141012" cy="470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600" b="1">
                <a:solidFill>
                  <a:srgbClr val="000000"/>
                </a:solidFill>
              </a:defRPr>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smtClean="0"/>
              <a:t>Click to edit Master text styles</a:t>
            </a:r>
          </a:p>
        </p:txBody>
      </p:sp>
    </p:spTree>
    <p:extLst>
      <p:ext uri="{BB962C8B-B14F-4D97-AF65-F5344CB8AC3E}">
        <p14:creationId xmlns:p14="http://schemas.microsoft.com/office/powerpoint/2010/main" val="297573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Report Title Slide">
    <p:spTree>
      <p:nvGrpSpPr>
        <p:cNvPr id="1" name=""/>
        <p:cNvGrpSpPr/>
        <p:nvPr/>
      </p:nvGrpSpPr>
      <p:grpSpPr>
        <a:xfrm>
          <a:off x="0" y="0"/>
          <a:ext cx="0" cy="0"/>
          <a:chOff x="0" y="0"/>
          <a:chExt cx="0" cy="0"/>
        </a:xfrm>
      </p:grpSpPr>
      <p:pic>
        <p:nvPicPr>
          <p:cNvPr id="5"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7"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hPicutre"/>
          <p:cNvSpPr>
            <a:spLocks noGrp="1"/>
          </p:cNvSpPr>
          <p:nvPr>
            <p:ph sz="quarter" idx="12"/>
          </p:nvPr>
        </p:nvSpPr>
        <p:spPr>
          <a:xfrm>
            <a:off x="7524264" y="3598863"/>
            <a:ext cx="3636107" cy="2286000"/>
          </a:xfrm>
        </p:spPr>
        <p:txBody>
          <a:bodyPr/>
          <a:lstStyle>
            <a:lvl1pPr marL="0" indent="0" algn="ctr">
              <a:spcBef>
                <a:spcPts val="0"/>
              </a:spcBef>
              <a:buNone/>
              <a:defRPr sz="1200"/>
            </a:lvl1pPr>
          </a:lstStyle>
          <a:p>
            <a:pPr lvl="0"/>
            <a:r>
              <a:rPr lang="en-US" smtClean="0"/>
              <a:t>Click to edit Master text styles</a:t>
            </a:r>
          </a:p>
        </p:txBody>
      </p:sp>
      <p:sp>
        <p:nvSpPr>
          <p:cNvPr id="8" name="phSubTitle"/>
          <p:cNvSpPr>
            <a:spLocks noGrp="1"/>
          </p:cNvSpPr>
          <p:nvPr>
            <p:ph type="body" sz="quarter" idx="10"/>
          </p:nvPr>
        </p:nvSpPr>
        <p:spPr>
          <a:xfrm>
            <a:off x="468923" y="2971801"/>
            <a:ext cx="6793524" cy="2913063"/>
          </a:xfrm>
        </p:spPr>
        <p:txBody>
          <a:bodyPr/>
          <a:lstStyle>
            <a:lvl1pPr marL="0" indent="0">
              <a:buNone/>
              <a:defRPr sz="12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a:t>Edit Master text styles</a:t>
            </a:r>
          </a:p>
        </p:txBody>
      </p:sp>
      <p:sp>
        <p:nvSpPr>
          <p:cNvPr id="11" name="tlTitle"/>
          <p:cNvSpPr>
            <a:spLocks noGrp="1"/>
          </p:cNvSpPr>
          <p:nvPr>
            <p:ph type="title"/>
          </p:nvPr>
        </p:nvSpPr>
        <p:spPr>
          <a:xfrm>
            <a:off x="468923" y="2466001"/>
            <a:ext cx="9283200"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smtClean="0">
                <a:ln>
                  <a:noFill/>
                </a:ln>
                <a:solidFill>
                  <a:srgbClr val="006BB7"/>
                </a:solidFill>
                <a:effectLst/>
                <a:uLnTx/>
                <a:uFillTx/>
                <a:latin typeface="+mn-lt"/>
                <a:ea typeface="+mj-ea"/>
                <a:cs typeface="+mj-cs"/>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915524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pic>
        <p:nvPicPr>
          <p:cNvPr id="4"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7"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hSubTitle"/>
          <p:cNvSpPr>
            <a:spLocks noGrp="1"/>
          </p:cNvSpPr>
          <p:nvPr>
            <p:ph type="body" sz="quarter" idx="10"/>
          </p:nvPr>
        </p:nvSpPr>
        <p:spPr>
          <a:xfrm>
            <a:off x="468923" y="2971800"/>
            <a:ext cx="9284677" cy="1066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8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smtClean="0"/>
              <a:t>Click to edit Master text styles</a:t>
            </a:r>
          </a:p>
        </p:txBody>
      </p:sp>
      <p:sp>
        <p:nvSpPr>
          <p:cNvPr id="8" name="tlTitle"/>
          <p:cNvSpPr>
            <a:spLocks noGrp="1"/>
          </p:cNvSpPr>
          <p:nvPr>
            <p:ph type="title"/>
          </p:nvPr>
        </p:nvSpPr>
        <p:spPr>
          <a:xfrm>
            <a:off x="468923" y="2466001"/>
            <a:ext cx="9284677"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dirty="0" smtClean="0">
                <a:ln>
                  <a:noFill/>
                </a:ln>
                <a:solidFill>
                  <a:srgbClr val="006BB7"/>
                </a:solidFill>
                <a:effectLst/>
                <a:uLnTx/>
                <a:uFillTx/>
                <a:latin typeface="+mn-lt"/>
                <a:ea typeface="+mj-ea"/>
                <a:cs typeface="+mj-cs"/>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30006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B0970931-D1C3-494C-8BB7-8C24E563E66A}" type="slidenum">
              <a:rPr/>
              <a:pPr>
                <a:defRPr/>
              </a:pPr>
              <a:t>‹#›</a:t>
            </a:fld>
            <a:endParaRPr dirty="0"/>
          </a:p>
        </p:txBody>
      </p:sp>
    </p:spTree>
    <p:extLst>
      <p:ext uri="{BB962C8B-B14F-4D97-AF65-F5344CB8AC3E}">
        <p14:creationId xmlns:p14="http://schemas.microsoft.com/office/powerpoint/2010/main" val="18732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8CE1A25B-249D-7E4F-97A5-E31C5770E001}" type="slidenum">
              <a:rPr/>
              <a:pPr>
                <a:defRPr/>
              </a:pPr>
              <a:t>‹#›</a:t>
            </a:fld>
            <a:endParaRPr dirty="0"/>
          </a:p>
        </p:txBody>
      </p:sp>
    </p:spTree>
    <p:extLst>
      <p:ext uri="{BB962C8B-B14F-4D97-AF65-F5344CB8AC3E}">
        <p14:creationId xmlns:p14="http://schemas.microsoft.com/office/powerpoint/2010/main" val="8525902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63" Type="http://schemas.openxmlformats.org/officeDocument/2006/relationships/theme" Target="../theme/theme2.xml"/><Relationship Id="rId64" Type="http://schemas.openxmlformats.org/officeDocument/2006/relationships/image" Target="../media/image6.png"/><Relationship Id="rId50" Type="http://schemas.openxmlformats.org/officeDocument/2006/relationships/slideLayout" Target="../slideLayouts/slideLayout63.xml"/><Relationship Id="rId51" Type="http://schemas.openxmlformats.org/officeDocument/2006/relationships/slideLayout" Target="../slideLayouts/slideLayout64.xml"/><Relationship Id="rId52" Type="http://schemas.openxmlformats.org/officeDocument/2006/relationships/slideLayout" Target="../slideLayouts/slideLayout65.xml"/><Relationship Id="rId53" Type="http://schemas.openxmlformats.org/officeDocument/2006/relationships/slideLayout" Target="../slideLayouts/slideLayout66.xml"/><Relationship Id="rId54" Type="http://schemas.openxmlformats.org/officeDocument/2006/relationships/slideLayout" Target="../slideLayouts/slideLayout67.xml"/><Relationship Id="rId55" Type="http://schemas.openxmlformats.org/officeDocument/2006/relationships/slideLayout" Target="../slideLayouts/slideLayout68.xml"/><Relationship Id="rId56" Type="http://schemas.openxmlformats.org/officeDocument/2006/relationships/slideLayout" Target="../slideLayouts/slideLayout69.xml"/><Relationship Id="rId57" Type="http://schemas.openxmlformats.org/officeDocument/2006/relationships/slideLayout" Target="../slideLayouts/slideLayout70.xml"/><Relationship Id="rId58" Type="http://schemas.openxmlformats.org/officeDocument/2006/relationships/slideLayout" Target="../slideLayouts/slideLayout71.xml"/><Relationship Id="rId59" Type="http://schemas.openxmlformats.org/officeDocument/2006/relationships/slideLayout" Target="../slideLayouts/slideLayout72.xml"/><Relationship Id="rId40" Type="http://schemas.openxmlformats.org/officeDocument/2006/relationships/slideLayout" Target="../slideLayouts/slideLayout53.xml"/><Relationship Id="rId41" Type="http://schemas.openxmlformats.org/officeDocument/2006/relationships/slideLayout" Target="../slideLayouts/slideLayout54.xml"/><Relationship Id="rId42" Type="http://schemas.openxmlformats.org/officeDocument/2006/relationships/slideLayout" Target="../slideLayouts/slideLayout55.xml"/><Relationship Id="rId43" Type="http://schemas.openxmlformats.org/officeDocument/2006/relationships/slideLayout" Target="../slideLayouts/slideLayout56.xml"/><Relationship Id="rId44" Type="http://schemas.openxmlformats.org/officeDocument/2006/relationships/slideLayout" Target="../slideLayouts/slideLayout57.xml"/><Relationship Id="rId45" Type="http://schemas.openxmlformats.org/officeDocument/2006/relationships/slideLayout" Target="../slideLayouts/slideLayout58.xml"/><Relationship Id="rId46" Type="http://schemas.openxmlformats.org/officeDocument/2006/relationships/slideLayout" Target="../slideLayouts/slideLayout59.xml"/><Relationship Id="rId47" Type="http://schemas.openxmlformats.org/officeDocument/2006/relationships/slideLayout" Target="../slideLayouts/slideLayout60.xml"/><Relationship Id="rId48" Type="http://schemas.openxmlformats.org/officeDocument/2006/relationships/slideLayout" Target="../slideLayouts/slideLayout61.xml"/><Relationship Id="rId49" Type="http://schemas.openxmlformats.org/officeDocument/2006/relationships/slideLayout" Target="../slideLayouts/slideLayout6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30" Type="http://schemas.openxmlformats.org/officeDocument/2006/relationships/slideLayout" Target="../slideLayouts/slideLayout43.xml"/><Relationship Id="rId31" Type="http://schemas.openxmlformats.org/officeDocument/2006/relationships/slideLayout" Target="../slideLayouts/slideLayout44.xml"/><Relationship Id="rId32" Type="http://schemas.openxmlformats.org/officeDocument/2006/relationships/slideLayout" Target="../slideLayouts/slideLayout45.xml"/><Relationship Id="rId33" Type="http://schemas.openxmlformats.org/officeDocument/2006/relationships/slideLayout" Target="../slideLayouts/slideLayout46.xml"/><Relationship Id="rId34" Type="http://schemas.openxmlformats.org/officeDocument/2006/relationships/slideLayout" Target="../slideLayouts/slideLayout47.xml"/><Relationship Id="rId35" Type="http://schemas.openxmlformats.org/officeDocument/2006/relationships/slideLayout" Target="../slideLayouts/slideLayout48.xml"/><Relationship Id="rId36" Type="http://schemas.openxmlformats.org/officeDocument/2006/relationships/slideLayout" Target="../slideLayouts/slideLayout49.xml"/><Relationship Id="rId37" Type="http://schemas.openxmlformats.org/officeDocument/2006/relationships/slideLayout" Target="../slideLayouts/slideLayout50.xml"/><Relationship Id="rId38" Type="http://schemas.openxmlformats.org/officeDocument/2006/relationships/slideLayout" Target="../slideLayouts/slideLayout51.xml"/><Relationship Id="rId39" Type="http://schemas.openxmlformats.org/officeDocument/2006/relationships/slideLayout" Target="../slideLayouts/slideLayout52.xml"/><Relationship Id="rId20" Type="http://schemas.openxmlformats.org/officeDocument/2006/relationships/slideLayout" Target="../slideLayouts/slideLayout33.xml"/><Relationship Id="rId21" Type="http://schemas.openxmlformats.org/officeDocument/2006/relationships/slideLayout" Target="../slideLayouts/slideLayout34.xml"/><Relationship Id="rId22" Type="http://schemas.openxmlformats.org/officeDocument/2006/relationships/slideLayout" Target="../slideLayouts/slideLayout35.xml"/><Relationship Id="rId23" Type="http://schemas.openxmlformats.org/officeDocument/2006/relationships/slideLayout" Target="../slideLayouts/slideLayout36.xml"/><Relationship Id="rId24" Type="http://schemas.openxmlformats.org/officeDocument/2006/relationships/slideLayout" Target="../slideLayouts/slideLayout37.xml"/><Relationship Id="rId25" Type="http://schemas.openxmlformats.org/officeDocument/2006/relationships/slideLayout" Target="../slideLayouts/slideLayout38.xml"/><Relationship Id="rId26" Type="http://schemas.openxmlformats.org/officeDocument/2006/relationships/slideLayout" Target="../slideLayouts/slideLayout39.xml"/><Relationship Id="rId27" Type="http://schemas.openxmlformats.org/officeDocument/2006/relationships/slideLayout" Target="../slideLayouts/slideLayout40.xml"/><Relationship Id="rId28" Type="http://schemas.openxmlformats.org/officeDocument/2006/relationships/slideLayout" Target="../slideLayouts/slideLayout41.xml"/><Relationship Id="rId29" Type="http://schemas.openxmlformats.org/officeDocument/2006/relationships/slideLayout" Target="../slideLayouts/slideLayout42.xml"/><Relationship Id="rId60" Type="http://schemas.openxmlformats.org/officeDocument/2006/relationships/slideLayout" Target="../slideLayouts/slideLayout73.xml"/><Relationship Id="rId61" Type="http://schemas.openxmlformats.org/officeDocument/2006/relationships/slideLayout" Target="../slideLayouts/slideLayout74.xml"/><Relationship Id="rId62" Type="http://schemas.openxmlformats.org/officeDocument/2006/relationships/slideLayout" Target="../slideLayouts/slideLayout75.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extLst>
          </p:cNvPr>
          <p:cNvSpPr>
            <a:spLocks noGrp="1"/>
          </p:cNvSpPr>
          <p:nvPr>
            <p:ph type="title"/>
          </p:nvPr>
        </p:nvSpPr>
        <p:spPr>
          <a:xfrm>
            <a:off x="838200" y="365125"/>
            <a:ext cx="10515600" cy="7112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838200" y="1247775"/>
            <a:ext cx="105156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7" name="Picture 6">
            <a:extLst>
              <a:ext uri="{FF2B5EF4-FFF2-40B4-BE49-F238E27FC236}"/>
            </a:extLst>
          </p:cNvPr>
          <p:cNvPicPr>
            <a:picLocks noChangeAspect="1"/>
          </p:cNvPicPr>
          <p:nvPr userDrawn="1"/>
        </p:nvPicPr>
        <p:blipFill>
          <a:blip r:embed="rId15">
            <a:duotone>
              <a:schemeClr val="bg2">
                <a:shade val="45000"/>
                <a:satMod val="135000"/>
              </a:schemeClr>
              <a:prstClr val="white"/>
            </a:duotone>
          </a:blip>
          <a:stretch>
            <a:fillRect/>
          </a:stretch>
        </p:blipFill>
        <p:spPr>
          <a:xfrm>
            <a:off x="2655" y="6534150"/>
            <a:ext cx="12189345" cy="323850"/>
          </a:xfrm>
          <a:prstGeom prst="rect">
            <a:avLst/>
          </a:prstGeom>
        </p:spPr>
      </p:pic>
      <p:pic>
        <p:nvPicPr>
          <p:cNvPr id="1029" name="Picture 2" descr="ELi Site Logo Banne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3025" y="6557963"/>
            <a:ext cx="1371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8">
            <a:extLst>
              <a:ext uri="{FF2B5EF4-FFF2-40B4-BE49-F238E27FC236}"/>
            </a:extLst>
          </p:cNvPr>
          <p:cNvSpPr txBox="1">
            <a:spLocks noChangeArrowheads="1"/>
          </p:cNvSpPr>
          <p:nvPr userDrawn="1"/>
        </p:nvSpPr>
        <p:spPr bwMode="auto">
          <a:xfrm>
            <a:off x="1117600" y="6584950"/>
            <a:ext cx="1900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US" altLang="en-US" sz="1600">
                <a:solidFill>
                  <a:srgbClr val="339966"/>
                </a:solidFill>
                <a:latin typeface="Calibri" charset="0"/>
              </a:rPr>
              <a:t>engineering laboratory</a:t>
            </a:r>
          </a:p>
        </p:txBody>
      </p:sp>
      <p:pic>
        <p:nvPicPr>
          <p:cNvPr id="1031" name="Picture 9"/>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489325" y="6565900"/>
            <a:ext cx="5213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extLst>
          </p:cNvPr>
          <p:cNvSpPr>
            <a:spLocks noGrp="1"/>
          </p:cNvSpPr>
          <p:nvPr>
            <p:ph type="sldNum" sz="quarter" idx="4"/>
          </p:nvPr>
        </p:nvSpPr>
        <p:spPr>
          <a:xfrm>
            <a:off x="11439525" y="6565900"/>
            <a:ext cx="571500" cy="234950"/>
          </a:xfrm>
          <a:prstGeom prst="rect">
            <a:avLst/>
          </a:prstGeom>
        </p:spPr>
        <p:txBody>
          <a:bodyPr vert="horz" lIns="0" tIns="0" rIns="0" bIns="0" rtlCol="0" anchor="ctr"/>
          <a:lstStyle>
            <a:lvl1pPr algn="r" eaLnBrk="1" fontAlgn="auto" hangingPunct="1">
              <a:spcBef>
                <a:spcPts val="0"/>
              </a:spcBef>
              <a:spcAft>
                <a:spcPts val="0"/>
              </a:spcAft>
              <a:defRPr lang="en-US" sz="1400" kern="1200">
                <a:solidFill>
                  <a:srgbClr val="339966"/>
                </a:solidFill>
                <a:latin typeface="Calibri" panose="020F0502020204030204" pitchFamily="34" charset="0"/>
                <a:ea typeface="+mn-ea"/>
                <a:cs typeface="+mn-cs"/>
              </a:defRPr>
            </a:lvl1pPr>
          </a:lstStyle>
          <a:p>
            <a:pPr>
              <a:defRPr/>
            </a:pPr>
            <a:fld id="{E9D689AE-7AAC-134E-AD9A-72282E7B9F7B}" type="slidenum">
              <a:rPr/>
              <a:pPr>
                <a:defRPr/>
              </a:pPr>
              <a:t>‹#›</a:t>
            </a:fld>
            <a:endParaRPr dirty="0"/>
          </a:p>
        </p:txBody>
      </p:sp>
    </p:spTree>
  </p:cSld>
  <p:clrMap bg1="lt1" tx1="dk1" bg2="lt2" tx2="dk2" accent1="accent1" accent2="accent2" accent3="accent3" accent4="accent4" accent5="accent5" accent6="accent6" hlink="hlink" folHlink="folHlink"/>
  <p:sldLayoutIdLst>
    <p:sldLayoutId id="2147485176" r:id="rId1"/>
    <p:sldLayoutId id="2147485167" r:id="rId2"/>
    <p:sldLayoutId id="2147485177" r:id="rId3"/>
    <p:sldLayoutId id="2147485168" r:id="rId4"/>
    <p:sldLayoutId id="2147485178" r:id="rId5"/>
    <p:sldLayoutId id="2147485169" r:id="rId6"/>
    <p:sldLayoutId id="2147485170" r:id="rId7"/>
    <p:sldLayoutId id="2147485171" r:id="rId8"/>
    <p:sldLayoutId id="2147485172" r:id="rId9"/>
    <p:sldLayoutId id="2147485179" r:id="rId10"/>
    <p:sldLayoutId id="2147485173" r:id="rId11"/>
    <p:sldLayoutId id="2147485180" r:id="rId12"/>
    <p:sldLayoutId id="2147485181" r:id="rId13"/>
  </p:sldLayoutIdLst>
  <p:hf hdr="0" ftr="0" dt="0"/>
  <p:txStyles>
    <p:titleStyle>
      <a:lvl1pPr algn="l" rtl="0" eaLnBrk="0" fontAlgn="base" hangingPunct="0">
        <a:lnSpc>
          <a:spcPct val="90000"/>
        </a:lnSpc>
        <a:spcBef>
          <a:spcPct val="0"/>
        </a:spcBef>
        <a:spcAft>
          <a:spcPct val="0"/>
        </a:spcAft>
        <a:defRPr sz="4400" b="1" kern="120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b="1">
          <a:solidFill>
            <a:schemeClr val="tx1"/>
          </a:solidFill>
          <a:latin typeface="Arial" charset="0"/>
        </a:defRPr>
      </a:lvl2pPr>
      <a:lvl3pPr algn="l" rtl="0" eaLnBrk="0" fontAlgn="base" hangingPunct="0">
        <a:lnSpc>
          <a:spcPct val="90000"/>
        </a:lnSpc>
        <a:spcBef>
          <a:spcPct val="0"/>
        </a:spcBef>
        <a:spcAft>
          <a:spcPct val="0"/>
        </a:spcAft>
        <a:defRPr sz="4400" b="1">
          <a:solidFill>
            <a:schemeClr val="tx1"/>
          </a:solidFill>
          <a:latin typeface="Arial" charset="0"/>
        </a:defRPr>
      </a:lvl3pPr>
      <a:lvl4pPr algn="l" rtl="0" eaLnBrk="0" fontAlgn="base" hangingPunct="0">
        <a:lnSpc>
          <a:spcPct val="90000"/>
        </a:lnSpc>
        <a:spcBef>
          <a:spcPct val="0"/>
        </a:spcBef>
        <a:spcAft>
          <a:spcPct val="0"/>
        </a:spcAft>
        <a:defRPr sz="4400" b="1">
          <a:solidFill>
            <a:schemeClr val="tx1"/>
          </a:solidFill>
          <a:latin typeface="Arial" charset="0"/>
        </a:defRPr>
      </a:lvl4pPr>
      <a:lvl5pPr algn="l" rtl="0" eaLnBrk="0" fontAlgn="base" hangingPunct="0">
        <a:lnSpc>
          <a:spcPct val="90000"/>
        </a:lnSpc>
        <a:spcBef>
          <a:spcPct val="0"/>
        </a:spcBef>
        <a:spcAft>
          <a:spcPct val="0"/>
        </a:spcAft>
        <a:defRPr sz="4400" b="1">
          <a:solidFill>
            <a:schemeClr val="tx1"/>
          </a:solidFill>
          <a:latin typeface="Arial" charset="0"/>
        </a:defRPr>
      </a:lvl5pPr>
      <a:lvl6pPr marL="457200" algn="l" rtl="0" fontAlgn="base">
        <a:lnSpc>
          <a:spcPct val="90000"/>
        </a:lnSpc>
        <a:spcBef>
          <a:spcPct val="0"/>
        </a:spcBef>
        <a:spcAft>
          <a:spcPct val="0"/>
        </a:spcAft>
        <a:defRPr sz="4400" b="1">
          <a:solidFill>
            <a:schemeClr val="tx1"/>
          </a:solidFill>
          <a:latin typeface="Arial" charset="0"/>
        </a:defRPr>
      </a:lvl6pPr>
      <a:lvl7pPr marL="914400" algn="l" rtl="0" fontAlgn="base">
        <a:lnSpc>
          <a:spcPct val="90000"/>
        </a:lnSpc>
        <a:spcBef>
          <a:spcPct val="0"/>
        </a:spcBef>
        <a:spcAft>
          <a:spcPct val="0"/>
        </a:spcAft>
        <a:defRPr sz="4400" b="1">
          <a:solidFill>
            <a:schemeClr val="tx1"/>
          </a:solidFill>
          <a:latin typeface="Arial" charset="0"/>
        </a:defRPr>
      </a:lvl7pPr>
      <a:lvl8pPr marL="1371600" algn="l" rtl="0" fontAlgn="base">
        <a:lnSpc>
          <a:spcPct val="90000"/>
        </a:lnSpc>
        <a:spcBef>
          <a:spcPct val="0"/>
        </a:spcBef>
        <a:spcAft>
          <a:spcPct val="0"/>
        </a:spcAft>
        <a:defRPr sz="4400" b="1">
          <a:solidFill>
            <a:schemeClr val="tx1"/>
          </a:solidFill>
          <a:latin typeface="Arial" charset="0"/>
        </a:defRPr>
      </a:lvl8pPr>
      <a:lvl9pPr marL="1828800" algn="l" rtl="0" fontAlgn="base">
        <a:lnSpc>
          <a:spcPct val="90000"/>
        </a:lnSpc>
        <a:spcBef>
          <a:spcPct val="0"/>
        </a:spcBef>
        <a:spcAft>
          <a:spcPct val="0"/>
        </a:spcAft>
        <a:defRPr sz="4400" b="1">
          <a:solidFill>
            <a:schemeClr val="tx1"/>
          </a:solidFill>
          <a:latin typeface="Arial" charset="0"/>
        </a:defRPr>
      </a:lvl9pPr>
    </p:titleStyle>
    <p:bodyStyle>
      <a:lvl1pPr marL="228600" indent="-228600" algn="l" rtl="0" eaLnBrk="0" fontAlgn="base" hangingPunct="0">
        <a:lnSpc>
          <a:spcPct val="90000"/>
        </a:lnSpc>
        <a:spcBef>
          <a:spcPts val="1000"/>
        </a:spcBef>
        <a:spcAft>
          <a:spcPct val="0"/>
        </a:spcAft>
        <a:buSzPct val="125000"/>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Courier New" charset="0"/>
        <a:buChar char="o"/>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Wingdings" charset="2"/>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Logo"/>
          <p:cNvPicPr>
            <a:picLocks noChangeAspect="1" noChangeArrowheads="1"/>
          </p:cNvPicPr>
          <p:nvPr userDrawn="1"/>
        </p:nvPicPr>
        <p:blipFill>
          <a:blip r:embed="rId64">
            <a:extLst>
              <a:ext uri="{28A0092B-C50C-407E-A947-70E740481C1C}">
                <a14:useLocalDpi xmlns:a14="http://schemas.microsoft.com/office/drawing/2010/main" val="0"/>
              </a:ext>
            </a:extLst>
          </a:blip>
          <a:srcRect/>
          <a:stretch>
            <a:fillRect/>
          </a:stretch>
        </p:blipFill>
        <p:spPr bwMode="auto">
          <a:xfrm>
            <a:off x="10710863" y="366713"/>
            <a:ext cx="1011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Content"/>
          <p:cNvSpPr>
            <a:spLocks noGrp="1" noChangeArrowheads="1"/>
          </p:cNvSpPr>
          <p:nvPr>
            <p:ph type="body" idx="1"/>
          </p:nvPr>
        </p:nvSpPr>
        <p:spPr bwMode="auto">
          <a:xfrm>
            <a:off x="468313" y="1306513"/>
            <a:ext cx="11255375"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364" name="recTitle"/>
          <p:cNvSpPr>
            <a:spLocks noGrp="1" noChangeArrowheads="1"/>
          </p:cNvSpPr>
          <p:nvPr>
            <p:ph type="title"/>
          </p:nvPr>
        </p:nvSpPr>
        <p:spPr bwMode="auto">
          <a:xfrm>
            <a:off x="187325" y="304800"/>
            <a:ext cx="10118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altLang="en-US"/>
              <a:t>THIS IS THE SLIDE MASTER - EDIT HEADER &amp; FOOTER HERE</a:t>
            </a:r>
          </a:p>
        </p:txBody>
      </p:sp>
      <p:sp>
        <p:nvSpPr>
          <p:cNvPr id="212997" name="recStripe"/>
          <p:cNvSpPr>
            <a:spLocks noChangeArrowheads="1"/>
          </p:cNvSpPr>
          <p:nvPr userDrawn="1"/>
        </p:nvSpPr>
        <p:spPr bwMode="auto">
          <a:xfrm>
            <a:off x="0" y="6735763"/>
            <a:ext cx="9144000" cy="122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212998" name="recStripeWhite"/>
          <p:cNvSpPr>
            <a:spLocks noChangeArrowheads="1"/>
          </p:cNvSpPr>
          <p:nvPr userDrawn="1"/>
        </p:nvSpPr>
        <p:spPr bwMode="auto">
          <a:xfrm>
            <a:off x="9144000" y="6735763"/>
            <a:ext cx="3048000" cy="122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212999" name="tbCopyright"/>
          <p:cNvSpPr txBox="1">
            <a:spLocks noChangeArrowheads="1"/>
          </p:cNvSpPr>
          <p:nvPr/>
        </p:nvSpPr>
        <p:spPr bwMode="white">
          <a:xfrm>
            <a:off x="201613" y="6735763"/>
            <a:ext cx="14398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sp>
        <p:nvSpPr>
          <p:cNvPr id="213000" name="tbDate"/>
          <p:cNvSpPr txBox="1">
            <a:spLocks noChangeArrowheads="1"/>
          </p:cNvSpPr>
          <p:nvPr/>
        </p:nvSpPr>
        <p:spPr bwMode="white">
          <a:xfrm>
            <a:off x="9144000" y="6735763"/>
            <a:ext cx="27749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9997"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006BB7"/>
                </a:solidFill>
              </a:rPr>
              <a:t>September 2017</a:t>
            </a:r>
          </a:p>
        </p:txBody>
      </p:sp>
      <p:sp>
        <p:nvSpPr>
          <p:cNvPr id="213001" name="tbPageNum"/>
          <p:cNvSpPr txBox="1">
            <a:spLocks noChangeArrowheads="1"/>
          </p:cNvSpPr>
          <p:nvPr/>
        </p:nvSpPr>
        <p:spPr bwMode="white">
          <a:xfrm>
            <a:off x="11684000" y="6735763"/>
            <a:ext cx="3683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r">
              <a:lnSpc>
                <a:spcPct val="90000"/>
              </a:lnSpc>
              <a:defRPr/>
            </a:pPr>
            <a:fld id="{80B95D24-C8B6-3546-AC61-70FE41BE304A}" type="slidenum">
              <a:rPr lang="en-US" altLang="en-US" sz="800" smtClean="0">
                <a:solidFill>
                  <a:srgbClr val="006BB7"/>
                </a:solidFill>
              </a:rPr>
              <a:pPr algn="r">
                <a:lnSpc>
                  <a:spcPct val="90000"/>
                </a:lnSpc>
                <a:defRPr/>
              </a:pPr>
              <a:t>‹#›</a:t>
            </a:fld>
            <a:endParaRPr lang="en-US" altLang="en-US" sz="800" smtClean="0">
              <a:solidFill>
                <a:srgbClr val="006BB7"/>
              </a:solidFill>
            </a:endParaRPr>
          </a:p>
        </p:txBody>
      </p:sp>
    </p:spTree>
  </p:cSld>
  <p:clrMap bg1="lt1" tx1="dk1" bg2="lt2" tx2="dk2" accent1="accent1" accent2="accent2" accent3="accent3" accent4="accent4" accent5="accent5" accent6="accent6" hlink="hlink" folHlink="folHlink"/>
  <p:sldLayoutIdLst>
    <p:sldLayoutId id="2147485182" r:id="rId1"/>
    <p:sldLayoutId id="2147485174" r:id="rId2"/>
    <p:sldLayoutId id="2147485183" r:id="rId3"/>
    <p:sldLayoutId id="2147485184" r:id="rId4"/>
    <p:sldLayoutId id="2147485185" r:id="rId5"/>
    <p:sldLayoutId id="2147485186" r:id="rId6"/>
    <p:sldLayoutId id="2147485187" r:id="rId7"/>
    <p:sldLayoutId id="2147485188" r:id="rId8"/>
    <p:sldLayoutId id="2147485189" r:id="rId9"/>
    <p:sldLayoutId id="2147485190" r:id="rId10"/>
    <p:sldLayoutId id="2147485191" r:id="rId11"/>
    <p:sldLayoutId id="2147485192" r:id="rId12"/>
    <p:sldLayoutId id="2147485193" r:id="rId13"/>
    <p:sldLayoutId id="2147485194" r:id="rId14"/>
    <p:sldLayoutId id="2147485195" r:id="rId15"/>
    <p:sldLayoutId id="2147485196" r:id="rId16"/>
    <p:sldLayoutId id="2147485197" r:id="rId17"/>
    <p:sldLayoutId id="2147485198" r:id="rId18"/>
    <p:sldLayoutId id="2147485199" r:id="rId19"/>
    <p:sldLayoutId id="2147485200" r:id="rId20"/>
    <p:sldLayoutId id="2147485201" r:id="rId21"/>
    <p:sldLayoutId id="2147485202" r:id="rId22"/>
    <p:sldLayoutId id="2147485203" r:id="rId23"/>
    <p:sldLayoutId id="2147485204" r:id="rId24"/>
    <p:sldLayoutId id="2147485205" r:id="rId25"/>
    <p:sldLayoutId id="2147485206" r:id="rId26"/>
    <p:sldLayoutId id="2147485207" r:id="rId27"/>
    <p:sldLayoutId id="2147485208" r:id="rId28"/>
    <p:sldLayoutId id="2147485209" r:id="rId29"/>
    <p:sldLayoutId id="2147485210" r:id="rId30"/>
    <p:sldLayoutId id="2147485211" r:id="rId31"/>
    <p:sldLayoutId id="2147485212" r:id="rId32"/>
    <p:sldLayoutId id="2147485213" r:id="rId33"/>
    <p:sldLayoutId id="2147485214" r:id="rId34"/>
    <p:sldLayoutId id="2147485215" r:id="rId35"/>
    <p:sldLayoutId id="2147485216" r:id="rId36"/>
    <p:sldLayoutId id="2147485217" r:id="rId37"/>
    <p:sldLayoutId id="2147485218" r:id="rId38"/>
    <p:sldLayoutId id="2147485219" r:id="rId39"/>
    <p:sldLayoutId id="2147485220" r:id="rId40"/>
    <p:sldLayoutId id="2147485221" r:id="rId41"/>
    <p:sldLayoutId id="2147485222" r:id="rId42"/>
    <p:sldLayoutId id="2147485223" r:id="rId43"/>
    <p:sldLayoutId id="2147485224" r:id="rId44"/>
    <p:sldLayoutId id="2147485225" r:id="rId45"/>
    <p:sldLayoutId id="2147485226" r:id="rId46"/>
    <p:sldLayoutId id="2147485227" r:id="rId47"/>
    <p:sldLayoutId id="2147485228" r:id="rId48"/>
    <p:sldLayoutId id="2147485229" r:id="rId49"/>
    <p:sldLayoutId id="2147485175" r:id="rId50"/>
    <p:sldLayoutId id="2147485230" r:id="rId51"/>
    <p:sldLayoutId id="2147485231" r:id="rId52"/>
    <p:sldLayoutId id="2147485232" r:id="rId53"/>
    <p:sldLayoutId id="2147485233" r:id="rId54"/>
    <p:sldLayoutId id="2147485234" r:id="rId55"/>
    <p:sldLayoutId id="2147485235" r:id="rId56"/>
    <p:sldLayoutId id="2147485236" r:id="rId57"/>
    <p:sldLayoutId id="2147485237" r:id="rId58"/>
    <p:sldLayoutId id="2147485238" r:id="rId59"/>
    <p:sldLayoutId id="2147485239" r:id="rId60"/>
    <p:sldLayoutId id="2147485240" r:id="rId61"/>
    <p:sldLayoutId id="2147485241" r:id="rId62"/>
  </p:sldLayoutIdLst>
  <p:txStyles>
    <p:titleStyle>
      <a:lvl1pPr algn="l" defTabSz="361950" rtl="0" eaLnBrk="0" fontAlgn="base" hangingPunct="0">
        <a:spcBef>
          <a:spcPct val="0"/>
        </a:spcBef>
        <a:spcAft>
          <a:spcPct val="0"/>
        </a:spcAft>
        <a:defRPr sz="2000" b="1">
          <a:solidFill>
            <a:srgbClr val="006BB7"/>
          </a:solidFill>
          <a:latin typeface="+mj-lt"/>
          <a:ea typeface="+mj-ea"/>
          <a:cs typeface="+mj-cs"/>
        </a:defRPr>
      </a:lvl1pPr>
      <a:lvl2pPr algn="l" defTabSz="361950" rtl="0" eaLnBrk="0" fontAlgn="base" hangingPunct="0">
        <a:spcBef>
          <a:spcPct val="0"/>
        </a:spcBef>
        <a:spcAft>
          <a:spcPct val="0"/>
        </a:spcAft>
        <a:defRPr sz="2000" b="1">
          <a:solidFill>
            <a:srgbClr val="006BB7"/>
          </a:solidFill>
          <a:latin typeface="Arial" charset="0"/>
        </a:defRPr>
      </a:lvl2pPr>
      <a:lvl3pPr algn="l" defTabSz="361950" rtl="0" eaLnBrk="0" fontAlgn="base" hangingPunct="0">
        <a:spcBef>
          <a:spcPct val="0"/>
        </a:spcBef>
        <a:spcAft>
          <a:spcPct val="0"/>
        </a:spcAft>
        <a:defRPr sz="2000" b="1">
          <a:solidFill>
            <a:srgbClr val="006BB7"/>
          </a:solidFill>
          <a:latin typeface="Arial" charset="0"/>
        </a:defRPr>
      </a:lvl3pPr>
      <a:lvl4pPr algn="l" defTabSz="361950" rtl="0" eaLnBrk="0" fontAlgn="base" hangingPunct="0">
        <a:spcBef>
          <a:spcPct val="0"/>
        </a:spcBef>
        <a:spcAft>
          <a:spcPct val="0"/>
        </a:spcAft>
        <a:defRPr sz="2000" b="1">
          <a:solidFill>
            <a:srgbClr val="006BB7"/>
          </a:solidFill>
          <a:latin typeface="Arial" charset="0"/>
        </a:defRPr>
      </a:lvl4pPr>
      <a:lvl5pPr algn="l" defTabSz="361950" rtl="0" eaLnBrk="0" fontAlgn="base" hangingPunct="0">
        <a:spcBef>
          <a:spcPct val="0"/>
        </a:spcBef>
        <a:spcAft>
          <a:spcPct val="0"/>
        </a:spcAft>
        <a:defRPr sz="2000" b="1">
          <a:solidFill>
            <a:srgbClr val="006BB7"/>
          </a:solidFill>
          <a:latin typeface="Arial" charset="0"/>
        </a:defRPr>
      </a:lvl5pPr>
      <a:lvl6pPr marL="457200" algn="l" defTabSz="361950" rtl="0" eaLnBrk="1" fontAlgn="base" hangingPunct="1">
        <a:spcBef>
          <a:spcPct val="0"/>
        </a:spcBef>
        <a:spcAft>
          <a:spcPct val="0"/>
        </a:spcAft>
        <a:defRPr sz="2000" b="1">
          <a:solidFill>
            <a:schemeClr val="accent1"/>
          </a:solidFill>
          <a:latin typeface="Arial" charset="0"/>
        </a:defRPr>
      </a:lvl6pPr>
      <a:lvl7pPr marL="914400" algn="l" defTabSz="361950" rtl="0" eaLnBrk="1" fontAlgn="base" hangingPunct="1">
        <a:spcBef>
          <a:spcPct val="0"/>
        </a:spcBef>
        <a:spcAft>
          <a:spcPct val="0"/>
        </a:spcAft>
        <a:defRPr sz="2000" b="1">
          <a:solidFill>
            <a:schemeClr val="accent1"/>
          </a:solidFill>
          <a:latin typeface="Arial" charset="0"/>
        </a:defRPr>
      </a:lvl7pPr>
      <a:lvl8pPr marL="1371600" algn="l" defTabSz="361950" rtl="0" eaLnBrk="1" fontAlgn="base" hangingPunct="1">
        <a:spcBef>
          <a:spcPct val="0"/>
        </a:spcBef>
        <a:spcAft>
          <a:spcPct val="0"/>
        </a:spcAft>
        <a:defRPr sz="2000" b="1">
          <a:solidFill>
            <a:schemeClr val="accent1"/>
          </a:solidFill>
          <a:latin typeface="Arial" charset="0"/>
        </a:defRPr>
      </a:lvl8pPr>
      <a:lvl9pPr marL="1828800" algn="l" defTabSz="361950" rtl="0" eaLnBrk="1" fontAlgn="base" hangingPunct="1">
        <a:spcBef>
          <a:spcPct val="0"/>
        </a:spcBef>
        <a:spcAft>
          <a:spcPct val="0"/>
        </a:spcAft>
        <a:defRPr sz="2000" b="1">
          <a:solidFill>
            <a:schemeClr val="accent1"/>
          </a:solidFill>
          <a:latin typeface="Arial" charset="0"/>
        </a:defRPr>
      </a:lvl9pPr>
    </p:titleStyle>
    <p:bodyStyle>
      <a:lvl1pPr marL="269875" indent="-269875" algn="l" defTabSz="457200" rtl="0" eaLnBrk="0" fontAlgn="base" hangingPunct="0">
        <a:spcBef>
          <a:spcPts val="1000"/>
        </a:spcBef>
        <a:spcAft>
          <a:spcPct val="0"/>
        </a:spcAft>
        <a:buClr>
          <a:srgbClr val="A7A9AC"/>
        </a:buClr>
        <a:buSzPct val="100000"/>
        <a:buFont typeface="Narkisim" charset="0"/>
        <a:buChar char="•"/>
        <a:defRPr>
          <a:solidFill>
            <a:srgbClr val="000000"/>
          </a:solidFill>
          <a:latin typeface="+mn-lt"/>
          <a:ea typeface="+mn-ea"/>
          <a:cs typeface="+mn-cs"/>
        </a:defRPr>
      </a:lvl1pPr>
      <a:lvl2pPr marL="53975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2pPr>
      <a:lvl3pPr marL="809625"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3pPr>
      <a:lvl4pPr marL="107950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4pPr>
      <a:lvl5pPr marL="1349375" indent="-268288" algn="l" defTabSz="457200" rtl="0" eaLnBrk="0" fontAlgn="base" hangingPunct="0">
        <a:spcBef>
          <a:spcPts val="500"/>
        </a:spcBef>
        <a:spcAft>
          <a:spcPct val="0"/>
        </a:spcAft>
        <a:buClr>
          <a:srgbClr val="A7A9AC"/>
        </a:buClr>
        <a:buSzPct val="100000"/>
        <a:buChar char="•"/>
        <a:defRPr>
          <a:solidFill>
            <a:srgbClr val="000000"/>
          </a:solidFill>
          <a:latin typeface="+mn-lt"/>
        </a:defRPr>
      </a:lvl5pPr>
      <a:lvl6pPr marL="18176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6pPr>
      <a:lvl7pPr marL="22748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7pPr>
      <a:lvl8pPr marL="27320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8pPr>
      <a:lvl9pPr marL="31892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6.xml"/><Relationship Id="rId2" Type="http://schemas.openxmlformats.org/officeDocument/2006/relationships/image" Target="../media/image1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 Id="rId3" Type="http://schemas.openxmlformats.org/officeDocument/2006/relationships/image" Target="../media/image1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144.png"/><Relationship Id="rId8"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144.png"/><Relationship Id="rId8"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14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 Id="rId3" Type="http://schemas.openxmlformats.org/officeDocument/2006/relationships/image" Target="../media/image14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 Id="rId3" Type="http://schemas.openxmlformats.org/officeDocument/2006/relationships/image" Target="../media/image1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 Id="rId3" Type="http://schemas.openxmlformats.org/officeDocument/2006/relationships/image" Target="../media/image14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image" Target="../media/image1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 Id="rId3" Type="http://schemas.openxmlformats.org/officeDocument/2006/relationships/image" Target="../media/image151.pn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 Id="rId3" Type="http://schemas.openxmlformats.org/officeDocument/2006/relationships/image" Target="../media/image14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 Id="rId3" Type="http://schemas.openxmlformats.org/officeDocument/2006/relationships/image" Target="../media/image150.png"/></Relationships>
</file>

<file path=ppt/slides/_rels/slide133.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png"/><Relationship Id="rId3" Type="http://schemas.openxmlformats.org/officeDocument/2006/relationships/image" Target="../media/image15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38.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59.png"/><Relationship Id="rId5" Type="http://schemas.openxmlformats.org/officeDocument/2006/relationships/image" Target="../media/image162.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43.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44.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54.png"/><Relationship Id="rId6" Type="http://schemas.openxmlformats.org/officeDocument/2006/relationships/image" Target="../media/image156.png"/><Relationship Id="rId7"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5.png"/><Relationship Id="rId5" Type="http://schemas.openxmlformats.org/officeDocument/2006/relationships/image" Target="../media/image164.png"/><Relationship Id="rId6" Type="http://schemas.openxmlformats.org/officeDocument/2006/relationships/image" Target="../media/image166.png"/><Relationship Id="rId7"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jpeg"/><Relationship Id="rId10"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hyperlink" Target="https://pages.nist.gov/cpspw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tags" Target="../tags/tag2.xml"/><Relationship Id="rId2"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tags" Target="../tags/tag3.xml"/><Relationship Id="rId2"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5.xml"/><Relationship Id="rId3" Type="http://schemas.openxmlformats.org/officeDocument/2006/relationships/image" Target="../media/image75.jpeg"/></Relationships>
</file>

<file path=ppt/slides/_rels/slide4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1.xml"/><Relationship Id="rId3" Type="http://schemas.openxmlformats.org/officeDocument/2006/relationships/image" Target="../media/image76.emf"/></Relationships>
</file>

<file path=ppt/slides/_rels/slide4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7.jpeg"/><Relationship Id="rId1" Type="http://schemas.openxmlformats.org/officeDocument/2006/relationships/tags" Target="../tags/tag7.xml"/><Relationship Id="rId2"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jpeg"/><Relationship Id="rId8"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jpeg"/><Relationship Id="rId3" Type="http://schemas.openxmlformats.org/officeDocument/2006/relationships/image" Target="../media/image8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usnistgov/cpsframewor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png"/><Relationship Id="rId3"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6.png"/><Relationship Id="rId1" Type="http://schemas.openxmlformats.org/officeDocument/2006/relationships/slideLayout" Target="../slideLayouts/slideLayout6.xml"/><Relationship Id="rId2" Type="http://schemas.openxmlformats.org/officeDocument/2006/relationships/image" Target="../media/image95.png"/></Relationships>
</file>

<file path=ppt/slides/_rels/slide71.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hyperlink" Target="https://github.com/usnistgov/cpsframework" TargetMode="External"/><Relationship Id="rId1" Type="http://schemas.openxmlformats.org/officeDocument/2006/relationships/slideLayout" Target="../slideLayouts/slideLayout6.xml"/><Relationship Id="rId2" Type="http://schemas.openxmlformats.org/officeDocument/2006/relationships/image" Target="../media/image97.jpeg"/><Relationship Id="rId3" Type="http://schemas.openxmlformats.org/officeDocument/2006/relationships/image" Target="../media/image98.wmf"/><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93.png"/><Relationship Id="rId5" Type="http://schemas.openxmlformats.org/officeDocument/2006/relationships/image" Target="../media/image109.png"/><Relationship Id="rId6" Type="http://schemas.openxmlformats.org/officeDocument/2006/relationships/image" Target="../media/image110.emf"/><Relationship Id="rId1" Type="http://schemas.openxmlformats.org/officeDocument/2006/relationships/slideLayout" Target="../slideLayouts/slideLayout4.xml"/><Relationship Id="rId2" Type="http://schemas.openxmlformats.org/officeDocument/2006/relationships/image" Target="../media/image10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13.emf"/><Relationship Id="rId8" Type="http://schemas.openxmlformats.org/officeDocument/2006/relationships/image" Target="../media/image114.png"/><Relationship Id="rId9"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hyperlink" Target="https://pages.nist.gov/cpspw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emf"/><Relationship Id="rId3" Type="http://schemas.openxmlformats.org/officeDocument/2006/relationships/image" Target="../media/image1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emf"/><Relationship Id="rId3" Type="http://schemas.openxmlformats.org/officeDocument/2006/relationships/image" Target="../media/image122.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8.png"/><Relationship Id="rId3" Type="http://schemas.openxmlformats.org/officeDocument/2006/relationships/image" Target="../media/image124.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6.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9.png"/><Relationship Id="rId3" Type="http://schemas.openxmlformats.org/officeDocument/2006/relationships/image" Target="../media/image10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ctrTitle"/>
          </p:nvPr>
        </p:nvSpPr>
        <p:spPr>
          <a:xfrm>
            <a:off x="1989138" y="19050"/>
            <a:ext cx="8158162" cy="2379663"/>
          </a:xfrm>
        </p:spPr>
        <p:txBody>
          <a:bodyPr>
            <a:normAutofit fontScale="90000"/>
          </a:bodyPr>
          <a:lstStyle/>
          <a:p>
            <a:pPr eaLnBrk="1" fontAlgn="auto" hangingPunct="1">
              <a:spcAft>
                <a:spcPts val="0"/>
              </a:spcAft>
              <a:defRPr/>
            </a:pPr>
            <a:r>
              <a:rPr lang="en-US" sz="4000" dirty="0"/>
              <a:t>Toward </a:t>
            </a:r>
            <a:r>
              <a:rPr lang="en-US" sz="4000" dirty="0" smtClean="0"/>
              <a:t>a Calculus for Reasoning about System Trustworthiness</a:t>
            </a:r>
            <a:r>
              <a:rPr lang="en-US" dirty="0" smtClean="0"/>
              <a:t/>
            </a:r>
            <a:br>
              <a:rPr lang="en-US" dirty="0" smtClean="0"/>
            </a:br>
            <a:r>
              <a:rPr lang="en-US" sz="2400" dirty="0" smtClean="0"/>
              <a:t/>
            </a:r>
            <a:br>
              <a:rPr lang="en-US" sz="2400" dirty="0" smtClean="0"/>
            </a:br>
            <a:r>
              <a:rPr lang="en-US" sz="2400" dirty="0"/>
              <a:t>D</a:t>
            </a:r>
            <a:r>
              <a:rPr lang="en-US" sz="2400" dirty="0" smtClean="0"/>
              <a:t>ecember </a:t>
            </a:r>
            <a:r>
              <a:rPr lang="en-US" sz="2400" dirty="0"/>
              <a:t>12, </a:t>
            </a:r>
            <a:r>
              <a:rPr lang="en-US" sz="2400" dirty="0" smtClean="0"/>
              <a:t>2017</a:t>
            </a:r>
            <a:br>
              <a:rPr lang="en-US" sz="2400" dirty="0" smtClean="0"/>
            </a:br>
            <a:r>
              <a:rPr lang="en-US" sz="2400" dirty="0" smtClean="0"/>
              <a:t>Imperial College London</a:t>
            </a:r>
            <a:endParaRPr lang="en-US" sz="2800" dirty="0"/>
          </a:p>
        </p:txBody>
      </p:sp>
      <p:sp>
        <p:nvSpPr>
          <p:cNvPr id="3584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255F5A8-C2B8-A441-9D1F-F50E10C68217}" type="slidenum">
              <a:rPr altLang="en-US" sz="1400">
                <a:solidFill>
                  <a:srgbClr val="339966"/>
                </a:solidFill>
                <a:latin typeface="Calibri" charset="0"/>
              </a:rPr>
              <a:pPr fontAlgn="base">
                <a:lnSpc>
                  <a:spcPct val="100000"/>
                </a:lnSpc>
                <a:spcBef>
                  <a:spcPct val="0"/>
                </a:spcBef>
                <a:spcAft>
                  <a:spcPct val="0"/>
                </a:spcAft>
                <a:buSzTx/>
                <a:buFontTx/>
                <a:buNone/>
              </a:pPr>
              <a:t>1</a:t>
            </a:fld>
            <a:endParaRPr altLang="en-US" sz="1400">
              <a:solidFill>
                <a:srgbClr val="339966"/>
              </a:solidFill>
              <a:latin typeface="Calibri" charset="0"/>
            </a:endParaRPr>
          </a:p>
        </p:txBody>
      </p:sp>
      <p:sp>
        <p:nvSpPr>
          <p:cNvPr id="35843" name="TextBox 2"/>
          <p:cNvSpPr txBox="1">
            <a:spLocks noChangeArrowheads="1"/>
          </p:cNvSpPr>
          <p:nvPr/>
        </p:nvSpPr>
        <p:spPr bwMode="auto">
          <a:xfrm>
            <a:off x="3598863" y="5124450"/>
            <a:ext cx="5732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a:lnSpc>
                <a:spcPct val="100000"/>
              </a:lnSpc>
              <a:spcBef>
                <a:spcPct val="0"/>
              </a:spcBef>
              <a:buSzTx/>
              <a:buFontTx/>
              <a:buNone/>
            </a:pPr>
            <a:r>
              <a:rPr lang="en-US" altLang="en-US" sz="1800" b="1"/>
              <a:t>A Workshop sponsored by the</a:t>
            </a:r>
          </a:p>
          <a:p>
            <a:pPr algn="ctr">
              <a:lnSpc>
                <a:spcPct val="100000"/>
              </a:lnSpc>
              <a:spcBef>
                <a:spcPct val="0"/>
              </a:spcBef>
              <a:buSzTx/>
              <a:buFontTx/>
              <a:buNone/>
            </a:pPr>
            <a:r>
              <a:rPr lang="en-US" altLang="en-US" sz="1800" b="1"/>
              <a:t>US National Institute of Standards and Technology</a:t>
            </a:r>
          </a:p>
          <a:p>
            <a:pPr algn="ctr">
              <a:lnSpc>
                <a:spcPct val="100000"/>
              </a:lnSpc>
              <a:spcBef>
                <a:spcPct val="0"/>
              </a:spcBef>
              <a:buSzTx/>
              <a:buFontTx/>
              <a:buNone/>
            </a:pPr>
            <a:r>
              <a:rPr lang="en-US" altLang="en-US" sz="1800" b="1"/>
              <a:t>and</a:t>
            </a:r>
          </a:p>
          <a:p>
            <a:pPr algn="ctr">
              <a:lnSpc>
                <a:spcPct val="100000"/>
              </a:lnSpc>
              <a:spcBef>
                <a:spcPct val="0"/>
              </a:spcBef>
              <a:buSzTx/>
              <a:buFontTx/>
              <a:buNone/>
            </a:pPr>
            <a:r>
              <a:rPr lang="en-US" altLang="en-US" sz="1800" b="1"/>
              <a:t>Imperial College London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p:cNvSpPr>
            <a:spLocks noGrp="1" noChangeAspect="1"/>
          </p:cNvSpPr>
          <p:nvPr>
            <p:ph type="sldNum" sz="quarter" idx="16"/>
          </p:nvPr>
        </p:nvSpPr>
        <p:spPr bwMode="auto">
          <a:xfrm>
            <a:off x="1524000" y="6570663"/>
            <a:ext cx="498475"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0A73A76-6688-1047-A219-5FBE60F4CF05}" type="slidenum">
              <a:rPr altLang="en-US" sz="1400">
                <a:solidFill>
                  <a:srgbClr val="000000"/>
                </a:solidFill>
                <a:latin typeface="Calibri" charset="0"/>
              </a:rPr>
              <a:pPr fontAlgn="base">
                <a:lnSpc>
                  <a:spcPct val="100000"/>
                </a:lnSpc>
                <a:spcBef>
                  <a:spcPct val="0"/>
                </a:spcBef>
                <a:spcAft>
                  <a:spcPct val="0"/>
                </a:spcAft>
                <a:buSzTx/>
                <a:buFontTx/>
                <a:buNone/>
              </a:pPr>
              <a:t>10</a:t>
            </a:fld>
            <a:endParaRPr altLang="en-US" sz="1400">
              <a:solidFill>
                <a:srgbClr val="000000"/>
              </a:solidFill>
              <a:latin typeface="Calibri" charset="0"/>
            </a:endParaRPr>
          </a:p>
        </p:txBody>
      </p:sp>
      <p:sp>
        <p:nvSpPr>
          <p:cNvPr id="3" name="Title 2">
            <a:extLst>
              <a:ext uri="{FF2B5EF4-FFF2-40B4-BE49-F238E27FC236}"/>
            </a:extLst>
          </p:cNvPr>
          <p:cNvSpPr>
            <a:spLocks noGrp="1" noChangeAspect="1"/>
          </p:cNvSpPr>
          <p:nvPr>
            <p:ph type="title"/>
          </p:nvPr>
        </p:nvSpPr>
        <p:spPr>
          <a:xfrm>
            <a:off x="180975" y="227013"/>
            <a:ext cx="11704638" cy="815975"/>
          </a:xfrm>
        </p:spPr>
        <p:txBody>
          <a:bodyPr/>
          <a:lstStyle/>
          <a:p>
            <a:pPr eaLnBrk="1" fontAlgn="auto" hangingPunct="1">
              <a:spcAft>
                <a:spcPts val="0"/>
              </a:spcAft>
              <a:defRPr/>
            </a:pPr>
            <a:r>
              <a:rPr lang="en-US" sz="3200" dirty="0" smtClean="0"/>
              <a:t>Relevant </a:t>
            </a:r>
            <a:r>
              <a:rPr lang="en-US" sz="3200" dirty="0"/>
              <a:t>area: human/technology connection</a:t>
            </a:r>
            <a:endParaRPr lang="en-US" sz="1200" dirty="0"/>
          </a:p>
        </p:txBody>
      </p:sp>
      <p:sp>
        <p:nvSpPr>
          <p:cNvPr id="5" name="Pentagon 4">
            <a:extLst>
              <a:ext uri="{FF2B5EF4-FFF2-40B4-BE49-F238E27FC236}"/>
            </a:extLst>
          </p:cNvPr>
          <p:cNvSpPr>
            <a:spLocks noChangeAspect="1"/>
          </p:cNvSpPr>
          <p:nvPr/>
        </p:nvSpPr>
        <p:spPr>
          <a:xfrm>
            <a:off x="2022475" y="1517650"/>
            <a:ext cx="3017838" cy="94456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Intent semantics</a:t>
            </a:r>
            <a:endParaRPr lang="en-US" sz="1600" b="1" dirty="0">
              <a:solidFill>
                <a:prstClr val="white"/>
              </a:solidFill>
            </a:endParaRPr>
          </a:p>
        </p:txBody>
      </p:sp>
      <p:sp>
        <p:nvSpPr>
          <p:cNvPr id="8" name="Pentagon 7">
            <a:extLst>
              <a:ext uri="{FF2B5EF4-FFF2-40B4-BE49-F238E27FC236}"/>
            </a:extLst>
          </p:cNvPr>
          <p:cNvSpPr>
            <a:spLocks noChangeAspect="1"/>
          </p:cNvSpPr>
          <p:nvPr/>
        </p:nvSpPr>
        <p:spPr>
          <a:xfrm>
            <a:off x="2022475" y="3697288"/>
            <a:ext cx="3017838" cy="93821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Transparency</a:t>
            </a:r>
            <a:endParaRPr lang="en-US" sz="1600" b="1" dirty="0">
              <a:solidFill>
                <a:prstClr val="white"/>
              </a:solidFill>
            </a:endParaRPr>
          </a:p>
        </p:txBody>
      </p:sp>
      <p:sp>
        <p:nvSpPr>
          <p:cNvPr id="6" name="Chevron 5">
            <a:extLst>
              <a:ext uri="{FF2B5EF4-FFF2-40B4-BE49-F238E27FC236}"/>
            </a:extLst>
          </p:cNvPr>
          <p:cNvSpPr>
            <a:spLocks noChangeAspect="1"/>
          </p:cNvSpPr>
          <p:nvPr/>
        </p:nvSpPr>
        <p:spPr>
          <a:xfrm>
            <a:off x="4860925" y="1522413"/>
            <a:ext cx="5545138" cy="9398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The intent of the user or developer while designing and using a system</a:t>
            </a:r>
            <a:endParaRPr lang="en-US" sz="1400" b="1" dirty="0">
              <a:solidFill>
                <a:schemeClr val="accent1">
                  <a:lumMod val="75000"/>
                </a:schemeClr>
              </a:solidFill>
            </a:endParaRPr>
          </a:p>
        </p:txBody>
      </p:sp>
      <p:sp>
        <p:nvSpPr>
          <p:cNvPr id="11" name="Pentagon 10">
            <a:extLst>
              <a:ext uri="{FF2B5EF4-FFF2-40B4-BE49-F238E27FC236}"/>
            </a:extLst>
          </p:cNvPr>
          <p:cNvSpPr>
            <a:spLocks noChangeAspect="1"/>
          </p:cNvSpPr>
          <p:nvPr/>
        </p:nvSpPr>
        <p:spPr>
          <a:xfrm>
            <a:off x="2022475" y="2674938"/>
            <a:ext cx="3017838" cy="84931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Usability</a:t>
            </a:r>
            <a:endParaRPr lang="en-US" sz="1600" b="1" dirty="0">
              <a:solidFill>
                <a:prstClr val="white"/>
              </a:solidFill>
            </a:endParaRPr>
          </a:p>
        </p:txBody>
      </p:sp>
      <p:sp>
        <p:nvSpPr>
          <p:cNvPr id="12" name="Chevron 11">
            <a:extLst>
              <a:ext uri="{FF2B5EF4-FFF2-40B4-BE49-F238E27FC236}"/>
            </a:extLst>
          </p:cNvPr>
          <p:cNvSpPr/>
          <p:nvPr/>
        </p:nvSpPr>
        <p:spPr>
          <a:xfrm>
            <a:off x="4860925" y="2674938"/>
            <a:ext cx="5545138" cy="854075"/>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Ease, with which a system can be used, learned, and integrated into an environment or process</a:t>
            </a:r>
            <a:endParaRPr lang="en-US" sz="1400" b="1" dirty="0">
              <a:solidFill>
                <a:schemeClr val="accent1">
                  <a:lumMod val="75000"/>
                </a:schemeClr>
              </a:solidFill>
            </a:endParaRPr>
          </a:p>
        </p:txBody>
      </p:sp>
      <p:sp>
        <p:nvSpPr>
          <p:cNvPr id="13" name="Chevron 12">
            <a:extLst>
              <a:ext uri="{FF2B5EF4-FFF2-40B4-BE49-F238E27FC236}"/>
            </a:extLst>
          </p:cNvPr>
          <p:cNvSpPr>
            <a:spLocks noChangeAspect="1"/>
          </p:cNvSpPr>
          <p:nvPr/>
        </p:nvSpPr>
        <p:spPr>
          <a:xfrm>
            <a:off x="4860925" y="3695700"/>
            <a:ext cx="5545138" cy="9398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Ease, with which a system can be understood for functions that a user or other systems need to know</a:t>
            </a:r>
            <a:endParaRPr lang="en-US" sz="1400" b="1" dirty="0">
              <a:solidFill>
                <a:schemeClr val="accent1">
                  <a:lumMod val="75000"/>
                </a:schemeClr>
              </a:solidFill>
            </a:endParaRPr>
          </a:p>
        </p:txBody>
      </p:sp>
      <p:sp>
        <p:nvSpPr>
          <p:cNvPr id="118794" name="TextBox 3"/>
          <p:cNvSpPr txBox="1">
            <a:spLocks noChangeArrowheads="1"/>
          </p:cNvSpPr>
          <p:nvPr/>
        </p:nvSpPr>
        <p:spPr bwMode="auto">
          <a:xfrm>
            <a:off x="2022475" y="5065713"/>
            <a:ext cx="8383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defRPr/>
            </a:pPr>
            <a:r>
              <a:rPr lang="en-GB" altLang="en-US" sz="2000" b="1" dirty="0" smtClean="0">
                <a:solidFill>
                  <a:schemeClr val="accent1">
                    <a:lumMod val="75000"/>
                  </a:schemeClr>
                </a:solidFill>
              </a:rPr>
              <a:t>Although the majority of interactions are machine to machine, the human aspect is </a:t>
            </a:r>
            <a:r>
              <a:rPr lang="en-GB" altLang="en-US" sz="2000" b="1" smtClean="0">
                <a:solidFill>
                  <a:schemeClr val="accent1">
                    <a:lumMod val="75000"/>
                  </a:schemeClr>
                </a:solidFill>
              </a:rPr>
              <a:t>very important!</a:t>
            </a:r>
            <a:endParaRPr lang="en-GB" altLang="en-US" sz="2000" b="1" dirty="0" smtClean="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P spid="11" grpId="0" animBg="1"/>
      <p:bldP spid="12" grpId="0" animBg="1"/>
      <p:bldP spid="1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7350" y="379413"/>
            <a:ext cx="10515600" cy="801687"/>
          </a:xfrm>
        </p:spPr>
        <p:txBody>
          <a:bodyPr/>
          <a:lstStyle/>
          <a:p>
            <a:pPr eaLnBrk="1" fontAlgn="auto" hangingPunct="1">
              <a:spcAft>
                <a:spcPts val="0"/>
              </a:spcAft>
              <a:defRPr/>
            </a:pPr>
            <a:r>
              <a:rPr lang="en-US" sz="3200" dirty="0" smtClean="0">
                <a:ea typeface="Arial" charset="0"/>
                <a:cs typeface="Arial" charset="0"/>
              </a:rPr>
              <a:t>XML </a:t>
            </a:r>
            <a:r>
              <a:rPr lang="en-US" sz="3200" dirty="0">
                <a:ea typeface="Arial" charset="0"/>
                <a:cs typeface="Arial" charset="0"/>
              </a:rPr>
              <a:t>Editor of a Use Case</a:t>
            </a:r>
          </a:p>
        </p:txBody>
      </p:sp>
      <p:sp>
        <p:nvSpPr>
          <p:cNvPr id="15667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6F3A8D48-AADF-A149-A4A1-12AEAAA36CD5}" type="slidenum">
              <a:rPr altLang="en-US" sz="1400">
                <a:solidFill>
                  <a:srgbClr val="339966"/>
                </a:solidFill>
                <a:ea typeface="Arial" charset="0"/>
                <a:cs typeface="Arial" charset="0"/>
              </a:rPr>
              <a:pPr fontAlgn="base">
                <a:lnSpc>
                  <a:spcPct val="100000"/>
                </a:lnSpc>
                <a:spcBef>
                  <a:spcPct val="0"/>
                </a:spcBef>
                <a:spcAft>
                  <a:spcPct val="0"/>
                </a:spcAft>
                <a:buSzTx/>
                <a:buFontTx/>
                <a:buNone/>
              </a:pPr>
              <a:t>100</a:t>
            </a:fld>
            <a:endParaRPr altLang="en-US" sz="1400">
              <a:solidFill>
                <a:srgbClr val="339966"/>
              </a:solidFill>
              <a:ea typeface="Arial" charset="0"/>
              <a:cs typeface="Arial" charset="0"/>
            </a:endParaRPr>
          </a:p>
        </p:txBody>
      </p:sp>
      <p:pic>
        <p:nvPicPr>
          <p:cNvPr id="156675" name="Picture 3" descr="Screen Shot 2016-02-07 at 4.29.03 PM.png"/>
          <p:cNvPicPr>
            <a:picLocks noChangeAspect="1"/>
          </p:cNvPicPr>
          <p:nvPr/>
        </p:nvPicPr>
        <p:blipFill>
          <a:blip r:embed="rId2">
            <a:extLst>
              <a:ext uri="{28A0092B-C50C-407E-A947-70E740481C1C}">
                <a14:useLocalDpi xmlns:a14="http://schemas.microsoft.com/office/drawing/2010/main" val="0"/>
              </a:ext>
            </a:extLst>
          </a:blip>
          <a:srcRect l="8594" t="7103" r="2774" b="15381"/>
          <a:stretch>
            <a:fillRect/>
          </a:stretch>
        </p:blipFill>
        <p:spPr bwMode="auto">
          <a:xfrm>
            <a:off x="2005013" y="1719263"/>
            <a:ext cx="81041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1053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98450" y="365125"/>
            <a:ext cx="10515600" cy="792163"/>
          </a:xfrm>
        </p:spPr>
        <p:txBody>
          <a:bodyPr/>
          <a:lstStyle/>
          <a:p>
            <a:pPr eaLnBrk="1" fontAlgn="auto" hangingPunct="1">
              <a:spcAft>
                <a:spcPts val="0"/>
              </a:spcAft>
              <a:defRPr/>
            </a:pPr>
            <a:r>
              <a:rPr lang="en-US" sz="3200" dirty="0" smtClean="0">
                <a:ea typeface="Arial" charset="0"/>
                <a:cs typeface="Arial" charset="0"/>
              </a:rPr>
              <a:t>CPS </a:t>
            </a:r>
            <a:r>
              <a:rPr lang="en-US" sz="3200" dirty="0">
                <a:ea typeface="Arial" charset="0"/>
                <a:cs typeface="Arial" charset="0"/>
              </a:rPr>
              <a:t>Framework in XML Schema</a:t>
            </a:r>
          </a:p>
        </p:txBody>
      </p:sp>
      <p:sp>
        <p:nvSpPr>
          <p:cNvPr id="15769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A9ABE54-674B-8644-8967-1CA5FD9A144C}" type="slidenum">
              <a:rPr altLang="en-US" sz="1400">
                <a:solidFill>
                  <a:srgbClr val="339966"/>
                </a:solidFill>
                <a:ea typeface="Arial" charset="0"/>
                <a:cs typeface="Arial" charset="0"/>
              </a:rPr>
              <a:pPr fontAlgn="base">
                <a:lnSpc>
                  <a:spcPct val="100000"/>
                </a:lnSpc>
                <a:spcBef>
                  <a:spcPct val="0"/>
                </a:spcBef>
                <a:spcAft>
                  <a:spcPct val="0"/>
                </a:spcAft>
                <a:buSzTx/>
                <a:buFontTx/>
                <a:buNone/>
              </a:pPr>
              <a:t>101</a:t>
            </a:fld>
            <a:endParaRPr altLang="en-US" sz="1400">
              <a:solidFill>
                <a:srgbClr val="339966"/>
              </a:solidFill>
              <a:ea typeface="Arial" charset="0"/>
              <a:cs typeface="Arial" charset="0"/>
            </a:endParaRPr>
          </a:p>
        </p:txBody>
      </p:sp>
      <p:pic>
        <p:nvPicPr>
          <p:cNvPr id="1576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33909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3913" y="1157288"/>
            <a:ext cx="32385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7475" y="3983038"/>
            <a:ext cx="307657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1044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17500" y="407988"/>
            <a:ext cx="10515600" cy="463550"/>
          </a:xfrm>
        </p:spPr>
        <p:txBody>
          <a:bodyPr>
            <a:noAutofit/>
          </a:bodyPr>
          <a:lstStyle/>
          <a:p>
            <a:pPr eaLnBrk="1" fontAlgn="auto" hangingPunct="1">
              <a:spcAft>
                <a:spcPts val="0"/>
              </a:spcAft>
              <a:defRPr/>
            </a:pPr>
            <a:r>
              <a:rPr lang="en-US" sz="3200" dirty="0" smtClean="0">
                <a:ea typeface="Arial" charset="0"/>
                <a:cs typeface="Arial" charset="0"/>
              </a:rPr>
              <a:t>CPS </a:t>
            </a:r>
            <a:r>
              <a:rPr lang="en-US" sz="3200" dirty="0">
                <a:ea typeface="Arial" charset="0"/>
                <a:cs typeface="Arial" charset="0"/>
              </a:rPr>
              <a:t>Framework Instance: </a:t>
            </a:r>
            <a:r>
              <a:rPr lang="en-US" sz="3200" dirty="0" smtClean="0">
                <a:ea typeface="Arial" charset="0"/>
                <a:cs typeface="Arial" charset="0"/>
              </a:rPr>
              <a:t>Trustworthy Thermostat</a:t>
            </a:r>
            <a:endParaRPr lang="en-US" sz="3200" dirty="0">
              <a:ea typeface="Arial" charset="0"/>
              <a:cs typeface="Arial" charset="0"/>
            </a:endParaRPr>
          </a:p>
        </p:txBody>
      </p:sp>
      <p:sp>
        <p:nvSpPr>
          <p:cNvPr id="158722"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7FA3F5E-E9CA-9340-9B45-2E89FD653F53}" type="slidenum">
              <a:rPr altLang="en-US" sz="1400">
                <a:solidFill>
                  <a:srgbClr val="339966"/>
                </a:solidFill>
                <a:ea typeface="Arial" charset="0"/>
                <a:cs typeface="Arial" charset="0"/>
              </a:rPr>
              <a:pPr fontAlgn="base">
                <a:lnSpc>
                  <a:spcPct val="100000"/>
                </a:lnSpc>
                <a:spcBef>
                  <a:spcPct val="0"/>
                </a:spcBef>
                <a:spcAft>
                  <a:spcPct val="0"/>
                </a:spcAft>
                <a:buSzTx/>
                <a:buFontTx/>
                <a:buNone/>
              </a:pPr>
              <a:t>102</a:t>
            </a:fld>
            <a:endParaRPr altLang="en-US" sz="1400">
              <a:solidFill>
                <a:srgbClr val="339966"/>
              </a:solidFill>
              <a:ea typeface="Arial" charset="0"/>
              <a:cs typeface="Arial" charset="0"/>
            </a:endParaRPr>
          </a:p>
        </p:txBody>
      </p:sp>
      <p:pic>
        <p:nvPicPr>
          <p:cNvPr id="1587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1301750"/>
            <a:ext cx="992505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6310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503238" y="487363"/>
            <a:ext cx="10936287" cy="711200"/>
          </a:xfrm>
        </p:spPr>
        <p:txBody>
          <a:bodyPr>
            <a:noAutofit/>
          </a:bodyPr>
          <a:lstStyle/>
          <a:p>
            <a:pPr eaLnBrk="1" fontAlgn="auto" hangingPunct="1">
              <a:spcAft>
                <a:spcPts val="0"/>
              </a:spcAft>
              <a:defRPr/>
            </a:pPr>
            <a:r>
              <a:rPr lang="en-US" sz="3600" dirty="0" smtClean="0"/>
              <a:t>Tools </a:t>
            </a:r>
            <a:r>
              <a:rPr lang="en-US" sz="3600" dirty="0"/>
              <a:t>Demonstration</a:t>
            </a:r>
          </a:p>
        </p:txBody>
      </p:sp>
      <p:sp>
        <p:nvSpPr>
          <p:cNvPr id="15974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74C4ED52-36E1-A74B-8804-133C066661EE}" type="slidenum">
              <a:rPr altLang="en-US" sz="1400">
                <a:solidFill>
                  <a:srgbClr val="339966"/>
                </a:solidFill>
                <a:latin typeface="Calibri" charset="0"/>
              </a:rPr>
              <a:pPr fontAlgn="base">
                <a:lnSpc>
                  <a:spcPct val="100000"/>
                </a:lnSpc>
                <a:spcBef>
                  <a:spcPct val="0"/>
                </a:spcBef>
                <a:spcAft>
                  <a:spcPct val="0"/>
                </a:spcAft>
                <a:buSzTx/>
                <a:buFontTx/>
                <a:buNone/>
              </a:pPr>
              <a:t>103</a:t>
            </a:fld>
            <a:endParaRPr altLang="en-US" sz="1400">
              <a:solidFill>
                <a:srgbClr val="339966"/>
              </a:solidFill>
              <a:latin typeface="Calibri" charset="0"/>
            </a:endParaRPr>
          </a:p>
        </p:txBody>
      </p:sp>
      <p:sp>
        <p:nvSpPr>
          <p:cNvPr id="159747" name="Text Placeholder 4"/>
          <p:cNvSpPr>
            <a:spLocks noGrp="1"/>
          </p:cNvSpPr>
          <p:nvPr>
            <p:ph idx="1"/>
          </p:nvPr>
        </p:nvSpPr>
        <p:spPr>
          <a:xfrm>
            <a:off x="2124075" y="2005013"/>
            <a:ext cx="8048625" cy="2638425"/>
          </a:xfrm>
        </p:spPr>
        <p:txBody>
          <a:bodyPr/>
          <a:lstStyle/>
          <a:p>
            <a:pPr marL="457200" indent="-457200" eaLnBrk="1" hangingPunct="1">
              <a:buFont typeface="Arial" charset="0"/>
              <a:buAutoNum type="arabicParenR"/>
            </a:pPr>
            <a:r>
              <a:rPr lang="en-US" altLang="en-US">
                <a:ea typeface="Arial" charset="0"/>
                <a:cs typeface="Arial" charset="0"/>
              </a:rPr>
              <a:t>UML Model Review</a:t>
            </a:r>
          </a:p>
          <a:p>
            <a:pPr marL="457200" indent="-457200" eaLnBrk="1" hangingPunct="1">
              <a:buFont typeface="Arial" charset="0"/>
              <a:buAutoNum type="arabicParenR"/>
            </a:pPr>
            <a:r>
              <a:rPr lang="en-US" altLang="en-US">
                <a:ea typeface="Arial" charset="0"/>
                <a:cs typeface="Arial" charset="0"/>
              </a:rPr>
              <a:t>XSD Export and Review</a:t>
            </a:r>
          </a:p>
          <a:p>
            <a:pPr marL="457200" indent="-457200" eaLnBrk="1" hangingPunct="1">
              <a:buFont typeface="Arial" charset="0"/>
              <a:buAutoNum type="arabicParenR"/>
            </a:pPr>
            <a:r>
              <a:rPr lang="en-US" altLang="en-US">
                <a:ea typeface="Arial" charset="0"/>
                <a:cs typeface="Arial" charset="0"/>
              </a:rPr>
              <a:t>XML Model Browse</a:t>
            </a:r>
          </a:p>
          <a:p>
            <a:pPr marL="914400" lvl="1" indent="-457200" eaLnBrk="1" hangingPunct="1">
              <a:buFont typeface="Courier New" charset="0"/>
              <a:buAutoNum type="arabicParenR"/>
            </a:pPr>
            <a:r>
              <a:rPr lang="en-US" altLang="en-US">
                <a:ea typeface="Arial" charset="0"/>
                <a:cs typeface="Arial" charset="0"/>
              </a:rPr>
              <a:t>XSLT (text view vs browser view)</a:t>
            </a:r>
          </a:p>
          <a:p>
            <a:pPr marL="914400" lvl="1" indent="-457200" eaLnBrk="1" hangingPunct="1">
              <a:buFont typeface="Courier New" charset="0"/>
              <a:buAutoNum type="arabicParenR"/>
            </a:pPr>
            <a:r>
              <a:rPr lang="en-US" altLang="en-US">
                <a:ea typeface="Arial" charset="0"/>
                <a:cs typeface="Arial" charset="0"/>
              </a:rPr>
              <a:t>Xpath (//*/Aspects/trustworthiness/*/Property/..)</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503238" y="487363"/>
            <a:ext cx="10936287" cy="711200"/>
          </a:xfrm>
        </p:spPr>
        <p:txBody>
          <a:bodyPr>
            <a:noAutofit/>
          </a:bodyPr>
          <a:lstStyle/>
          <a:p>
            <a:pPr eaLnBrk="1" fontAlgn="auto" hangingPunct="1">
              <a:spcAft>
                <a:spcPts val="0"/>
              </a:spcAft>
              <a:defRPr/>
            </a:pPr>
            <a:r>
              <a:rPr lang="en-US" sz="3600" dirty="0" smtClean="0"/>
              <a:t>CPS </a:t>
            </a:r>
            <a:r>
              <a:rPr lang="en-US" sz="3600" dirty="0"/>
              <a:t>Framework </a:t>
            </a:r>
            <a:r>
              <a:rPr lang="en-US" sz="3600" dirty="0" smtClean="0"/>
              <a:t>Ontology </a:t>
            </a:r>
            <a:r>
              <a:rPr lang="mr-IN" sz="3600" dirty="0" smtClean="0"/>
              <a:t>–</a:t>
            </a:r>
            <a:r>
              <a:rPr lang="en-US" sz="3600" dirty="0" smtClean="0"/>
              <a:t> Balduccini/Vishik</a:t>
            </a:r>
            <a:endParaRPr lang="en-US" sz="3600" dirty="0"/>
          </a:p>
        </p:txBody>
      </p:sp>
      <p:sp>
        <p:nvSpPr>
          <p:cNvPr id="16077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70B95C51-53D7-6842-97D5-AD16B5B84DEB}" type="slidenum">
              <a:rPr altLang="en-US" sz="1400">
                <a:solidFill>
                  <a:srgbClr val="339966"/>
                </a:solidFill>
                <a:latin typeface="Calibri" charset="0"/>
              </a:rPr>
              <a:pPr fontAlgn="base">
                <a:lnSpc>
                  <a:spcPct val="100000"/>
                </a:lnSpc>
                <a:spcBef>
                  <a:spcPct val="0"/>
                </a:spcBef>
                <a:spcAft>
                  <a:spcPct val="0"/>
                </a:spcAft>
                <a:buSzTx/>
                <a:buFontTx/>
                <a:buNone/>
              </a:pPr>
              <a:t>104</a:t>
            </a:fld>
            <a:endParaRPr altLang="en-US" sz="1400">
              <a:solidFill>
                <a:srgbClr val="339966"/>
              </a:solidFill>
              <a:latin typeface="Calibri" charset="0"/>
            </a:endParaRPr>
          </a:p>
        </p:txBody>
      </p:sp>
      <p:sp>
        <p:nvSpPr>
          <p:cNvPr id="160771" name="Content Placeholder 2"/>
          <p:cNvSpPr>
            <a:spLocks noGrp="1"/>
          </p:cNvSpPr>
          <p:nvPr>
            <p:ph idx="1"/>
          </p:nvPr>
        </p:nvSpPr>
        <p:spPr>
          <a:xfrm>
            <a:off x="838200" y="1247775"/>
            <a:ext cx="10515600" cy="1374775"/>
          </a:xfrm>
        </p:spPr>
        <p:txBody>
          <a:bodyPr/>
          <a:lstStyle/>
          <a:p>
            <a:pPr marL="0" indent="0" algn="ctr">
              <a:lnSpc>
                <a:spcPct val="100000"/>
              </a:lnSpc>
              <a:spcBef>
                <a:spcPct val="0"/>
              </a:spcBef>
              <a:buSzTx/>
              <a:buFont typeface="Arial" charset="0"/>
              <a:buNone/>
            </a:pPr>
            <a:r>
              <a:rPr lang="en-US" altLang="en-US" sz="4000">
                <a:solidFill>
                  <a:srgbClr val="000000"/>
                </a:solidFill>
                <a:latin typeface="Calibri Light" charset="0"/>
              </a:rPr>
              <a:t>Use-Cases, Formalization and </a:t>
            </a:r>
          </a:p>
          <a:p>
            <a:pPr marL="0" indent="0" algn="ctr">
              <a:lnSpc>
                <a:spcPct val="100000"/>
              </a:lnSpc>
              <a:spcBef>
                <a:spcPct val="0"/>
              </a:spcBef>
              <a:buSzTx/>
              <a:buFont typeface="Arial" charset="0"/>
              <a:buNone/>
            </a:pPr>
            <a:r>
              <a:rPr lang="en-US" altLang="en-US" sz="4000">
                <a:solidFill>
                  <a:srgbClr val="000000"/>
                </a:solidFill>
                <a:latin typeface="Calibri Light" charset="0"/>
              </a:rPr>
              <a:t>Reasoning Examples</a:t>
            </a:r>
          </a:p>
          <a:p>
            <a:pPr marL="0" indent="0" algn="ctr" eaLnBrk="1" hangingPunct="1">
              <a:buFont typeface="Arial" charset="0"/>
              <a:buNone/>
            </a:pPr>
            <a:endParaRPr lang="en-US"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Progress</a:t>
            </a:r>
          </a:p>
        </p:txBody>
      </p:sp>
      <p:sp>
        <p:nvSpPr>
          <p:cNvPr id="3" name="Content Placeholder 2">
            <a:extLst>
              <a:ext uri="{FF2B5EF4-FFF2-40B4-BE49-F238E27FC236}"/>
            </a:extLst>
          </p:cNvPr>
          <p:cNvSpPr>
            <a:spLocks noGrp="1" noRot="1" noChangeAspect="1" noMove="1" noResize="1" noEditPoints="1" noAdjustHandles="1" noChangeArrowheads="1" noChangeShapeType="1" noTextEdit="1"/>
          </p:cNvSpPr>
          <p:nvPr>
            <p:ph idx="1"/>
          </p:nvPr>
        </p:nvSpPr>
        <p:spPr>
          <a:blipFill rotWithShape="0">
            <a:blip r:embed="rId2"/>
            <a:stretch>
              <a:fillRect l="-1391" t="-3314" b="-828"/>
            </a:stretch>
          </a:blipFill>
          <a:extLst/>
        </p:spPr>
        <p:txBody>
          <a:bodyPr/>
          <a:lstStyle/>
          <a:p>
            <a:pPr>
              <a:defRPr/>
            </a:pPr>
            <a:r>
              <a:rPr lang="en-US">
                <a:noFill/>
              </a:rPr>
              <a:t> </a:t>
            </a:r>
          </a:p>
        </p:txBody>
      </p:sp>
      <p:pic>
        <p:nvPicPr>
          <p:cNvPr id="16179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4300" y="276225"/>
            <a:ext cx="29337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Progress</a:t>
            </a:r>
          </a:p>
        </p:txBody>
      </p:sp>
      <p:sp>
        <p:nvSpPr>
          <p:cNvPr id="162818" name="Content Placeholder 2"/>
          <p:cNvSpPr>
            <a:spLocks noGrp="1"/>
          </p:cNvSpPr>
          <p:nvPr>
            <p:ph idx="1"/>
          </p:nvPr>
        </p:nvSpPr>
        <p:spPr>
          <a:xfrm>
            <a:off x="838200" y="1247775"/>
            <a:ext cx="10515600" cy="5153025"/>
          </a:xfrm>
        </p:spPr>
        <p:txBody>
          <a:bodyPr/>
          <a:lstStyle/>
          <a:p>
            <a:r>
              <a:rPr lang="en-US" altLang="en-US"/>
              <a:t>To do:</a:t>
            </a:r>
          </a:p>
          <a:p>
            <a:pPr lvl="1"/>
            <a:r>
              <a:rPr lang="en-US" altLang="en-US"/>
              <a:t>Review choices with team</a:t>
            </a:r>
          </a:p>
          <a:p>
            <a:pPr lvl="1"/>
            <a:r>
              <a:rPr lang="en-US" altLang="en-US"/>
              <a:t>Create graph(s) for the ontology</a:t>
            </a:r>
          </a:p>
          <a:p>
            <a:pPr lvl="1"/>
            <a:r>
              <a:rPr lang="en-US" altLang="en-US"/>
              <a:t>Create graph(s) for constraints/dependencies/trade-offs</a:t>
            </a:r>
          </a:p>
          <a:p>
            <a:pPr lvl="1"/>
            <a:r>
              <a:rPr lang="en-US" altLang="en-US"/>
              <a:t>Update prototype</a:t>
            </a:r>
          </a:p>
          <a:p>
            <a:pPr lvl="1"/>
            <a:r>
              <a:rPr lang="en-US" altLang="en-US"/>
              <a:t>Replace screenshots</a:t>
            </a:r>
          </a:p>
          <a:p>
            <a:pPr lvl="1"/>
            <a:r>
              <a:rPr lang="en-US" altLang="en-US"/>
              <a:t>Multiple levels of decomposition</a:t>
            </a:r>
          </a:p>
          <a:p>
            <a:pPr lvl="2"/>
            <a:r>
              <a:rPr lang="en-US" altLang="en-US"/>
              <a:t>Querying for all properties for a given concern, at all levels of decomposition</a:t>
            </a:r>
          </a:p>
        </p:txBody>
      </p:sp>
      <p:pic>
        <p:nvPicPr>
          <p:cNvPr id="16281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4300" y="276225"/>
            <a:ext cx="29337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Goals</a:t>
            </a:r>
          </a:p>
        </p:txBody>
      </p:sp>
      <p:sp>
        <p:nvSpPr>
          <p:cNvPr id="163842" name="Content Placeholder 2"/>
          <p:cNvSpPr>
            <a:spLocks noGrp="1"/>
          </p:cNvSpPr>
          <p:nvPr>
            <p:ph idx="1"/>
          </p:nvPr>
        </p:nvSpPr>
        <p:spPr>
          <a:xfrm>
            <a:off x="838200" y="1247775"/>
            <a:ext cx="10515600" cy="5153025"/>
          </a:xfrm>
        </p:spPr>
        <p:txBody>
          <a:bodyPr/>
          <a:lstStyle/>
          <a:p>
            <a:pPr marL="0" indent="0">
              <a:buFont typeface="Arial" charset="0"/>
              <a:buNone/>
            </a:pPr>
            <a:r>
              <a:rPr lang="en-US" altLang="en-US" b="1"/>
              <a:t>Demonstrate</a:t>
            </a:r>
          </a:p>
          <a:p>
            <a:pPr lvl="1"/>
            <a:r>
              <a:rPr lang="en-US" altLang="en-US"/>
              <a:t>Formalization of CPS Model and surrounding domain</a:t>
            </a:r>
          </a:p>
          <a:p>
            <a:pPr lvl="1"/>
            <a:r>
              <a:rPr lang="en-US" altLang="en-US"/>
              <a:t>Formalization of attacks, their effects, mitigation actions</a:t>
            </a:r>
          </a:p>
          <a:p>
            <a:pPr lvl="1"/>
            <a:r>
              <a:rPr lang="en-US" altLang="en-US"/>
              <a:t>Reasoning about aspects, concerns, properties</a:t>
            </a:r>
          </a:p>
          <a:p>
            <a:pPr lvl="2"/>
            <a:r>
              <a:rPr lang="en-US" altLang="en-US"/>
              <a:t>Recursive traversal of concern trees</a:t>
            </a:r>
          </a:p>
          <a:p>
            <a:pPr lvl="1"/>
            <a:r>
              <a:rPr lang="en-US" altLang="en-US"/>
              <a:t>Reasoning about physical ramifications</a:t>
            </a:r>
          </a:p>
          <a:p>
            <a:pPr lvl="1"/>
            <a:r>
              <a:rPr lang="en-US" altLang="en-US"/>
              <a:t>Finding mitigations, reasoning about their effects</a:t>
            </a:r>
          </a:p>
        </p:txBody>
      </p:sp>
      <p:pic>
        <p:nvPicPr>
          <p:cNvPr id="16384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07425" y="111125"/>
            <a:ext cx="20605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a:t>Formalization</a:t>
            </a:r>
          </a:p>
        </p:txBody>
      </p:sp>
      <p:sp>
        <p:nvSpPr>
          <p:cNvPr id="3" name="Text Placeholder 2"/>
          <p:cNvSpPr>
            <a:spLocks noGrp="1"/>
          </p:cNvSpPr>
          <p:nvPr>
            <p:ph type="body" idx="1"/>
          </p:nvPr>
        </p:nvSpPr>
        <p:spPr/>
        <p:txBody>
          <a:bodyPr/>
          <a:lstStyle/>
          <a:p>
            <a:pPr>
              <a:defRPr/>
            </a:pP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Goals of the Formalization</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20000"/>
          </a:bodyPr>
          <a:lstStyle/>
          <a:p>
            <a:pPr>
              <a:defRPr/>
            </a:pPr>
            <a:r>
              <a:rPr lang="en-US" dirty="0"/>
              <a:t>Capture relevant knowledge about a CPS</a:t>
            </a:r>
          </a:p>
          <a:p>
            <a:pPr lvl="1">
              <a:defRPr/>
            </a:pPr>
            <a:r>
              <a:rPr lang="en-US" dirty="0"/>
              <a:t>CPS-independent: Aspects/Concerns hierarchy</a:t>
            </a:r>
          </a:p>
          <a:p>
            <a:pPr lvl="1">
              <a:defRPr/>
            </a:pPr>
            <a:r>
              <a:rPr lang="en-US" dirty="0"/>
              <a:t>CPS-specific: Properties</a:t>
            </a:r>
          </a:p>
          <a:p>
            <a:pPr lvl="1">
              <a:defRPr/>
            </a:pPr>
            <a:r>
              <a:rPr lang="en-US" dirty="0"/>
              <a:t>Constraints, dependencies, tradeoffs</a:t>
            </a:r>
          </a:p>
          <a:p>
            <a:pPr lvl="2">
              <a:defRPr/>
            </a:pPr>
            <a:r>
              <a:rPr lang="en-US" dirty="0"/>
              <a:t>General-purpose, e.g. thermodynamics</a:t>
            </a:r>
          </a:p>
          <a:p>
            <a:pPr lvl="2">
              <a:defRPr/>
            </a:pPr>
            <a:r>
              <a:rPr lang="en-US" dirty="0"/>
              <a:t>CPS-specific, e.g.:</a:t>
            </a:r>
          </a:p>
          <a:p>
            <a:pPr lvl="3">
              <a:defRPr/>
            </a:pPr>
            <a:r>
              <a:rPr lang="en-US" dirty="0"/>
              <a:t>Component dependencies</a:t>
            </a:r>
          </a:p>
          <a:p>
            <a:pPr lvl="3">
              <a:defRPr/>
            </a:pPr>
            <a:r>
              <a:rPr lang="en-US" dirty="0"/>
              <a:t>Property dependencies</a:t>
            </a:r>
          </a:p>
          <a:p>
            <a:pPr lvl="3">
              <a:defRPr/>
            </a:pPr>
            <a:r>
              <a:rPr lang="en-US" dirty="0"/>
              <a:t>Effects of malware</a:t>
            </a:r>
          </a:p>
          <a:p>
            <a:pPr>
              <a:defRPr/>
            </a:pPr>
            <a:r>
              <a:rPr lang="en-US" dirty="0"/>
              <a:t>Enable reasoning about:</a:t>
            </a:r>
          </a:p>
          <a:p>
            <a:pPr lvl="1">
              <a:defRPr/>
            </a:pPr>
            <a:r>
              <a:rPr lang="en-US" dirty="0"/>
              <a:t>The current state of the CPS</a:t>
            </a:r>
          </a:p>
          <a:p>
            <a:pPr lvl="2">
              <a:defRPr/>
            </a:pPr>
            <a:r>
              <a:rPr lang="en-US" dirty="0"/>
              <a:t>Both logical and physical</a:t>
            </a:r>
          </a:p>
          <a:p>
            <a:pPr lvl="1">
              <a:defRPr/>
            </a:pPr>
            <a:r>
              <a:rPr lang="en-US" dirty="0"/>
              <a:t>Which Properties are violated</a:t>
            </a:r>
          </a:p>
          <a:p>
            <a:pPr lvl="1">
              <a:defRPr/>
            </a:pPr>
            <a:r>
              <a:rPr lang="en-US" dirty="0"/>
              <a:t>Which Aspects/Concerns are currently satisfied</a:t>
            </a:r>
          </a:p>
          <a:p>
            <a:pPr lvl="1">
              <a:defRPr/>
            </a:pPr>
            <a:r>
              <a:rPr lang="en-US" dirty="0"/>
              <a:t>How to reach a desired state</a:t>
            </a:r>
          </a:p>
          <a:p>
            <a:pPr lvl="2">
              <a:defRPr/>
            </a:pPr>
            <a:r>
              <a:rPr lang="en-US" dirty="0"/>
              <a:t>Recovery to mission capability</a:t>
            </a:r>
          </a:p>
        </p:txBody>
      </p:sp>
      <p:pic>
        <p:nvPicPr>
          <p:cNvPr id="1658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07425" y="111125"/>
            <a:ext cx="20605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210790"/>
            <a:ext cx="11058869" cy="711200"/>
          </a:xfrm>
        </p:spPr>
        <p:txBody>
          <a:bodyPr>
            <a:scene3d>
              <a:camera prst="orthographicFront"/>
              <a:lightRig rig="threePt" dir="t"/>
            </a:scene3d>
            <a:sp3d/>
          </a:bodyPr>
          <a:lstStyle/>
          <a:p>
            <a:pPr eaLnBrk="1" fontAlgn="auto" hangingPunct="1">
              <a:spcAft>
                <a:spcPts val="0"/>
              </a:spcAft>
              <a:defRPr/>
            </a:pPr>
            <a:r>
              <a:rPr lang="en-US" sz="4000" dirty="0" smtClean="0">
                <a:latin typeface="+mn-lt"/>
              </a:rPr>
              <a:t>CPS Framework - Griffor</a:t>
            </a:r>
            <a:endParaRPr lang="en-US" sz="4000" dirty="0">
              <a:latin typeface="+mn-lt"/>
            </a:endParaRPr>
          </a:p>
        </p:txBody>
      </p:sp>
      <p:sp>
        <p:nvSpPr>
          <p:cNvPr id="5222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E59AF8F-014E-6741-A3B4-1DDEFCC8B397}" type="slidenum">
              <a:rPr altLang="en-US" sz="1400">
                <a:solidFill>
                  <a:srgbClr val="339966"/>
                </a:solidFill>
                <a:latin typeface="Calibri" charset="0"/>
              </a:rPr>
              <a:pPr fontAlgn="base">
                <a:lnSpc>
                  <a:spcPct val="100000"/>
                </a:lnSpc>
                <a:spcBef>
                  <a:spcPct val="0"/>
                </a:spcBef>
                <a:spcAft>
                  <a:spcPct val="0"/>
                </a:spcAft>
                <a:buSzTx/>
                <a:buFontTx/>
                <a:buNone/>
              </a:pPr>
              <a:t>11</a:t>
            </a:fld>
            <a:endParaRPr altLang="en-US" sz="1400">
              <a:solidFill>
                <a:srgbClr val="339966"/>
              </a:solidFill>
              <a:latin typeface="Calibri" charset="0"/>
            </a:endParaRPr>
          </a:p>
        </p:txBody>
      </p:sp>
      <p:sp>
        <p:nvSpPr>
          <p:cNvPr id="52227"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pic>
        <p:nvPicPr>
          <p:cNvPr id="52228" name="Picture 8"/>
          <p:cNvPicPr>
            <a:picLocks noChangeAspect="1" noChangeArrowheads="1"/>
          </p:cNvPicPr>
          <p:nvPr/>
        </p:nvPicPr>
        <p:blipFill>
          <a:blip r:embed="rId2">
            <a:extLst>
              <a:ext uri="{28A0092B-C50C-407E-A947-70E740481C1C}">
                <a14:useLocalDpi xmlns:a14="http://schemas.microsoft.com/office/drawing/2010/main" val="0"/>
              </a:ext>
            </a:extLst>
          </a:blip>
          <a:srcRect l="8678" t="133" r="1418" b="133"/>
          <a:stretch>
            <a:fillRect/>
          </a:stretch>
        </p:blipFill>
        <p:spPr bwMode="auto">
          <a:xfrm>
            <a:off x="381000" y="1055688"/>
            <a:ext cx="3090863"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Proposed Formalization Components</a:t>
            </a:r>
          </a:p>
        </p:txBody>
      </p:sp>
      <p:sp>
        <p:nvSpPr>
          <p:cNvPr id="3" name="Content Placeholder 2">
            <a:extLst>
              <a:ext uri="{FF2B5EF4-FFF2-40B4-BE49-F238E27FC236}"/>
            </a:extLst>
          </p:cNvPr>
          <p:cNvSpPr>
            <a:spLocks noGrp="1" noRot="1" noChangeAspect="1" noMove="1" noResize="1" noEditPoints="1" noAdjustHandles="1" noChangeArrowheads="1" noChangeShapeType="1" noTextEdit="1"/>
          </p:cNvSpPr>
          <p:nvPr>
            <p:ph idx="1"/>
          </p:nvPr>
        </p:nvSpPr>
        <p:spPr>
          <a:xfrm>
            <a:off x="2152650" y="1825624"/>
            <a:ext cx="7886700" cy="5032376"/>
          </a:xfrm>
          <a:blipFill rotWithShape="0">
            <a:blip r:embed="rId2"/>
            <a:stretch>
              <a:fillRect l="-2009" t="-3511"/>
            </a:stretch>
          </a:blipFill>
          <a:extLst/>
        </p:spPr>
        <p:txBody>
          <a:bodyPr/>
          <a:lstStyle/>
          <a:p>
            <a:pPr>
              <a:defRPr/>
            </a:pPr>
            <a:r>
              <a:rPr lang="en-US">
                <a:noFill/>
              </a:rPr>
              <a:t> </a:t>
            </a:r>
          </a:p>
        </p:txBody>
      </p:sp>
      <p:pic>
        <p:nvPicPr>
          <p:cNvPr id="166915" name="Picture 4"/>
          <p:cNvPicPr>
            <a:picLocks noChangeAspect="1"/>
          </p:cNvPicPr>
          <p:nvPr/>
        </p:nvPicPr>
        <p:blipFill>
          <a:blip r:embed="rId3">
            <a:extLst>
              <a:ext uri="{28A0092B-C50C-407E-A947-70E740481C1C}">
                <a14:useLocalDpi xmlns:a14="http://schemas.microsoft.com/office/drawing/2010/main" val="0"/>
              </a:ext>
            </a:extLst>
          </a:blip>
          <a:srcRect l="45497" t="23840" r="5556" b="22800"/>
          <a:stretch>
            <a:fillRect/>
          </a:stretch>
        </p:blipFill>
        <p:spPr bwMode="auto">
          <a:xfrm>
            <a:off x="8809038" y="1081088"/>
            <a:ext cx="1627187"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a:spLocks noChangeArrowheads="1"/>
          </p:cNvSpPr>
          <p:nvPr/>
        </p:nvSpPr>
        <p:spPr bwMode="auto">
          <a:xfrm>
            <a:off x="6784975" y="1914525"/>
            <a:ext cx="1736725" cy="293688"/>
          </a:xfrm>
          <a:prstGeom prst="rightArrow">
            <a:avLst>
              <a:gd name="adj1" fmla="val 50000"/>
              <a:gd name="adj2" fmla="val 49881"/>
            </a:avLst>
          </a:prstGeom>
          <a:solidFill>
            <a:schemeClr val="accent1"/>
          </a:solidFill>
          <a:ln w="12700">
            <a:solidFill>
              <a:srgbClr val="41719C"/>
            </a:solidFill>
            <a:miter lim="800000"/>
            <a:headEnd/>
            <a:tailEnd/>
          </a:ln>
          <a:effectLst>
            <a:outerShdw blurRad="50800" dist="38100" dir="2700000" algn="tl" rotWithShape="0">
              <a:srgbClr val="000000">
                <a:alpha val="39998"/>
              </a:srgbClr>
            </a:outerShdw>
          </a:effectLst>
        </p:spPr>
        <p:txBody>
          <a:bodyPr anchor="ctr"/>
          <a:lstStyle/>
          <a:p>
            <a:pPr algn="ctr">
              <a:defRPr/>
            </a:pPr>
            <a:endParaRPr lang="en-US">
              <a:solidFill>
                <a:schemeClr val="lt1"/>
              </a:solidFill>
              <a:latin typeface="+mn-lt"/>
            </a:endParaRPr>
          </a:p>
        </p:txBody>
      </p:sp>
      <p:sp>
        <p:nvSpPr>
          <p:cNvPr id="4" name="TextBox 3">
            <a:extLst>
              <a:ext uri="{FF2B5EF4-FFF2-40B4-BE49-F238E27FC236}"/>
            </a:extLst>
          </p:cNvPr>
          <p:cNvSpPr txBox="1">
            <a:spLocks noRot="1" noChangeAspect="1" noMove="1" noResize="1" noEditPoints="1" noAdjustHandles="1" noChangeArrowheads="1" noChangeShapeType="1" noTextEdit="1"/>
          </p:cNvSpPr>
          <p:nvPr/>
        </p:nvSpPr>
        <p:spPr>
          <a:xfrm>
            <a:off x="8442612" y="3531061"/>
            <a:ext cx="2225388" cy="430887"/>
          </a:xfrm>
          <a:prstGeom prst="rect">
            <a:avLst/>
          </a:prstGeom>
          <a:blipFill rotWithShape="0">
            <a:blip r:embed="rId4"/>
            <a:stretch>
              <a:fillRect r="-545"/>
            </a:stretch>
          </a:blipFill>
          <a:ln>
            <a:solidFill>
              <a:schemeClr val="tx1"/>
            </a:solidFill>
          </a:ln>
        </p:spPr>
        <p:txBody>
          <a:bodyPr/>
          <a:lstStyle/>
          <a:p>
            <a:pPr>
              <a:defRPr/>
            </a:pPr>
            <a:r>
              <a:rPr lang="en-US">
                <a:noFill/>
              </a:rPr>
              <a:t> </a:t>
            </a:r>
          </a:p>
        </p:txBody>
      </p:sp>
      <p:grpSp>
        <p:nvGrpSpPr>
          <p:cNvPr id="166918" name="Group 12"/>
          <p:cNvGrpSpPr>
            <a:grpSpLocks/>
          </p:cNvGrpSpPr>
          <p:nvPr/>
        </p:nvGrpSpPr>
        <p:grpSpPr bwMode="auto">
          <a:xfrm>
            <a:off x="1524000" y="1741488"/>
            <a:ext cx="628650" cy="4392612"/>
            <a:chOff x="0" y="1741489"/>
            <a:chExt cx="628650" cy="4392611"/>
          </a:xfrm>
        </p:grpSpPr>
        <p:sp>
          <p:nvSpPr>
            <p:cNvPr id="12" name="Rectangle 11">
              <a:extLst>
                <a:ext uri="{FF2B5EF4-FFF2-40B4-BE49-F238E27FC236}"/>
              </a:extLst>
            </p:cNvPr>
            <p:cNvSpPr/>
            <p:nvPr/>
          </p:nvSpPr>
          <p:spPr>
            <a:xfrm>
              <a:off x="0" y="1741489"/>
              <a:ext cx="628650" cy="439261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6920" name="TextBox 10"/>
            <p:cNvSpPr txBox="1">
              <a:spLocks noChangeArrowheads="1"/>
            </p:cNvSpPr>
            <p:nvPr/>
          </p:nvSpPr>
          <p:spPr bwMode="auto">
            <a:xfrm rot="-5400000">
              <a:off x="-990765" y="3634114"/>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Within CPS Framework</a:t>
              </a: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Proposed Formalization Components</a:t>
            </a:r>
          </a:p>
        </p:txBody>
      </p:sp>
      <p:sp>
        <p:nvSpPr>
          <p:cNvPr id="3" name="Content Placeholder 2">
            <a:extLst>
              <a:ext uri="{FF2B5EF4-FFF2-40B4-BE49-F238E27FC236}"/>
            </a:extLst>
          </p:cNvPr>
          <p:cNvSpPr>
            <a:spLocks noGrp="1" noRot="1" noChangeAspect="1" noMove="1" noResize="1" noEditPoints="1" noAdjustHandles="1" noChangeArrowheads="1" noChangeShapeType="1" noTextEdit="1"/>
          </p:cNvSpPr>
          <p:nvPr>
            <p:ph idx="1"/>
          </p:nvPr>
        </p:nvSpPr>
        <p:spPr>
          <a:xfrm>
            <a:off x="2152650" y="1825624"/>
            <a:ext cx="7886700" cy="5032376"/>
          </a:xfrm>
          <a:blipFill rotWithShape="0">
            <a:blip r:embed="rId2"/>
            <a:stretch>
              <a:fillRect l="-1546" t="-4237" r="-1082"/>
            </a:stretch>
          </a:blipFill>
          <a:extLst/>
        </p:spPr>
        <p:txBody>
          <a:bodyPr/>
          <a:lstStyle/>
          <a:p>
            <a:pPr>
              <a:defRPr/>
            </a:pPr>
            <a:r>
              <a:rPr lang="en-US">
                <a:noFill/>
              </a:rPr>
              <a:t> </a:t>
            </a:r>
          </a:p>
        </p:txBody>
      </p:sp>
      <p:sp>
        <p:nvSpPr>
          <p:cNvPr id="10" name="TextBox 9">
            <a:extLst>
              <a:ext uri="{FF2B5EF4-FFF2-40B4-BE49-F238E27FC236}"/>
            </a:extLst>
          </p:cNvPr>
          <p:cNvSpPr txBox="1">
            <a:spLocks noRot="1" noChangeAspect="1" noMove="1" noResize="1" noEditPoints="1" noAdjustHandles="1" noChangeArrowheads="1" noChangeShapeType="1" noTextEdit="1"/>
          </p:cNvSpPr>
          <p:nvPr/>
        </p:nvSpPr>
        <p:spPr>
          <a:xfrm>
            <a:off x="8051800" y="5964298"/>
            <a:ext cx="2565400" cy="847604"/>
          </a:xfrm>
          <a:prstGeom prst="rect">
            <a:avLst/>
          </a:prstGeom>
          <a:blipFill rotWithShape="0">
            <a:blip r:embed="rId3"/>
            <a:stretch>
              <a:fillRect l="-3546" t="-2837" r="-473" b="-31915"/>
            </a:stretch>
          </a:blipFill>
          <a:ln>
            <a:solidFill>
              <a:schemeClr val="tx1"/>
            </a:solidFill>
          </a:ln>
        </p:spPr>
        <p:txBody>
          <a:bodyPr/>
          <a:lstStyle/>
          <a:p>
            <a:pPr>
              <a:defRPr/>
            </a:pPr>
            <a:r>
              <a:rPr lang="en-US">
                <a:noFill/>
              </a:rPr>
              <a:t> </a:t>
            </a:r>
          </a:p>
        </p:txBody>
      </p:sp>
      <p:grpSp>
        <p:nvGrpSpPr>
          <p:cNvPr id="13" name="Group 12">
            <a:extLst>
              <a:ext uri="{FF2B5EF4-FFF2-40B4-BE49-F238E27FC236}"/>
            </a:extLst>
          </p:cNvPr>
          <p:cNvGrpSpPr/>
          <p:nvPr/>
        </p:nvGrpSpPr>
        <p:grpSpPr>
          <a:xfrm>
            <a:off x="1524000" y="1741490"/>
            <a:ext cx="628650" cy="4392611"/>
            <a:chOff x="0" y="1741489"/>
            <a:chExt cx="628650" cy="4392611"/>
          </a:xfrm>
          <a:solidFill>
            <a:schemeClr val="accent6">
              <a:lumMod val="20000"/>
              <a:lumOff val="80000"/>
            </a:schemeClr>
          </a:solidFill>
        </p:grpSpPr>
        <p:sp>
          <p:nvSpPr>
            <p:cNvPr id="14" name="Rectangle 13">
              <a:extLst>
                <a:ext uri="{FF2B5EF4-FFF2-40B4-BE49-F238E27FC236}"/>
              </a:extLst>
            </p:cNvPr>
            <p:cNvSpPr/>
            <p:nvPr/>
          </p:nvSpPr>
          <p:spPr>
            <a:xfrm>
              <a:off x="0" y="1741489"/>
              <a:ext cx="628650" cy="4392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a:extLst>
                <a:ext uri="{FF2B5EF4-FFF2-40B4-BE49-F238E27FC236}"/>
              </a:extLst>
            </p:cNvPr>
            <p:cNvSpPr txBox="1"/>
            <p:nvPr/>
          </p:nvSpPr>
          <p:spPr>
            <a:xfrm rot="16200000">
              <a:off x="-1061297" y="3634114"/>
              <a:ext cx="2723823" cy="369332"/>
            </a:xfrm>
            <a:prstGeom prst="rect">
              <a:avLst/>
            </a:prstGeom>
            <a:grpFill/>
          </p:spPr>
          <p:txBody>
            <a:bodyPr wrap="none">
              <a:spAutoFit/>
            </a:bodyPr>
            <a:lstStyle/>
            <a:p>
              <a:pPr>
                <a:defRPr/>
              </a:pPr>
              <a:r>
                <a:rPr lang="en-US" dirty="0"/>
                <a:t>Beyond CPS Framework</a:t>
              </a:r>
            </a:p>
          </p:txBody>
        </p:sp>
      </p:grpSp>
      <p:sp>
        <p:nvSpPr>
          <p:cNvPr id="167941" name="TextBox 3"/>
          <p:cNvSpPr txBox="1">
            <a:spLocks noChangeArrowheads="1"/>
          </p:cNvSpPr>
          <p:nvPr/>
        </p:nvSpPr>
        <p:spPr bwMode="auto">
          <a:xfrm>
            <a:off x="2722563" y="6534150"/>
            <a:ext cx="540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a:solidFill>
                  <a:srgbClr val="FF0000"/>
                </a:solidFill>
              </a:rPr>
              <a:t>One conclusion: negative interaction between confidentiality and functionality</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fontScale="90000"/>
          </a:bodyPr>
          <a:lstStyle/>
          <a:p>
            <a:pPr>
              <a:defRPr/>
            </a:pPr>
            <a:r>
              <a:rPr lang="en-US" sz="2400" dirty="0"/>
              <a:t>Generalized Integrated Monitoring &amp; Control System</a:t>
            </a:r>
            <a:br>
              <a:rPr lang="en-US" sz="2400" dirty="0"/>
            </a:br>
            <a:r>
              <a:rPr lang="en-US" sz="1800" i="1" dirty="0"/>
              <a:t>Can be specialized into any of the example systems discussed later</a:t>
            </a:r>
            <a:br>
              <a:rPr lang="en-US" sz="1800" i="1" dirty="0"/>
            </a:br>
            <a:endParaRPr lang="en-US" i="1" dirty="0"/>
          </a:p>
        </p:txBody>
      </p:sp>
      <p:sp>
        <p:nvSpPr>
          <p:cNvPr id="11" name="Oval 10">
            <a:extLst>
              <a:ext uri="{FF2B5EF4-FFF2-40B4-BE49-F238E27FC236}"/>
            </a:extLst>
          </p:cNvPr>
          <p:cNvSpPr/>
          <p:nvPr/>
        </p:nvSpPr>
        <p:spPr>
          <a:xfrm>
            <a:off x="3276600" y="3030538"/>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input1</a:t>
            </a:r>
          </a:p>
        </p:txBody>
      </p:sp>
      <p:sp>
        <p:nvSpPr>
          <p:cNvPr id="12" name="Oval 11">
            <a:extLst>
              <a:ext uri="{FF2B5EF4-FFF2-40B4-BE49-F238E27FC236}"/>
            </a:extLst>
          </p:cNvPr>
          <p:cNvSpPr/>
          <p:nvPr/>
        </p:nvSpPr>
        <p:spPr>
          <a:xfrm>
            <a:off x="4097338"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input2</a:t>
            </a:r>
          </a:p>
        </p:txBody>
      </p:sp>
      <p:sp>
        <p:nvSpPr>
          <p:cNvPr id="13" name="Oval 12">
            <a:extLst>
              <a:ext uri="{FF2B5EF4-FFF2-40B4-BE49-F238E27FC236}"/>
            </a:extLst>
          </p:cNvPr>
          <p:cNvSpPr/>
          <p:nvPr/>
        </p:nvSpPr>
        <p:spPr>
          <a:xfrm>
            <a:off x="5529263"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a:ext uri="{FF2B5EF4-FFF2-40B4-BE49-F238E27FC236}"/>
            </a:extLst>
          </p:cNvPr>
          <p:cNvSpPr/>
          <p:nvPr/>
        </p:nvSpPr>
        <p:spPr>
          <a:xfrm>
            <a:off x="4097338" y="4278313"/>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a:ext uri="{FF2B5EF4-FFF2-40B4-BE49-F238E27FC236}"/>
            </a:extLst>
          </p:cNvPr>
          <p:cNvSpPr/>
          <p:nvPr/>
        </p:nvSpPr>
        <p:spPr>
          <a:xfrm>
            <a:off x="2025650" y="3022600"/>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68967" name="TextBox 15"/>
          <p:cNvSpPr txBox="1">
            <a:spLocks noChangeArrowheads="1"/>
          </p:cNvSpPr>
          <p:nvPr/>
        </p:nvSpPr>
        <p:spPr bwMode="auto">
          <a:xfrm>
            <a:off x="6610350" y="6327775"/>
            <a:ext cx="225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000"/>
              <a:t>integrated monitoring &amp; control system</a:t>
            </a:r>
          </a:p>
        </p:txBody>
      </p:sp>
      <p:cxnSp>
        <p:nvCxnSpPr>
          <p:cNvPr id="17" name="Straight Arrow Connector 16">
            <a:extLst>
              <a:ext uri="{FF2B5EF4-FFF2-40B4-BE49-F238E27FC236}"/>
            </a:extLst>
          </p:cNvPr>
          <p:cNvCxnSpPr>
            <a:cxnSpLocks/>
            <a:stCxn id="11" idx="4"/>
            <a:endCxn id="14" idx="1"/>
          </p:cNvCxnSpPr>
          <p:nvPr/>
        </p:nvCxnSpPr>
        <p:spPr>
          <a:xfrm>
            <a:off x="3568700" y="3614738"/>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extLst>
          </p:cNvPr>
          <p:cNvCxnSpPr>
            <a:cxnSpLocks/>
            <a:stCxn id="12" idx="4"/>
            <a:endCxn id="14" idx="0"/>
          </p:cNvCxnSpPr>
          <p:nvPr/>
        </p:nvCxnSpPr>
        <p:spPr>
          <a:xfrm>
            <a:off x="4389438" y="3624263"/>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extLst>
          </p:cNvPr>
          <p:cNvCxnSpPr>
            <a:cxnSpLocks/>
            <a:stCxn id="14" idx="6"/>
            <a:endCxn id="13" idx="4"/>
          </p:cNvCxnSpPr>
          <p:nvPr/>
        </p:nvCxnSpPr>
        <p:spPr>
          <a:xfrm flipV="1">
            <a:off x="4681538" y="3624263"/>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extLst>
          </p:cNvPr>
          <p:cNvSpPr txBox="1"/>
          <p:nvPr/>
        </p:nvSpPr>
        <p:spPr>
          <a:xfrm>
            <a:off x="2971800" y="4171950"/>
            <a:ext cx="1103313" cy="784225"/>
          </a:xfrm>
          <a:prstGeom prst="rect">
            <a:avLst/>
          </a:prstGeom>
          <a:noFill/>
        </p:spPr>
        <p:txBody>
          <a:bodyPr>
            <a:spAutoFit/>
          </a:bodyPr>
          <a:lstStyle/>
          <a:p>
            <a:pPr>
              <a:defRPr/>
            </a:pPr>
            <a:r>
              <a:rPr lang="en-US" sz="900" dirty="0">
                <a:solidFill>
                  <a:schemeClr val="accent6"/>
                </a:solidFill>
              </a:rPr>
              <a:t>f2a</a:t>
            </a:r>
          </a:p>
          <a:p>
            <a:pPr>
              <a:defRPr/>
            </a:pPr>
            <a:r>
              <a:rPr lang="en-US" sz="900" dirty="0">
                <a:solidFill>
                  <a:schemeClr val="accent6"/>
                </a:solidFill>
              </a:rPr>
              <a:t>Message: byte seq.</a:t>
            </a:r>
          </a:p>
          <a:p>
            <a:pPr>
              <a:defRPr/>
            </a:pPr>
            <a:r>
              <a:rPr lang="en-US" sz="900" dirty="0">
                <a:solidFill>
                  <a:schemeClr val="accent6"/>
                </a:solidFill>
              </a:rPr>
              <a:t>Information: feed</a:t>
            </a:r>
          </a:p>
          <a:p>
            <a:pPr>
              <a:defRPr/>
            </a:pPr>
            <a:r>
              <a:rPr lang="en-US" sz="900" dirty="0">
                <a:solidFill>
                  <a:srgbClr val="C00000"/>
                </a:solidFill>
              </a:rPr>
              <a:t> contains f1a</a:t>
            </a:r>
          </a:p>
        </p:txBody>
      </p:sp>
      <p:cxnSp>
        <p:nvCxnSpPr>
          <p:cNvPr id="21" name="Straight Arrow Connector 20">
            <a:extLst>
              <a:ext uri="{FF2B5EF4-FFF2-40B4-BE49-F238E27FC236}"/>
            </a:extLst>
          </p:cNvPr>
          <p:cNvCxnSpPr>
            <a:cxnSpLocks/>
          </p:cNvCxnSpPr>
          <p:nvPr/>
        </p:nvCxnSpPr>
        <p:spPr>
          <a:xfrm flipV="1">
            <a:off x="3373438" y="3973513"/>
            <a:ext cx="395287" cy="3048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extLst>
          </p:cNvPr>
          <p:cNvSpPr txBox="1"/>
          <p:nvPr/>
        </p:nvSpPr>
        <p:spPr>
          <a:xfrm>
            <a:off x="4613275" y="3365500"/>
            <a:ext cx="1370013" cy="647700"/>
          </a:xfrm>
          <a:prstGeom prst="rect">
            <a:avLst/>
          </a:prstGeom>
          <a:noFill/>
        </p:spPr>
        <p:txBody>
          <a:bodyPr>
            <a:spAutoFit/>
          </a:bodyPr>
          <a:lstStyle/>
          <a:p>
            <a:pPr>
              <a:defRPr/>
            </a:pPr>
            <a:r>
              <a:rPr lang="en-US" sz="900" dirty="0">
                <a:solidFill>
                  <a:schemeClr val="accent6"/>
                </a:solidFill>
              </a:rPr>
              <a:t>f2b</a:t>
            </a:r>
          </a:p>
          <a:p>
            <a:pPr>
              <a:defRPr/>
            </a:pPr>
            <a:r>
              <a:rPr lang="en-US" sz="900" dirty="0">
                <a:solidFill>
                  <a:schemeClr val="accent6"/>
                </a:solidFill>
              </a:rPr>
              <a:t>Message: byte seq.</a:t>
            </a:r>
          </a:p>
          <a:p>
            <a:pPr>
              <a:defRPr/>
            </a:pPr>
            <a:r>
              <a:rPr lang="en-US" sz="900" dirty="0">
                <a:solidFill>
                  <a:schemeClr val="accent6"/>
                </a:solidFill>
              </a:rPr>
              <a:t>Information: feed</a:t>
            </a:r>
          </a:p>
          <a:p>
            <a:pPr>
              <a:defRPr/>
            </a:pPr>
            <a:r>
              <a:rPr lang="en-US" sz="900" dirty="0">
                <a:solidFill>
                  <a:srgbClr val="C00000"/>
                </a:solidFill>
              </a:rPr>
              <a:t> contains f1b</a:t>
            </a:r>
          </a:p>
        </p:txBody>
      </p:sp>
      <p:cxnSp>
        <p:nvCxnSpPr>
          <p:cNvPr id="23" name="Straight Arrow Connector 22">
            <a:extLst>
              <a:ext uri="{FF2B5EF4-FFF2-40B4-BE49-F238E27FC236}"/>
            </a:extLst>
          </p:cNvPr>
          <p:cNvCxnSpPr>
            <a:cxnSpLocks/>
            <a:stCxn id="22" idx="1"/>
          </p:cNvCxnSpPr>
          <p:nvPr/>
        </p:nvCxnSpPr>
        <p:spPr>
          <a:xfrm flipH="1">
            <a:off x="4433888" y="3689350"/>
            <a:ext cx="179387" cy="1111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extLst>
          </p:cNvPr>
          <p:cNvSpPr txBox="1"/>
          <p:nvPr/>
        </p:nvSpPr>
        <p:spPr>
          <a:xfrm>
            <a:off x="7745413" y="2892425"/>
            <a:ext cx="1903412" cy="646113"/>
          </a:xfrm>
          <a:prstGeom prst="rect">
            <a:avLst/>
          </a:prstGeom>
          <a:noFill/>
        </p:spPr>
        <p:txBody>
          <a:bodyPr>
            <a:spAutoFit/>
          </a:bodyPr>
          <a:lstStyle/>
          <a:p>
            <a:pPr>
              <a:defRPr/>
            </a:pPr>
            <a:r>
              <a:rPr lang="en-US" sz="900" dirty="0">
                <a:solidFill>
                  <a:schemeClr val="accent6"/>
                </a:solidFill>
              </a:rPr>
              <a:t>cmd1</a:t>
            </a:r>
          </a:p>
          <a:p>
            <a:pPr>
              <a:defRPr/>
            </a:pPr>
            <a:r>
              <a:rPr lang="en-US" sz="900" dirty="0">
                <a:solidFill>
                  <a:schemeClr val="accent6"/>
                </a:solidFill>
              </a:rPr>
              <a:t>Message: command packet</a:t>
            </a:r>
          </a:p>
          <a:p>
            <a:pPr>
              <a:defRPr/>
            </a:pPr>
            <a:r>
              <a:rPr lang="en-US" sz="900" dirty="0">
                <a:solidFill>
                  <a:schemeClr val="accent6"/>
                </a:solidFill>
              </a:rPr>
              <a:t>Information: type of warning, attributes</a:t>
            </a:r>
          </a:p>
        </p:txBody>
      </p:sp>
      <p:cxnSp>
        <p:nvCxnSpPr>
          <p:cNvPr id="25" name="Straight Arrow Connector 24">
            <a:extLst>
              <a:ext uri="{FF2B5EF4-FFF2-40B4-BE49-F238E27FC236}"/>
            </a:extLst>
          </p:cNvPr>
          <p:cNvCxnSpPr>
            <a:cxnSpLocks/>
            <a:stCxn id="24" idx="1"/>
          </p:cNvCxnSpPr>
          <p:nvPr/>
        </p:nvCxnSpPr>
        <p:spPr>
          <a:xfrm flipH="1">
            <a:off x="5499100" y="3214688"/>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extLst>
          </p:cNvPr>
          <p:cNvCxnSpPr>
            <a:cxnSpLocks/>
            <a:endCxn id="11" idx="1"/>
          </p:cNvCxnSpPr>
          <p:nvPr/>
        </p:nvCxnSpPr>
        <p:spPr>
          <a:xfrm>
            <a:off x="2971800" y="2193925"/>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extLst>
          </p:cNvPr>
          <p:cNvSpPr txBox="1"/>
          <p:nvPr/>
        </p:nvSpPr>
        <p:spPr>
          <a:xfrm>
            <a:off x="3119438" y="2171700"/>
            <a:ext cx="1241425" cy="368300"/>
          </a:xfrm>
          <a:prstGeom prst="rect">
            <a:avLst/>
          </a:prstGeom>
          <a:noFill/>
        </p:spPr>
        <p:txBody>
          <a:bodyPr>
            <a:spAutoFit/>
          </a:bodyPr>
          <a:lstStyle/>
          <a:p>
            <a:pPr>
              <a:defRPr/>
            </a:pPr>
            <a:r>
              <a:rPr lang="en-US" sz="900" dirty="0">
                <a:solidFill>
                  <a:schemeClr val="accent6"/>
                </a:solidFill>
              </a:rPr>
              <a:t>f1a</a:t>
            </a:r>
          </a:p>
          <a:p>
            <a:pPr>
              <a:defRPr/>
            </a:pPr>
            <a:r>
              <a:rPr lang="en-US" sz="900" dirty="0">
                <a:solidFill>
                  <a:schemeClr val="accent6"/>
                </a:solidFill>
              </a:rPr>
              <a:t>Influence: TBD</a:t>
            </a:r>
          </a:p>
        </p:txBody>
      </p:sp>
      <p:cxnSp>
        <p:nvCxnSpPr>
          <p:cNvPr id="28" name="Straight Arrow Connector 27">
            <a:extLst>
              <a:ext uri="{FF2B5EF4-FFF2-40B4-BE49-F238E27FC236}"/>
            </a:extLst>
          </p:cNvPr>
          <p:cNvCxnSpPr>
            <a:cxnSpLocks/>
            <a:stCxn id="27" idx="2"/>
          </p:cNvCxnSpPr>
          <p:nvPr/>
        </p:nvCxnSpPr>
        <p:spPr>
          <a:xfrm flipH="1">
            <a:off x="3354388" y="2540000"/>
            <a:ext cx="385762" cy="3810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extLst>
          </p:cNvPr>
          <p:cNvCxnSpPr>
            <a:cxnSpLocks/>
            <a:endCxn id="12" idx="0"/>
          </p:cNvCxnSpPr>
          <p:nvPr/>
        </p:nvCxnSpPr>
        <p:spPr>
          <a:xfrm>
            <a:off x="4332288" y="2206625"/>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extLst>
          </p:cNvPr>
          <p:cNvSpPr txBox="1"/>
          <p:nvPr/>
        </p:nvSpPr>
        <p:spPr>
          <a:xfrm>
            <a:off x="5068888" y="2309813"/>
            <a:ext cx="1528762" cy="368300"/>
          </a:xfrm>
          <a:prstGeom prst="rect">
            <a:avLst/>
          </a:prstGeom>
          <a:noFill/>
        </p:spPr>
        <p:txBody>
          <a:bodyPr>
            <a:spAutoFit/>
          </a:bodyPr>
          <a:lstStyle/>
          <a:p>
            <a:pPr>
              <a:defRPr/>
            </a:pPr>
            <a:r>
              <a:rPr lang="en-US" sz="900" dirty="0">
                <a:solidFill>
                  <a:schemeClr val="accent6"/>
                </a:solidFill>
              </a:rPr>
              <a:t>f1b</a:t>
            </a:r>
          </a:p>
          <a:p>
            <a:pPr>
              <a:defRPr/>
            </a:pPr>
            <a:r>
              <a:rPr lang="en-US" sz="900" dirty="0">
                <a:solidFill>
                  <a:schemeClr val="accent6"/>
                </a:solidFill>
              </a:rPr>
              <a:t>Influence: TBD</a:t>
            </a:r>
          </a:p>
        </p:txBody>
      </p:sp>
      <p:cxnSp>
        <p:nvCxnSpPr>
          <p:cNvPr id="31" name="Straight Arrow Connector 30">
            <a:extLst>
              <a:ext uri="{FF2B5EF4-FFF2-40B4-BE49-F238E27FC236}"/>
            </a:extLst>
          </p:cNvPr>
          <p:cNvCxnSpPr>
            <a:cxnSpLocks/>
            <a:stCxn id="30" idx="1"/>
          </p:cNvCxnSpPr>
          <p:nvPr/>
        </p:nvCxnSpPr>
        <p:spPr>
          <a:xfrm flipH="1">
            <a:off x="4389438" y="2493963"/>
            <a:ext cx="679450" cy="698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extLst>
          </p:cNvPr>
          <p:cNvSpPr/>
          <p:nvPr/>
        </p:nvSpPr>
        <p:spPr>
          <a:xfrm>
            <a:off x="4894263" y="5584825"/>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a:ext uri="{FF2B5EF4-FFF2-40B4-BE49-F238E27FC236}"/>
            </a:extLst>
          </p:cNvPr>
          <p:cNvCxnSpPr>
            <a:cxnSpLocks/>
            <a:stCxn id="14" idx="4"/>
            <a:endCxn id="32" idx="1"/>
          </p:cNvCxnSpPr>
          <p:nvPr/>
        </p:nvCxnSpPr>
        <p:spPr>
          <a:xfrm>
            <a:off x="4389438" y="4862513"/>
            <a:ext cx="590550" cy="80803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extLst>
          </p:cNvPr>
          <p:cNvSpPr txBox="1"/>
          <p:nvPr/>
        </p:nvSpPr>
        <p:spPr>
          <a:xfrm>
            <a:off x="2786063" y="5353050"/>
            <a:ext cx="1581150" cy="922338"/>
          </a:xfrm>
          <a:prstGeom prst="rect">
            <a:avLst/>
          </a:prstGeom>
          <a:noFill/>
        </p:spPr>
        <p:txBody>
          <a:bodyPr>
            <a:spAutoFit/>
          </a:bodyPr>
          <a:lstStyle/>
          <a:p>
            <a:pPr>
              <a:defRPr/>
            </a:pPr>
            <a:r>
              <a:rPr lang="en-US" sz="900" dirty="0">
                <a:solidFill>
                  <a:schemeClr val="accent6"/>
                </a:solidFill>
              </a:rPr>
              <a:t>combof1</a:t>
            </a:r>
          </a:p>
          <a:p>
            <a:pPr>
              <a:defRPr/>
            </a:pPr>
            <a:r>
              <a:rPr lang="en-US" sz="900" dirty="0">
                <a:solidFill>
                  <a:schemeClr val="accent6"/>
                </a:solidFill>
              </a:rPr>
              <a:t>Message: byte seq.</a:t>
            </a:r>
          </a:p>
          <a:p>
            <a:pPr>
              <a:defRPr/>
            </a:pPr>
            <a:r>
              <a:rPr lang="en-US" sz="900" dirty="0">
                <a:solidFill>
                  <a:schemeClr val="accent6"/>
                </a:solidFill>
              </a:rPr>
              <a:t>Information: combined input feeds</a:t>
            </a:r>
          </a:p>
          <a:p>
            <a:pPr>
              <a:defRPr/>
            </a:pPr>
            <a:r>
              <a:rPr lang="en-US" sz="900" dirty="0">
                <a:solidFill>
                  <a:srgbClr val="C00000"/>
                </a:solidFill>
              </a:rPr>
              <a:t> contains f2a</a:t>
            </a:r>
          </a:p>
          <a:p>
            <a:pPr>
              <a:defRPr/>
            </a:pPr>
            <a:r>
              <a:rPr lang="en-US" sz="900" dirty="0">
                <a:solidFill>
                  <a:srgbClr val="C00000"/>
                </a:solidFill>
              </a:rPr>
              <a:t> contains f2b</a:t>
            </a:r>
          </a:p>
        </p:txBody>
      </p:sp>
      <p:cxnSp>
        <p:nvCxnSpPr>
          <p:cNvPr id="35" name="Straight Arrow Connector 34">
            <a:extLst>
              <a:ext uri="{FF2B5EF4-FFF2-40B4-BE49-F238E27FC236}"/>
            </a:extLst>
          </p:cNvPr>
          <p:cNvCxnSpPr>
            <a:cxnSpLocks/>
          </p:cNvCxnSpPr>
          <p:nvPr/>
        </p:nvCxnSpPr>
        <p:spPr>
          <a:xfrm flipV="1">
            <a:off x="4097338" y="5345113"/>
            <a:ext cx="584200" cy="2587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extLst>
          </p:cNvPr>
          <p:cNvSpPr/>
          <p:nvPr/>
        </p:nvSpPr>
        <p:spPr>
          <a:xfrm>
            <a:off x="2271713" y="1985963"/>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a:ext uri="{FF2B5EF4-FFF2-40B4-BE49-F238E27FC236}"/>
            </a:extLst>
          </p:cNvPr>
          <p:cNvSpPr/>
          <p:nvPr/>
        </p:nvSpPr>
        <p:spPr>
          <a:xfrm>
            <a:off x="7158038" y="3659188"/>
            <a:ext cx="585787" cy="584200"/>
          </a:xfrm>
          <a:prstGeom prst="ellipse">
            <a:avLst/>
          </a:prstGeom>
          <a:solidFill>
            <a:srgbClr val="ED7D3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remote station</a:t>
            </a:r>
          </a:p>
        </p:txBody>
      </p:sp>
      <p:sp>
        <p:nvSpPr>
          <p:cNvPr id="38" name="TextBox 37">
            <a:extLst>
              <a:ext uri="{FF2B5EF4-FFF2-40B4-BE49-F238E27FC236}"/>
            </a:extLst>
          </p:cNvPr>
          <p:cNvSpPr txBox="1"/>
          <p:nvPr/>
        </p:nvSpPr>
        <p:spPr>
          <a:xfrm>
            <a:off x="6864350" y="4410075"/>
            <a:ext cx="2005013" cy="646113"/>
          </a:xfrm>
          <a:prstGeom prst="rect">
            <a:avLst/>
          </a:prstGeom>
          <a:noFill/>
        </p:spPr>
        <p:txBody>
          <a:bodyPr>
            <a:spAutoFit/>
          </a:bodyPr>
          <a:lstStyle/>
          <a:p>
            <a:pPr>
              <a:defRPr/>
            </a:pPr>
            <a:r>
              <a:rPr lang="en-US" sz="900" dirty="0">
                <a:solidFill>
                  <a:schemeClr val="accent6"/>
                </a:solidFill>
              </a:rPr>
              <a:t>notification1</a:t>
            </a:r>
          </a:p>
          <a:p>
            <a:pPr>
              <a:defRPr/>
            </a:pPr>
            <a:r>
              <a:rPr lang="en-US" sz="900" dirty="0">
                <a:solidFill>
                  <a:schemeClr val="accent6"/>
                </a:solidFill>
              </a:rPr>
              <a:t>Message: notification packet</a:t>
            </a:r>
          </a:p>
          <a:p>
            <a:pPr>
              <a:defRPr/>
            </a:pPr>
            <a:r>
              <a:rPr lang="en-US" sz="900" dirty="0">
                <a:solidFill>
                  <a:schemeClr val="accent6"/>
                </a:solidFill>
              </a:rPr>
              <a:t>Information: type of notification, timestamp, location, user ID</a:t>
            </a:r>
          </a:p>
        </p:txBody>
      </p:sp>
      <p:cxnSp>
        <p:nvCxnSpPr>
          <p:cNvPr id="39" name="Straight Arrow Connector 38">
            <a:extLst>
              <a:ext uri="{FF2B5EF4-FFF2-40B4-BE49-F238E27FC236}"/>
            </a:extLst>
          </p:cNvPr>
          <p:cNvCxnSpPr>
            <a:cxnSpLocks/>
            <a:stCxn id="38" idx="1"/>
          </p:cNvCxnSpPr>
          <p:nvPr/>
        </p:nvCxnSpPr>
        <p:spPr>
          <a:xfrm flipH="1" flipV="1">
            <a:off x="6638925" y="4338638"/>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extLst>
          </p:cNvPr>
          <p:cNvCxnSpPr>
            <a:cxnSpLocks/>
            <a:stCxn id="14" idx="6"/>
            <a:endCxn id="37" idx="3"/>
          </p:cNvCxnSpPr>
          <p:nvPr/>
        </p:nvCxnSpPr>
        <p:spPr>
          <a:xfrm flipV="1">
            <a:off x="4681538" y="4157663"/>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8992" name="TextBox 40"/>
          <p:cNvSpPr txBox="1">
            <a:spLocks noChangeArrowheads="1"/>
          </p:cNvSpPr>
          <p:nvPr/>
        </p:nvSpPr>
        <p:spPr bwMode="auto">
          <a:xfrm>
            <a:off x="2457450" y="3751263"/>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a:lnSpc>
                <a:spcPct val="100000"/>
              </a:lnSpc>
              <a:spcBef>
                <a:spcPct val="0"/>
              </a:spcBef>
              <a:buSzTx/>
              <a:buFontTx/>
              <a:buNone/>
            </a:pPr>
            <a:r>
              <a:rPr lang="en-US" altLang="en-US" sz="1100"/>
              <a:t>configurable</a:t>
            </a:r>
          </a:p>
          <a:p>
            <a:pPr algn="ctr">
              <a:lnSpc>
                <a:spcPct val="100000"/>
              </a:lnSpc>
              <a:spcBef>
                <a:spcPct val="0"/>
              </a:spcBef>
              <a:buSzTx/>
              <a:buFontTx/>
              <a:buNone/>
            </a:pPr>
            <a:r>
              <a:rPr lang="en-US" altLang="en-US" sz="1100"/>
              <a:t>input</a:t>
            </a:r>
          </a:p>
        </p:txBody>
      </p:sp>
      <p:sp>
        <p:nvSpPr>
          <p:cNvPr id="42" name="Oval 41">
            <a:extLst>
              <a:ext uri="{FF2B5EF4-FFF2-40B4-BE49-F238E27FC236}"/>
            </a:extLst>
          </p:cNvPr>
          <p:cNvSpPr/>
          <p:nvPr/>
        </p:nvSpPr>
        <p:spPr>
          <a:xfrm>
            <a:off x="2312988" y="30321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err="1">
                <a:solidFill>
                  <a:prstClr val="white"/>
                </a:solidFill>
                <a:latin typeface="Calibri" panose="020F0502020204030204"/>
              </a:rPr>
              <a:t>reconfig</a:t>
            </a:r>
            <a:r>
              <a:rPr lang="en-US" sz="800" b="1" dirty="0">
                <a:solidFill>
                  <a:prstClr val="white"/>
                </a:solidFill>
                <a:latin typeface="Calibri" panose="020F0502020204030204"/>
              </a:rPr>
              <a:t> </a:t>
            </a:r>
          </a:p>
          <a:p>
            <a:pPr algn="ctr">
              <a:defRPr/>
            </a:pPr>
            <a:r>
              <a:rPr lang="en-US" sz="800" b="1" dirty="0">
                <a:solidFill>
                  <a:prstClr val="white"/>
                </a:solidFill>
                <a:latin typeface="Calibri" panose="020F0502020204030204"/>
              </a:rPr>
              <a:t>mech</a:t>
            </a:r>
          </a:p>
        </p:txBody>
      </p:sp>
      <p:sp>
        <p:nvSpPr>
          <p:cNvPr id="43" name="Rectangle: Rounded Corners 33">
            <a:extLst>
              <a:ext uri="{FF2B5EF4-FFF2-40B4-BE49-F238E27FC236}"/>
            </a:extLst>
          </p:cNvPr>
          <p:cNvSpPr/>
          <p:nvPr/>
        </p:nvSpPr>
        <p:spPr>
          <a:xfrm>
            <a:off x="2297113" y="3038475"/>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a:ext uri="{FF2B5EF4-FFF2-40B4-BE49-F238E27FC236}"/>
            </a:extLst>
          </p:cNvPr>
          <p:cNvCxnSpPr>
            <a:cxnSpLocks/>
            <a:stCxn id="42" idx="6"/>
            <a:endCxn id="11" idx="2"/>
          </p:cNvCxnSpPr>
          <p:nvPr/>
        </p:nvCxnSpPr>
        <p:spPr>
          <a:xfrm flipV="1">
            <a:off x="2897188" y="3322638"/>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extLst>
          </p:cNvPr>
          <p:cNvSpPr txBox="1"/>
          <p:nvPr/>
        </p:nvSpPr>
        <p:spPr>
          <a:xfrm>
            <a:off x="1620838" y="2247900"/>
            <a:ext cx="1589087" cy="506413"/>
          </a:xfrm>
          <a:prstGeom prst="rect">
            <a:avLst/>
          </a:prstGeom>
          <a:noFill/>
        </p:spPr>
        <p:txBody>
          <a:bodyPr>
            <a:spAutoFit/>
          </a:bodyPr>
          <a:lstStyle/>
          <a:p>
            <a:pPr>
              <a:defRPr/>
            </a:pPr>
            <a:r>
              <a:rPr lang="en-US" sz="900" dirty="0">
                <a:solidFill>
                  <a:schemeClr val="accent6"/>
                </a:solidFill>
              </a:rPr>
              <a:t>o1</a:t>
            </a:r>
          </a:p>
          <a:p>
            <a:pPr>
              <a:defRPr/>
            </a:pPr>
            <a:r>
              <a:rPr lang="en-US" sz="900" dirty="0">
                <a:solidFill>
                  <a:schemeClr val="accent6"/>
                </a:solidFill>
              </a:rPr>
              <a:t>Influence: config change</a:t>
            </a:r>
          </a:p>
          <a:p>
            <a:pPr>
              <a:defRPr/>
            </a:pPr>
            <a:r>
              <a:rPr lang="en-US" sz="900" dirty="0">
                <a:solidFill>
                  <a:schemeClr val="accent6"/>
                </a:solidFill>
              </a:rPr>
              <a:t>Energy: mechanical</a:t>
            </a:r>
          </a:p>
        </p:txBody>
      </p:sp>
      <p:cxnSp>
        <p:nvCxnSpPr>
          <p:cNvPr id="46" name="Straight Arrow Connector 45">
            <a:extLst>
              <a:ext uri="{FF2B5EF4-FFF2-40B4-BE49-F238E27FC236}"/>
            </a:extLst>
          </p:cNvPr>
          <p:cNvCxnSpPr>
            <a:cxnSpLocks/>
          </p:cNvCxnSpPr>
          <p:nvPr/>
        </p:nvCxnSpPr>
        <p:spPr>
          <a:xfrm>
            <a:off x="2727325" y="2686050"/>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a:ext uri="{FF2B5EF4-FFF2-40B4-BE49-F238E27FC236}"/>
            </a:extLst>
          </p:cNvPr>
          <p:cNvCxnSpPr>
            <a:cxnSpLocks/>
            <a:stCxn id="14" idx="3"/>
            <a:endCxn id="42" idx="4"/>
          </p:cNvCxnSpPr>
          <p:nvPr/>
        </p:nvCxnSpPr>
        <p:spPr>
          <a:xfrm rot="5400000" flipH="1">
            <a:off x="2813844" y="3407569"/>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extLst>
          </p:cNvPr>
          <p:cNvSpPr txBox="1"/>
          <p:nvPr/>
        </p:nvSpPr>
        <p:spPr>
          <a:xfrm>
            <a:off x="1524000" y="4470400"/>
            <a:ext cx="1035050" cy="923925"/>
          </a:xfrm>
          <a:prstGeom prst="rect">
            <a:avLst/>
          </a:prstGeom>
          <a:noFill/>
        </p:spPr>
        <p:txBody>
          <a:bodyPr>
            <a:spAutoFit/>
          </a:bodyPr>
          <a:lstStyle/>
          <a:p>
            <a:pPr>
              <a:defRPr/>
            </a:pPr>
            <a:r>
              <a:rPr lang="en-US" sz="900" dirty="0">
                <a:solidFill>
                  <a:schemeClr val="accent6"/>
                </a:solidFill>
              </a:rPr>
              <a:t>cmd2</a:t>
            </a:r>
          </a:p>
          <a:p>
            <a:pPr>
              <a:defRPr/>
            </a:pPr>
            <a:r>
              <a:rPr lang="en-US" sz="900" dirty="0">
                <a:solidFill>
                  <a:schemeClr val="accent6"/>
                </a:solidFill>
              </a:rPr>
              <a:t>Message: command packet</a:t>
            </a:r>
          </a:p>
          <a:p>
            <a:pPr>
              <a:defRPr/>
            </a:pPr>
            <a:r>
              <a:rPr lang="en-US" sz="900" dirty="0">
                <a:solidFill>
                  <a:schemeClr val="accent6"/>
                </a:solidFill>
              </a:rPr>
              <a:t>Information: new config</a:t>
            </a:r>
          </a:p>
        </p:txBody>
      </p:sp>
      <p:cxnSp>
        <p:nvCxnSpPr>
          <p:cNvPr id="49" name="Straight Arrow Connector 48">
            <a:extLst>
              <a:ext uri="{FF2B5EF4-FFF2-40B4-BE49-F238E27FC236}"/>
            </a:extLst>
          </p:cNvPr>
          <p:cNvCxnSpPr>
            <a:cxnSpLocks/>
          </p:cNvCxnSpPr>
          <p:nvPr/>
        </p:nvCxnSpPr>
        <p:spPr>
          <a:xfrm flipV="1">
            <a:off x="2078038" y="4278313"/>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extLst>
          </p:cNvPr>
          <p:cNvSpPr/>
          <p:nvPr/>
        </p:nvSpPr>
        <p:spPr>
          <a:xfrm>
            <a:off x="2025650" y="3024188"/>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69002" name="TextBox 55"/>
          <p:cNvSpPr txBox="1">
            <a:spLocks noChangeArrowheads="1"/>
          </p:cNvSpPr>
          <p:nvPr/>
        </p:nvSpPr>
        <p:spPr bwMode="auto">
          <a:xfrm>
            <a:off x="4889500" y="5281613"/>
            <a:ext cx="32877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900"/>
              <a:t>integrated monitoring &amp; control system (stand-alone part)</a:t>
            </a:r>
          </a:p>
        </p:txBody>
      </p:sp>
      <p:sp>
        <p:nvSpPr>
          <p:cNvPr id="57" name="Oval 56">
            <a:extLst>
              <a:ext uri="{FF2B5EF4-FFF2-40B4-BE49-F238E27FC236}"/>
            </a:extLst>
          </p:cNvPr>
          <p:cNvSpPr/>
          <p:nvPr/>
        </p:nvSpPr>
        <p:spPr>
          <a:xfrm>
            <a:off x="5537200" y="4659313"/>
            <a:ext cx="584200" cy="585787"/>
          </a:xfrm>
          <a:prstGeom prst="ellipse">
            <a:avLst/>
          </a:prstGeom>
          <a:gradFill flip="none" rotWithShape="1">
            <a:gsLst>
              <a:gs pos="0">
                <a:schemeClr val="accent2">
                  <a:lumMod val="79000"/>
                </a:schemeClr>
              </a:gs>
              <a:gs pos="71000">
                <a:schemeClr val="accent5"/>
              </a:gs>
              <a:gs pos="100000">
                <a:schemeClr val="accent1">
                  <a:tint val="23500"/>
                  <a:satMod val="160000"/>
                </a:schemeClr>
              </a:gs>
            </a:gsLst>
            <a:lin ang="8100000" scaled="1"/>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user</a:t>
            </a:r>
          </a:p>
        </p:txBody>
      </p:sp>
      <p:cxnSp>
        <p:nvCxnSpPr>
          <p:cNvPr id="58" name="Straight Arrow Connector 57">
            <a:extLst>
              <a:ext uri="{FF2B5EF4-FFF2-40B4-BE49-F238E27FC236}"/>
            </a:extLst>
          </p:cNvPr>
          <p:cNvCxnSpPr>
            <a:cxnSpLocks/>
            <a:stCxn id="13" idx="4"/>
            <a:endCxn id="57" idx="0"/>
          </p:cNvCxnSpPr>
          <p:nvPr/>
        </p:nvCxnSpPr>
        <p:spPr>
          <a:xfrm>
            <a:off x="5821363" y="3624263"/>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9005" name="Group 58"/>
          <p:cNvGrpSpPr>
            <a:grpSpLocks/>
          </p:cNvGrpSpPr>
          <p:nvPr/>
        </p:nvGrpSpPr>
        <p:grpSpPr bwMode="auto">
          <a:xfrm>
            <a:off x="7880350" y="1095375"/>
            <a:ext cx="2714625" cy="1804988"/>
            <a:chOff x="13020430" y="8627877"/>
            <a:chExt cx="4538404" cy="3016011"/>
          </a:xfrm>
        </p:grpSpPr>
        <p:grpSp>
          <p:nvGrpSpPr>
            <p:cNvPr id="169013" name="Group 59"/>
            <p:cNvGrpSpPr>
              <a:grpSpLocks/>
            </p:cNvGrpSpPr>
            <p:nvPr/>
          </p:nvGrpSpPr>
          <p:grpSpPr bwMode="auto">
            <a:xfrm>
              <a:off x="13020430" y="8627877"/>
              <a:ext cx="4538404" cy="3016011"/>
              <a:chOff x="8680737" y="77172"/>
              <a:chExt cx="4538404" cy="3016011"/>
            </a:xfrm>
          </p:grpSpPr>
          <p:sp>
            <p:nvSpPr>
              <p:cNvPr id="65" name="Rectangle 64">
                <a:extLst>
                  <a:ext uri="{FF2B5EF4-FFF2-40B4-BE49-F238E27FC236}"/>
                </a:extLst>
              </p:cNvPr>
              <p:cNvSpPr/>
              <p:nvPr/>
            </p:nvSpPr>
            <p:spPr>
              <a:xfrm>
                <a:off x="8680737" y="90436"/>
                <a:ext cx="4538404" cy="289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a:ext uri="{FF2B5EF4-FFF2-40B4-BE49-F238E27FC236}"/>
                </a:extLst>
              </p:cNvPr>
              <p:cNvCxnSpPr/>
              <p:nvPr/>
            </p:nvCxnSpPr>
            <p:spPr>
              <a:xfrm>
                <a:off x="8956757" y="294685"/>
                <a:ext cx="4219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extLst>
              </p:cNvPr>
              <p:cNvCxnSpPr/>
              <p:nvPr/>
            </p:nvCxnSpPr>
            <p:spPr>
              <a:xfrm>
                <a:off x="8956757" y="615651"/>
                <a:ext cx="42199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9021"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connection</a:t>
                </a:r>
              </a:p>
            </p:txBody>
          </p:sp>
          <p:sp>
            <p:nvSpPr>
              <p:cNvPr id="169022"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Direct logical connection</a:t>
                </a:r>
              </a:p>
            </p:txBody>
          </p:sp>
          <p:sp>
            <p:nvSpPr>
              <p:cNvPr id="70" name="Rectangle 69">
                <a:extLst>
                  <a:ext uri="{FF2B5EF4-FFF2-40B4-BE49-F238E27FC236}"/>
                </a:extLst>
              </p:cNvPr>
              <p:cNvSpPr/>
              <p:nvPr/>
            </p:nvSpPr>
            <p:spPr>
              <a:xfrm>
                <a:off x="8962065" y="1891553"/>
                <a:ext cx="411377" cy="23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69024"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element</a:t>
                </a:r>
              </a:p>
            </p:txBody>
          </p:sp>
          <p:sp>
            <p:nvSpPr>
              <p:cNvPr id="72" name="Rectangle 71">
                <a:extLst>
                  <a:ext uri="{FF2B5EF4-FFF2-40B4-BE49-F238E27FC236}"/>
                </a:extLst>
              </p:cNvPr>
              <p:cNvSpPr/>
              <p:nvPr/>
            </p:nvSpPr>
            <p:spPr>
              <a:xfrm>
                <a:off x="8972681" y="2278833"/>
                <a:ext cx="408722"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69026"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Logical element</a:t>
                </a:r>
              </a:p>
            </p:txBody>
          </p:sp>
          <p:sp>
            <p:nvSpPr>
              <p:cNvPr id="74" name="Rectangle 73">
                <a:extLst>
                  <a:ext uri="{FF2B5EF4-FFF2-40B4-BE49-F238E27FC236}"/>
                </a:extLst>
              </p:cNvPr>
              <p:cNvSpPr/>
              <p:nvPr/>
            </p:nvSpPr>
            <p:spPr>
              <a:xfrm>
                <a:off x="8972681" y="2676723"/>
                <a:ext cx="437917" cy="209557"/>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169028"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&amp; logical system</a:t>
                </a:r>
              </a:p>
            </p:txBody>
          </p:sp>
        </p:grpSp>
        <p:sp>
          <p:nvSpPr>
            <p:cNvPr id="169014"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Description of interaction</a:t>
              </a:r>
            </a:p>
          </p:txBody>
        </p:sp>
        <p:sp>
          <p:nvSpPr>
            <p:cNvPr id="169015"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Annotation</a:t>
              </a:r>
            </a:p>
          </p:txBody>
        </p:sp>
        <p:sp>
          <p:nvSpPr>
            <p:cNvPr id="169016"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8CBD6B"/>
                  </a:solidFill>
                  <a:latin typeface="Calibri" charset="0"/>
                </a:rPr>
                <a:t>text</a:t>
              </a:r>
            </a:p>
          </p:txBody>
        </p:sp>
        <p:sp>
          <p:nvSpPr>
            <p:cNvPr id="169017"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D75C5C"/>
                  </a:solidFill>
                  <a:latin typeface="Calibri" charset="0"/>
                </a:rPr>
                <a:t>text</a:t>
              </a:r>
            </a:p>
          </p:txBody>
        </p:sp>
      </p:grpSp>
      <p:sp>
        <p:nvSpPr>
          <p:cNvPr id="76" name="TextBox 75">
            <a:extLst>
              <a:ext uri="{FF2B5EF4-FFF2-40B4-BE49-F238E27FC236}"/>
            </a:extLst>
          </p:cNvPr>
          <p:cNvSpPr txBox="1"/>
          <p:nvPr/>
        </p:nvSpPr>
        <p:spPr>
          <a:xfrm>
            <a:off x="7343775" y="5722938"/>
            <a:ext cx="1398588" cy="369887"/>
          </a:xfrm>
          <a:prstGeom prst="rect">
            <a:avLst/>
          </a:prstGeom>
          <a:noFill/>
        </p:spPr>
        <p:txBody>
          <a:bodyPr>
            <a:spAutoFit/>
          </a:bodyPr>
          <a:lstStyle/>
          <a:p>
            <a:pPr>
              <a:defRPr/>
            </a:pPr>
            <a:r>
              <a:rPr lang="en-US" sz="900" dirty="0">
                <a:solidFill>
                  <a:schemeClr val="accent6"/>
                </a:solidFill>
              </a:rPr>
              <a:t>us1</a:t>
            </a:r>
          </a:p>
          <a:p>
            <a:pPr>
              <a:defRPr/>
            </a:pPr>
            <a:r>
              <a:rPr lang="en-US" sz="900" dirty="0">
                <a:solidFill>
                  <a:schemeClr val="accent6"/>
                </a:solidFill>
              </a:rPr>
              <a:t>Influence: user signal</a:t>
            </a:r>
          </a:p>
        </p:txBody>
      </p:sp>
      <p:cxnSp>
        <p:nvCxnSpPr>
          <p:cNvPr id="77" name="Straight Arrow Connector 76">
            <a:extLst>
              <a:ext uri="{FF2B5EF4-FFF2-40B4-BE49-F238E27FC236}"/>
            </a:extLst>
          </p:cNvPr>
          <p:cNvCxnSpPr>
            <a:cxnSpLocks/>
            <a:stCxn id="76" idx="1"/>
          </p:cNvCxnSpPr>
          <p:nvPr/>
        </p:nvCxnSpPr>
        <p:spPr>
          <a:xfrm flipH="1" flipV="1">
            <a:off x="5875338" y="4178300"/>
            <a:ext cx="1468437" cy="17287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extLst>
          </p:cNvPr>
          <p:cNvSpPr/>
          <p:nvPr/>
        </p:nvSpPr>
        <p:spPr>
          <a:xfrm>
            <a:off x="1684338" y="6573838"/>
            <a:ext cx="2835275" cy="209550"/>
          </a:xfrm>
          <a:prstGeom prst="roundRect">
            <a:avLst/>
          </a:prstGeom>
          <a:gradFill>
            <a:gsLst>
              <a:gs pos="0">
                <a:schemeClr val="accent2"/>
              </a:gs>
              <a:gs pos="71000">
                <a:schemeClr val="accent5"/>
              </a:gs>
              <a:gs pos="100000">
                <a:schemeClr val="accent1">
                  <a:tint val="23500"/>
                  <a:satMod val="160000"/>
                </a:schemeClr>
              </a:gs>
            </a:gsLst>
            <a:lin ang="8100000" scaled="1"/>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recipient</a:t>
            </a:r>
          </a:p>
        </p:txBody>
      </p:sp>
      <p:cxnSp>
        <p:nvCxnSpPr>
          <p:cNvPr id="99" name="Straight Arrow Connector 98">
            <a:extLst>
              <a:ext uri="{FF2B5EF4-FFF2-40B4-BE49-F238E27FC236}"/>
            </a:extLst>
          </p:cNvPr>
          <p:cNvCxnSpPr>
            <a:cxnSpLocks/>
            <a:stCxn id="14" idx="4"/>
          </p:cNvCxnSpPr>
          <p:nvPr/>
        </p:nvCxnSpPr>
        <p:spPr>
          <a:xfrm flipH="1">
            <a:off x="4052888" y="4862513"/>
            <a:ext cx="336550"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extLst>
          </p:cNvPr>
          <p:cNvSpPr txBox="1"/>
          <p:nvPr/>
        </p:nvSpPr>
        <p:spPr>
          <a:xfrm>
            <a:off x="4708525" y="6211888"/>
            <a:ext cx="1930400" cy="508000"/>
          </a:xfrm>
          <a:prstGeom prst="rect">
            <a:avLst/>
          </a:prstGeom>
          <a:noFill/>
        </p:spPr>
        <p:txBody>
          <a:bodyPr>
            <a:spAutoFit/>
          </a:bodyPr>
          <a:lstStyle/>
          <a:p>
            <a:pPr>
              <a:defRPr/>
            </a:pPr>
            <a:r>
              <a:rPr lang="en-US" sz="900" dirty="0">
                <a:solidFill>
                  <a:schemeClr val="accent6"/>
                </a:solidFill>
              </a:rPr>
              <a:t>combof2</a:t>
            </a:r>
          </a:p>
          <a:p>
            <a:pPr>
              <a:defRPr/>
            </a:pPr>
            <a:r>
              <a:rPr lang="en-US" sz="900" dirty="0">
                <a:solidFill>
                  <a:schemeClr val="accent6"/>
                </a:solidFill>
              </a:rPr>
              <a:t>Influence: audio, video, other signals</a:t>
            </a:r>
          </a:p>
        </p:txBody>
      </p:sp>
      <p:cxnSp>
        <p:nvCxnSpPr>
          <p:cNvPr id="103" name="Straight Arrow Connector 102">
            <a:extLst>
              <a:ext uri="{FF2B5EF4-FFF2-40B4-BE49-F238E27FC236}"/>
            </a:extLst>
          </p:cNvPr>
          <p:cNvCxnSpPr>
            <a:cxnSpLocks/>
            <a:stCxn id="102" idx="1"/>
          </p:cNvCxnSpPr>
          <p:nvPr/>
        </p:nvCxnSpPr>
        <p:spPr>
          <a:xfrm flipH="1" flipV="1">
            <a:off x="4208463" y="6089650"/>
            <a:ext cx="500062" cy="37623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9012" name="TextBox 2"/>
          <p:cNvSpPr txBox="1">
            <a:spLocks noChangeArrowheads="1"/>
          </p:cNvSpPr>
          <p:nvPr/>
        </p:nvSpPr>
        <p:spPr bwMode="auto">
          <a:xfrm>
            <a:off x="2166938" y="1062038"/>
            <a:ext cx="29035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a:t>“Generalized” components circled in </a:t>
            </a:r>
            <a:r>
              <a:rPr lang="en-US" altLang="en-US" sz="1200">
                <a:solidFill>
                  <a:srgbClr val="FF0000"/>
                </a:solidFill>
              </a:rPr>
              <a:t>red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extLst>
          </p:cNvPr>
          <p:cNvSpPr/>
          <p:nvPr/>
        </p:nvSpPr>
        <p:spPr>
          <a:xfrm>
            <a:off x="1524000" y="27003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extLst>
          </p:cNvPr>
          <p:cNvSpPr/>
          <p:nvPr/>
        </p:nvSpPr>
        <p:spPr>
          <a:xfrm>
            <a:off x="1524000" y="17002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4" name="Diagram 3">
            <a:extLst>
              <a:ext uri="{FF2B5EF4-FFF2-40B4-BE49-F238E27FC236}"/>
            </a:extLst>
          </p:cNvPr>
          <p:cNvGraphicFramePr/>
          <p:nvPr/>
        </p:nvGraphicFramePr>
        <p:xfrm>
          <a:off x="2363978" y="-2771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9988" name="TextBox 10"/>
          <p:cNvSpPr txBox="1">
            <a:spLocks noChangeArrowheads="1"/>
          </p:cNvSpPr>
          <p:nvPr/>
        </p:nvSpPr>
        <p:spPr bwMode="auto">
          <a:xfrm>
            <a:off x="1495425" y="20685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Aspects</a:t>
            </a:r>
          </a:p>
        </p:txBody>
      </p:sp>
      <p:sp>
        <p:nvSpPr>
          <p:cNvPr id="169989" name="TextBox 11"/>
          <p:cNvSpPr txBox="1">
            <a:spLocks noChangeArrowheads="1"/>
          </p:cNvSpPr>
          <p:nvPr/>
        </p:nvSpPr>
        <p:spPr bwMode="auto">
          <a:xfrm>
            <a:off x="1524000" y="39036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Concerns</a:t>
            </a:r>
          </a:p>
        </p:txBody>
      </p:sp>
      <p:sp>
        <p:nvSpPr>
          <p:cNvPr id="5" name="Title 4">
            <a:extLst>
              <a:ext uri="{FF2B5EF4-FFF2-40B4-BE49-F238E27FC236}"/>
            </a:extLst>
          </p:cNvPr>
          <p:cNvSpPr>
            <a:spLocks noGrp="1"/>
          </p:cNvSpPr>
          <p:nvPr>
            <p:ph type="title"/>
          </p:nvPr>
        </p:nvSpPr>
        <p:spPr/>
        <p:txBody>
          <a:bodyPr>
            <a:normAutofit fontScale="90000"/>
          </a:bodyPr>
          <a:lstStyle/>
          <a:p>
            <a:pPr>
              <a:defRPr/>
            </a:pPr>
            <a:r>
              <a:rPr lang="en-US" dirty="0"/>
              <a:t>Aspects, Concerns, Properties</a:t>
            </a:r>
            <a:br>
              <a:rPr lang="en-US" dirty="0"/>
            </a:br>
            <a:r>
              <a:rPr lang="en-US" sz="2700" dirty="0"/>
              <a:t>for Generalized Integrated Monitoring &amp; Control System</a:t>
            </a:r>
            <a:endParaRPr lang="en-US" dirty="0"/>
          </a:p>
        </p:txBody>
      </p:sp>
      <p:sp>
        <p:nvSpPr>
          <p:cNvPr id="169991" name="TextBox 6"/>
          <p:cNvSpPr txBox="1">
            <a:spLocks noChangeArrowheads="1"/>
          </p:cNvSpPr>
          <p:nvPr/>
        </p:nvSpPr>
        <p:spPr bwMode="auto">
          <a:xfrm>
            <a:off x="3665538" y="6318250"/>
            <a:ext cx="26527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Input Device 1 maintains consistent frequency of readings</a:t>
            </a:r>
          </a:p>
        </p:txBody>
      </p:sp>
      <p:sp>
        <p:nvSpPr>
          <p:cNvPr id="169992" name="TextBox 12"/>
          <p:cNvSpPr txBox="1">
            <a:spLocks noChangeArrowheads="1"/>
          </p:cNvSpPr>
          <p:nvPr/>
        </p:nvSpPr>
        <p:spPr bwMode="auto">
          <a:xfrm>
            <a:off x="7658100" y="5740400"/>
            <a:ext cx="31384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SAM uses secure boot</a:t>
            </a:r>
          </a:p>
          <a:p>
            <a:pPr>
              <a:lnSpc>
                <a:spcPct val="100000"/>
              </a:lnSpc>
              <a:spcBef>
                <a:spcPct val="0"/>
              </a:spcBef>
              <a:buSzTx/>
              <a:buFontTx/>
              <a:buNone/>
            </a:pPr>
            <a:r>
              <a:rPr lang="en-US" altLang="en-US" sz="1400"/>
              <a:t>Input Device 1 uses secure boot</a:t>
            </a:r>
          </a:p>
        </p:txBody>
      </p:sp>
      <p:cxnSp>
        <p:nvCxnSpPr>
          <p:cNvPr id="14" name="Straight Arrow Connector 13">
            <a:extLst>
              <a:ext uri="{FF2B5EF4-FFF2-40B4-BE49-F238E27FC236}"/>
            </a:extLst>
          </p:cNvPr>
          <p:cNvCxnSpPr>
            <a:cxnSpLocks/>
            <a:endCxn id="169991" idx="0"/>
          </p:cNvCxnSpPr>
          <p:nvPr/>
        </p:nvCxnSpPr>
        <p:spPr>
          <a:xfrm>
            <a:off x="4206875" y="3473450"/>
            <a:ext cx="784225" cy="284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extLst>
          </p:cNvPr>
          <p:cNvCxnSpPr>
            <a:cxnSpLocks/>
            <a:endCxn id="169992" idx="1"/>
          </p:cNvCxnSpPr>
          <p:nvPr/>
        </p:nvCxnSpPr>
        <p:spPr>
          <a:xfrm rot="16200000" flipH="1">
            <a:off x="7021513" y="5365750"/>
            <a:ext cx="693738" cy="5794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995" name="TextBox 16"/>
          <p:cNvSpPr txBox="1">
            <a:spLocks noChangeArrowheads="1"/>
          </p:cNvSpPr>
          <p:nvPr/>
        </p:nvSpPr>
        <p:spPr bwMode="auto">
          <a:xfrm>
            <a:off x="1612900" y="5816600"/>
            <a:ext cx="25860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Input Device 1 should be capable of operating in low-speed mode and in high-speed mode</a:t>
            </a:r>
          </a:p>
        </p:txBody>
      </p:sp>
      <p:cxnSp>
        <p:nvCxnSpPr>
          <p:cNvPr id="18" name="Straight Arrow Connector 17">
            <a:extLst>
              <a:ext uri="{FF2B5EF4-FFF2-40B4-BE49-F238E27FC236}"/>
            </a:extLst>
          </p:cNvPr>
          <p:cNvCxnSpPr>
            <a:cxnSpLocks/>
            <a:endCxn id="169995" idx="0"/>
          </p:cNvCxnSpPr>
          <p:nvPr/>
        </p:nvCxnSpPr>
        <p:spPr>
          <a:xfrm>
            <a:off x="2901950" y="3473450"/>
            <a:ext cx="3175" cy="234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997" name="TextBox 18"/>
          <p:cNvSpPr txBox="1">
            <a:spLocks noChangeArrowheads="1"/>
          </p:cNvSpPr>
          <p:nvPr/>
        </p:nvSpPr>
        <p:spPr bwMode="auto">
          <a:xfrm>
            <a:off x="6183313" y="6262688"/>
            <a:ext cx="31130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SAM uses encrypted memory</a:t>
            </a:r>
          </a:p>
          <a:p>
            <a:pPr>
              <a:lnSpc>
                <a:spcPct val="100000"/>
              </a:lnSpc>
              <a:spcBef>
                <a:spcPct val="0"/>
              </a:spcBef>
              <a:buSzTx/>
              <a:buFontTx/>
              <a:buNone/>
            </a:pPr>
            <a:r>
              <a:rPr lang="en-US" altLang="en-US" sz="1400"/>
              <a:t>Input Device 1 uses encrypted memory</a:t>
            </a:r>
          </a:p>
        </p:txBody>
      </p:sp>
      <p:cxnSp>
        <p:nvCxnSpPr>
          <p:cNvPr id="20" name="Straight Arrow Connector 19">
            <a:extLst>
              <a:ext uri="{FF2B5EF4-FFF2-40B4-BE49-F238E27FC236}"/>
            </a:extLst>
          </p:cNvPr>
          <p:cNvCxnSpPr>
            <a:cxnSpLocks/>
          </p:cNvCxnSpPr>
          <p:nvPr/>
        </p:nvCxnSpPr>
        <p:spPr>
          <a:xfrm>
            <a:off x="5922963" y="5308600"/>
            <a:ext cx="785812" cy="954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999" name="TextBox 1"/>
          <p:cNvSpPr txBox="1">
            <a:spLocks noChangeArrowheads="1"/>
          </p:cNvSpPr>
          <p:nvPr/>
        </p:nvSpPr>
        <p:spPr bwMode="auto">
          <a:xfrm>
            <a:off x="5138738" y="-1588"/>
            <a:ext cx="559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Note: unless otherwise specified, “camera” refers to both basic and advanced camera</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Summary of Examples</a:t>
            </a:r>
          </a:p>
        </p:txBody>
      </p:sp>
      <p:sp>
        <p:nvSpPr>
          <p:cNvPr id="3" name="Content Placeholder 2">
            <a:extLst>
              <a:ext uri="{FF2B5EF4-FFF2-40B4-BE49-F238E27FC236}"/>
            </a:extLst>
          </p:cNvPr>
          <p:cNvSpPr>
            <a:spLocks noGrp="1"/>
          </p:cNvSpPr>
          <p:nvPr>
            <p:ph idx="1"/>
          </p:nvPr>
        </p:nvSpPr>
        <p:spPr>
          <a:xfrm>
            <a:off x="2152650" y="1825625"/>
            <a:ext cx="7886700" cy="4351338"/>
          </a:xfrm>
        </p:spPr>
        <p:txBody>
          <a:bodyPr>
            <a:normAutofit fontScale="92500" lnSpcReduction="20000"/>
          </a:bodyPr>
          <a:lstStyle/>
          <a:p>
            <a:pPr>
              <a:defRPr/>
            </a:pPr>
            <a:r>
              <a:rPr lang="en-US" dirty="0"/>
              <a:t>Simplified “Body Camera”</a:t>
            </a:r>
          </a:p>
          <a:p>
            <a:pPr lvl="1">
              <a:defRPr/>
            </a:pPr>
            <a:r>
              <a:rPr lang="en-US" dirty="0"/>
              <a:t>Camera</a:t>
            </a:r>
          </a:p>
          <a:p>
            <a:pPr lvl="1">
              <a:defRPr/>
            </a:pPr>
            <a:r>
              <a:rPr lang="en-US" dirty="0"/>
              <a:t>SAM</a:t>
            </a:r>
          </a:p>
          <a:p>
            <a:pPr lvl="1">
              <a:defRPr/>
            </a:pPr>
            <a:r>
              <a:rPr lang="en-US" dirty="0"/>
              <a:t>Minimal assumptions on knowledge about connections</a:t>
            </a:r>
          </a:p>
          <a:p>
            <a:pPr lvl="1">
              <a:defRPr/>
            </a:pPr>
            <a:r>
              <a:rPr lang="en-US" dirty="0"/>
              <a:t>Link to broader domain: admissibility of video in court</a:t>
            </a:r>
          </a:p>
          <a:p>
            <a:pPr>
              <a:defRPr/>
            </a:pPr>
            <a:r>
              <a:rPr lang="en-US" dirty="0"/>
              <a:t>Self-Driving Car (a)</a:t>
            </a:r>
          </a:p>
          <a:p>
            <a:pPr lvl="1">
              <a:defRPr/>
            </a:pPr>
            <a:r>
              <a:rPr lang="en-US" dirty="0"/>
              <a:t>Camera</a:t>
            </a:r>
          </a:p>
          <a:p>
            <a:pPr lvl="1">
              <a:defRPr/>
            </a:pPr>
            <a:r>
              <a:rPr lang="en-US" dirty="0"/>
              <a:t>SAM</a:t>
            </a:r>
          </a:p>
          <a:p>
            <a:pPr lvl="1">
              <a:defRPr/>
            </a:pPr>
            <a:r>
              <a:rPr lang="en-US" dirty="0"/>
              <a:t>Broader domain: consequences on car’s operations</a:t>
            </a:r>
          </a:p>
          <a:p>
            <a:pPr>
              <a:defRPr/>
            </a:pPr>
            <a:r>
              <a:rPr lang="en-US" dirty="0"/>
              <a:t>Self-Driving Car (b)</a:t>
            </a:r>
          </a:p>
          <a:p>
            <a:pPr lvl="1">
              <a:defRPr/>
            </a:pPr>
            <a:r>
              <a:rPr lang="en-US" dirty="0"/>
              <a:t>Sensors</a:t>
            </a:r>
          </a:p>
          <a:p>
            <a:pPr lvl="1">
              <a:defRPr/>
            </a:pPr>
            <a:r>
              <a:rPr lang="en-US" dirty="0"/>
              <a:t>SAM</a:t>
            </a:r>
          </a:p>
          <a:p>
            <a:pPr lvl="1">
              <a:defRPr/>
            </a:pPr>
            <a:r>
              <a:rPr lang="en-US" dirty="0"/>
              <a:t>Broader domain: consequences on car’s operations</a:t>
            </a:r>
          </a:p>
          <a:p>
            <a:pPr lvl="1">
              <a:defRPr/>
            </a:pPr>
            <a:endParaRPr lang="en-US" dirty="0"/>
          </a:p>
        </p:txBody>
      </p:sp>
      <p:pic>
        <p:nvPicPr>
          <p:cNvPr id="17101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4300" y="171450"/>
            <a:ext cx="1490663"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a:t>Example 1</a:t>
            </a:r>
            <a:br>
              <a:rPr lang="en-US" dirty="0"/>
            </a:br>
            <a:r>
              <a:rPr lang="en-US" dirty="0"/>
              <a:t>Body Camera</a:t>
            </a:r>
          </a:p>
        </p:txBody>
      </p:sp>
      <p:sp>
        <p:nvSpPr>
          <p:cNvPr id="3" name="Text Placeholder 2"/>
          <p:cNvSpPr>
            <a:spLocks noGrp="1"/>
          </p:cNvSpPr>
          <p:nvPr>
            <p:ph type="body" idx="1"/>
          </p:nvPr>
        </p:nvSpPr>
        <p:spPr/>
        <p:txBody>
          <a:bodyPr/>
          <a:lstStyle/>
          <a:p>
            <a:pPr>
              <a:defRPr/>
            </a:pPr>
            <a:r>
              <a:rPr lang="en-US" dirty="0"/>
              <a:t>An integrated body security system for situational awareness and safety of security personnel</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fontScale="90000"/>
          </a:bodyPr>
          <a:lstStyle/>
          <a:p>
            <a:pPr>
              <a:defRPr/>
            </a:pPr>
            <a:r>
              <a:rPr lang="en-US" dirty="0"/>
              <a:t>Example 1</a:t>
            </a:r>
            <a:br>
              <a:rPr lang="en-US" dirty="0"/>
            </a:br>
            <a:r>
              <a:rPr lang="en-US" dirty="0"/>
              <a:t>“</a:t>
            </a:r>
            <a:r>
              <a:rPr lang="en-US" dirty="0" err="1"/>
              <a:t>BodyCam</a:t>
            </a:r>
            <a:r>
              <a:rPr lang="en-US" dirty="0"/>
              <a:t>” Diagram</a:t>
            </a:r>
          </a:p>
        </p:txBody>
      </p:sp>
      <p:sp>
        <p:nvSpPr>
          <p:cNvPr id="11" name="Oval 10">
            <a:extLst>
              <a:ext uri="{FF2B5EF4-FFF2-40B4-BE49-F238E27FC236}"/>
            </a:extLst>
          </p:cNvPr>
          <p:cNvSpPr/>
          <p:nvPr/>
        </p:nvSpPr>
        <p:spPr>
          <a:xfrm>
            <a:off x="3276600" y="3030538"/>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camera</a:t>
            </a:r>
          </a:p>
        </p:txBody>
      </p:sp>
      <p:sp>
        <p:nvSpPr>
          <p:cNvPr id="12" name="Oval 11">
            <a:extLst>
              <a:ext uri="{FF2B5EF4-FFF2-40B4-BE49-F238E27FC236}"/>
            </a:extLst>
          </p:cNvPr>
          <p:cNvSpPr/>
          <p:nvPr/>
        </p:nvSpPr>
        <p:spPr>
          <a:xfrm>
            <a:off x="4097338"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mic</a:t>
            </a:r>
          </a:p>
        </p:txBody>
      </p:sp>
      <p:sp>
        <p:nvSpPr>
          <p:cNvPr id="13" name="Oval 12">
            <a:extLst>
              <a:ext uri="{FF2B5EF4-FFF2-40B4-BE49-F238E27FC236}"/>
            </a:extLst>
          </p:cNvPr>
          <p:cNvSpPr/>
          <p:nvPr/>
        </p:nvSpPr>
        <p:spPr>
          <a:xfrm>
            <a:off x="5529263"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a:ext uri="{FF2B5EF4-FFF2-40B4-BE49-F238E27FC236}"/>
            </a:extLst>
          </p:cNvPr>
          <p:cNvSpPr/>
          <p:nvPr/>
        </p:nvSpPr>
        <p:spPr>
          <a:xfrm>
            <a:off x="4097338" y="4278313"/>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a:ext uri="{FF2B5EF4-FFF2-40B4-BE49-F238E27FC236}"/>
            </a:extLst>
          </p:cNvPr>
          <p:cNvSpPr/>
          <p:nvPr/>
        </p:nvSpPr>
        <p:spPr>
          <a:xfrm>
            <a:off x="2025650" y="3022600"/>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73063" name="TextBox 15"/>
          <p:cNvSpPr txBox="1">
            <a:spLocks noChangeArrowheads="1"/>
          </p:cNvSpPr>
          <p:nvPr/>
        </p:nvSpPr>
        <p:spPr bwMode="auto">
          <a:xfrm>
            <a:off x="6610350" y="6327775"/>
            <a:ext cx="20542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000"/>
              <a:t>integrated body security system</a:t>
            </a:r>
          </a:p>
        </p:txBody>
      </p:sp>
      <p:cxnSp>
        <p:nvCxnSpPr>
          <p:cNvPr id="17" name="Straight Arrow Connector 16">
            <a:extLst>
              <a:ext uri="{FF2B5EF4-FFF2-40B4-BE49-F238E27FC236}"/>
            </a:extLst>
          </p:cNvPr>
          <p:cNvCxnSpPr>
            <a:cxnSpLocks/>
            <a:stCxn id="11" idx="4"/>
            <a:endCxn id="14" idx="1"/>
          </p:cNvCxnSpPr>
          <p:nvPr/>
        </p:nvCxnSpPr>
        <p:spPr>
          <a:xfrm>
            <a:off x="3568700" y="3614738"/>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extLst>
          </p:cNvPr>
          <p:cNvCxnSpPr>
            <a:cxnSpLocks/>
            <a:stCxn id="12" idx="4"/>
            <a:endCxn id="14" idx="0"/>
          </p:cNvCxnSpPr>
          <p:nvPr/>
        </p:nvCxnSpPr>
        <p:spPr>
          <a:xfrm>
            <a:off x="4389438" y="3624263"/>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extLst>
          </p:cNvPr>
          <p:cNvCxnSpPr>
            <a:cxnSpLocks/>
            <a:stCxn id="14" idx="6"/>
            <a:endCxn id="13" idx="4"/>
          </p:cNvCxnSpPr>
          <p:nvPr/>
        </p:nvCxnSpPr>
        <p:spPr>
          <a:xfrm flipV="1">
            <a:off x="4681538" y="3624263"/>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extLst>
          </p:cNvPr>
          <p:cNvSpPr txBox="1"/>
          <p:nvPr/>
        </p:nvSpPr>
        <p:spPr>
          <a:xfrm>
            <a:off x="3209925" y="4102100"/>
            <a:ext cx="865188" cy="1200150"/>
          </a:xfrm>
          <a:prstGeom prst="rect">
            <a:avLst/>
          </a:prstGeom>
          <a:noFill/>
        </p:spPr>
        <p:txBody>
          <a:bodyPr>
            <a:spAutoFit/>
          </a:bodyPr>
          <a:lstStyle/>
          <a:p>
            <a:pPr>
              <a:defRPr/>
            </a:pPr>
            <a:r>
              <a:rPr lang="en-US" sz="900" dirty="0">
                <a:solidFill>
                  <a:schemeClr val="accent6"/>
                </a:solidFill>
              </a:rPr>
              <a:t>vf2</a:t>
            </a:r>
          </a:p>
          <a:p>
            <a:pPr>
              <a:defRPr/>
            </a:pPr>
            <a:r>
              <a:rPr lang="en-US" sz="900" dirty="0">
                <a:solidFill>
                  <a:schemeClr val="accent6"/>
                </a:solidFill>
              </a:rPr>
              <a:t>Message: byte seq.</a:t>
            </a:r>
          </a:p>
          <a:p>
            <a:pPr>
              <a:defRPr/>
            </a:pPr>
            <a:r>
              <a:rPr lang="en-US" sz="900" dirty="0">
                <a:solidFill>
                  <a:schemeClr val="accent6"/>
                </a:solidFill>
              </a:rPr>
              <a:t>Information: </a:t>
            </a:r>
            <a:r>
              <a:rPr lang="en-US" sz="900" dirty="0" err="1">
                <a:solidFill>
                  <a:schemeClr val="accent6"/>
                </a:solidFill>
              </a:rPr>
              <a:t>videofeed</a:t>
            </a:r>
            <a:endParaRPr lang="en-US" sz="900" dirty="0">
              <a:solidFill>
                <a:schemeClr val="accent6"/>
              </a:solidFill>
            </a:endParaRPr>
          </a:p>
          <a:p>
            <a:pPr>
              <a:defRPr/>
            </a:pPr>
            <a:r>
              <a:rPr lang="en-US" sz="900" dirty="0">
                <a:solidFill>
                  <a:srgbClr val="C00000"/>
                </a:solidFill>
              </a:rPr>
              <a:t> contains vf1</a:t>
            </a:r>
          </a:p>
          <a:p>
            <a:pPr>
              <a:defRPr/>
            </a:pPr>
            <a:r>
              <a:rPr lang="en-US" sz="900" dirty="0">
                <a:solidFill>
                  <a:srgbClr val="C00000"/>
                </a:solidFill>
              </a:rPr>
              <a:t> encoding AES</a:t>
            </a:r>
          </a:p>
        </p:txBody>
      </p:sp>
      <p:cxnSp>
        <p:nvCxnSpPr>
          <p:cNvPr id="21" name="Straight Arrow Connector 20">
            <a:extLst>
              <a:ext uri="{FF2B5EF4-FFF2-40B4-BE49-F238E27FC236}"/>
            </a:extLst>
          </p:cNvPr>
          <p:cNvCxnSpPr>
            <a:cxnSpLocks/>
          </p:cNvCxnSpPr>
          <p:nvPr/>
        </p:nvCxnSpPr>
        <p:spPr>
          <a:xfrm flipV="1">
            <a:off x="3630613" y="3973513"/>
            <a:ext cx="138112" cy="1841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extLst>
          </p:cNvPr>
          <p:cNvSpPr txBox="1"/>
          <p:nvPr/>
        </p:nvSpPr>
        <p:spPr>
          <a:xfrm>
            <a:off x="4613275" y="3365500"/>
            <a:ext cx="1370013" cy="785813"/>
          </a:xfrm>
          <a:prstGeom prst="rect">
            <a:avLst/>
          </a:prstGeom>
          <a:noFill/>
        </p:spPr>
        <p:txBody>
          <a:bodyPr>
            <a:spAutoFit/>
          </a:bodyPr>
          <a:lstStyle/>
          <a:p>
            <a:pPr>
              <a:defRPr/>
            </a:pPr>
            <a:r>
              <a:rPr lang="en-US" sz="900" dirty="0">
                <a:solidFill>
                  <a:schemeClr val="accent6"/>
                </a:solidFill>
              </a:rPr>
              <a:t>af2</a:t>
            </a:r>
          </a:p>
          <a:p>
            <a:pPr>
              <a:defRPr/>
            </a:pPr>
            <a:r>
              <a:rPr lang="en-US" sz="900" dirty="0">
                <a:solidFill>
                  <a:schemeClr val="accent6"/>
                </a:solidFill>
              </a:rPr>
              <a:t>Message: byte seq.</a:t>
            </a:r>
          </a:p>
          <a:p>
            <a:pPr>
              <a:defRPr/>
            </a:pPr>
            <a:r>
              <a:rPr lang="en-US" sz="900" dirty="0">
                <a:solidFill>
                  <a:schemeClr val="accent6"/>
                </a:solidFill>
              </a:rPr>
              <a:t>Information: </a:t>
            </a:r>
            <a:r>
              <a:rPr lang="en-US" sz="900" dirty="0" err="1">
                <a:solidFill>
                  <a:schemeClr val="accent6"/>
                </a:solidFill>
              </a:rPr>
              <a:t>audiofeed</a:t>
            </a:r>
            <a:endParaRPr lang="en-US" sz="900" dirty="0">
              <a:solidFill>
                <a:schemeClr val="accent6"/>
              </a:solidFill>
            </a:endParaRPr>
          </a:p>
          <a:p>
            <a:pPr>
              <a:defRPr/>
            </a:pPr>
            <a:r>
              <a:rPr lang="en-US" sz="900" dirty="0">
                <a:solidFill>
                  <a:srgbClr val="C00000"/>
                </a:solidFill>
              </a:rPr>
              <a:t> contains af1</a:t>
            </a:r>
          </a:p>
          <a:p>
            <a:pPr>
              <a:defRPr/>
            </a:pPr>
            <a:r>
              <a:rPr lang="en-US" sz="900" dirty="0">
                <a:solidFill>
                  <a:srgbClr val="C00000"/>
                </a:solidFill>
              </a:rPr>
              <a:t> encoding AES</a:t>
            </a:r>
          </a:p>
        </p:txBody>
      </p:sp>
      <p:cxnSp>
        <p:nvCxnSpPr>
          <p:cNvPr id="23" name="Straight Arrow Connector 22">
            <a:extLst>
              <a:ext uri="{FF2B5EF4-FFF2-40B4-BE49-F238E27FC236}"/>
            </a:extLst>
          </p:cNvPr>
          <p:cNvCxnSpPr>
            <a:cxnSpLocks/>
            <a:stCxn id="22" idx="1"/>
          </p:cNvCxnSpPr>
          <p:nvPr/>
        </p:nvCxnSpPr>
        <p:spPr>
          <a:xfrm flipH="1">
            <a:off x="4433888" y="3759200"/>
            <a:ext cx="179387" cy="412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extLst>
          </p:cNvPr>
          <p:cNvSpPr txBox="1"/>
          <p:nvPr/>
        </p:nvSpPr>
        <p:spPr>
          <a:xfrm>
            <a:off x="7745413" y="2892425"/>
            <a:ext cx="1903412" cy="646113"/>
          </a:xfrm>
          <a:prstGeom prst="rect">
            <a:avLst/>
          </a:prstGeom>
          <a:noFill/>
        </p:spPr>
        <p:txBody>
          <a:bodyPr>
            <a:spAutoFit/>
          </a:bodyPr>
          <a:lstStyle/>
          <a:p>
            <a:pPr>
              <a:defRPr/>
            </a:pPr>
            <a:r>
              <a:rPr lang="en-US" sz="900" dirty="0">
                <a:solidFill>
                  <a:schemeClr val="accent6"/>
                </a:solidFill>
              </a:rPr>
              <a:t>cmd1</a:t>
            </a:r>
          </a:p>
          <a:p>
            <a:pPr>
              <a:defRPr/>
            </a:pPr>
            <a:r>
              <a:rPr lang="en-US" sz="900" dirty="0">
                <a:solidFill>
                  <a:schemeClr val="accent6"/>
                </a:solidFill>
              </a:rPr>
              <a:t>Message: command packet</a:t>
            </a:r>
          </a:p>
          <a:p>
            <a:pPr>
              <a:defRPr/>
            </a:pPr>
            <a:r>
              <a:rPr lang="en-US" sz="900" dirty="0">
                <a:solidFill>
                  <a:schemeClr val="accent6"/>
                </a:solidFill>
              </a:rPr>
              <a:t>Information: type of warning, attributes</a:t>
            </a:r>
          </a:p>
        </p:txBody>
      </p:sp>
      <p:cxnSp>
        <p:nvCxnSpPr>
          <p:cNvPr id="25" name="Straight Arrow Connector 24">
            <a:extLst>
              <a:ext uri="{FF2B5EF4-FFF2-40B4-BE49-F238E27FC236}"/>
            </a:extLst>
          </p:cNvPr>
          <p:cNvCxnSpPr>
            <a:cxnSpLocks/>
            <a:stCxn id="24" idx="1"/>
          </p:cNvCxnSpPr>
          <p:nvPr/>
        </p:nvCxnSpPr>
        <p:spPr>
          <a:xfrm flipH="1">
            <a:off x="5499100" y="3214688"/>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extLst>
          </p:cNvPr>
          <p:cNvCxnSpPr>
            <a:cxnSpLocks/>
            <a:endCxn id="11" idx="1"/>
          </p:cNvCxnSpPr>
          <p:nvPr/>
        </p:nvCxnSpPr>
        <p:spPr>
          <a:xfrm>
            <a:off x="2971800" y="2193925"/>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extLst>
          </p:cNvPr>
          <p:cNvSpPr txBox="1"/>
          <p:nvPr/>
        </p:nvSpPr>
        <p:spPr>
          <a:xfrm>
            <a:off x="3119438" y="2171700"/>
            <a:ext cx="1241425" cy="784225"/>
          </a:xfrm>
          <a:prstGeom prst="rect">
            <a:avLst/>
          </a:prstGeom>
          <a:noFill/>
        </p:spPr>
        <p:txBody>
          <a:bodyPr>
            <a:spAutoFit/>
          </a:bodyPr>
          <a:lstStyle/>
          <a:p>
            <a:pPr>
              <a:defRPr/>
            </a:pPr>
            <a:r>
              <a:rPr lang="en-US" sz="900" dirty="0">
                <a:solidFill>
                  <a:schemeClr val="accent6"/>
                </a:solidFill>
              </a:rPr>
              <a:t>vf1</a:t>
            </a:r>
          </a:p>
          <a:p>
            <a:pPr>
              <a:defRPr/>
            </a:pPr>
            <a:r>
              <a:rPr lang="en-US" sz="900" dirty="0">
                <a:solidFill>
                  <a:schemeClr val="accent6"/>
                </a:solidFill>
              </a:rPr>
              <a:t>Influence: video signal</a:t>
            </a:r>
          </a:p>
          <a:p>
            <a:pPr>
              <a:defRPr/>
            </a:pPr>
            <a:r>
              <a:rPr lang="en-US" sz="900" dirty="0">
                <a:solidFill>
                  <a:schemeClr val="accent6"/>
                </a:solidFill>
              </a:rPr>
              <a:t>Energy: </a:t>
            </a:r>
            <a:r>
              <a:rPr lang="en-US" sz="900" dirty="0" err="1">
                <a:solidFill>
                  <a:schemeClr val="accent6"/>
                </a:solidFill>
              </a:rPr>
              <a:t>electr</a:t>
            </a:r>
            <a:r>
              <a:rPr lang="en-US" sz="900" dirty="0">
                <a:solidFill>
                  <a:schemeClr val="accent6"/>
                </a:solidFill>
              </a:rPr>
              <a:t>. waves</a:t>
            </a:r>
          </a:p>
        </p:txBody>
      </p:sp>
      <p:cxnSp>
        <p:nvCxnSpPr>
          <p:cNvPr id="28" name="Straight Arrow Connector 27">
            <a:extLst>
              <a:ext uri="{FF2B5EF4-FFF2-40B4-BE49-F238E27FC236}"/>
            </a:extLst>
          </p:cNvPr>
          <p:cNvCxnSpPr>
            <a:cxnSpLocks/>
            <a:stCxn id="27" idx="2"/>
          </p:cNvCxnSpPr>
          <p:nvPr/>
        </p:nvCxnSpPr>
        <p:spPr>
          <a:xfrm flipH="1" flipV="1">
            <a:off x="3354388" y="2921000"/>
            <a:ext cx="385762" cy="349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extLst>
          </p:cNvPr>
          <p:cNvCxnSpPr>
            <a:cxnSpLocks/>
            <a:endCxn id="12" idx="0"/>
          </p:cNvCxnSpPr>
          <p:nvPr/>
        </p:nvCxnSpPr>
        <p:spPr>
          <a:xfrm>
            <a:off x="4332288" y="2206625"/>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extLst>
          </p:cNvPr>
          <p:cNvSpPr txBox="1"/>
          <p:nvPr/>
        </p:nvSpPr>
        <p:spPr>
          <a:xfrm>
            <a:off x="5068888" y="2309813"/>
            <a:ext cx="1528762" cy="508000"/>
          </a:xfrm>
          <a:prstGeom prst="rect">
            <a:avLst/>
          </a:prstGeom>
          <a:noFill/>
        </p:spPr>
        <p:txBody>
          <a:bodyPr>
            <a:spAutoFit/>
          </a:bodyPr>
          <a:lstStyle/>
          <a:p>
            <a:pPr>
              <a:defRPr/>
            </a:pPr>
            <a:r>
              <a:rPr lang="en-US" sz="900" dirty="0">
                <a:solidFill>
                  <a:schemeClr val="accent6"/>
                </a:solidFill>
              </a:rPr>
              <a:t>af1</a:t>
            </a:r>
          </a:p>
          <a:p>
            <a:pPr>
              <a:defRPr/>
            </a:pPr>
            <a:r>
              <a:rPr lang="en-US" sz="900" dirty="0">
                <a:solidFill>
                  <a:schemeClr val="accent6"/>
                </a:solidFill>
              </a:rPr>
              <a:t>Influence: audio signal</a:t>
            </a:r>
          </a:p>
          <a:p>
            <a:pPr>
              <a:defRPr/>
            </a:pPr>
            <a:r>
              <a:rPr lang="en-US" sz="900" dirty="0">
                <a:solidFill>
                  <a:schemeClr val="accent6"/>
                </a:solidFill>
              </a:rPr>
              <a:t>Energy: sound waves</a:t>
            </a:r>
          </a:p>
        </p:txBody>
      </p:sp>
      <p:cxnSp>
        <p:nvCxnSpPr>
          <p:cNvPr id="31" name="Straight Arrow Connector 30">
            <a:extLst>
              <a:ext uri="{FF2B5EF4-FFF2-40B4-BE49-F238E27FC236}"/>
            </a:extLst>
          </p:cNvPr>
          <p:cNvCxnSpPr>
            <a:cxnSpLocks/>
            <a:stCxn id="30" idx="1"/>
          </p:cNvCxnSpPr>
          <p:nvPr/>
        </p:nvCxnSpPr>
        <p:spPr>
          <a:xfrm flipH="1">
            <a:off x="4389438" y="2563813"/>
            <a:ext cx="679450"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extLst>
          </p:cNvPr>
          <p:cNvSpPr/>
          <p:nvPr/>
        </p:nvSpPr>
        <p:spPr>
          <a:xfrm>
            <a:off x="4894263" y="5584825"/>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a:ext uri="{FF2B5EF4-FFF2-40B4-BE49-F238E27FC236}"/>
            </a:extLst>
          </p:cNvPr>
          <p:cNvCxnSpPr>
            <a:cxnSpLocks/>
            <a:stCxn id="14" idx="4"/>
            <a:endCxn id="32" idx="1"/>
          </p:cNvCxnSpPr>
          <p:nvPr/>
        </p:nvCxnSpPr>
        <p:spPr>
          <a:xfrm>
            <a:off x="4389438" y="4862513"/>
            <a:ext cx="590550" cy="80803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extLst>
          </p:cNvPr>
          <p:cNvSpPr txBox="1"/>
          <p:nvPr/>
        </p:nvSpPr>
        <p:spPr>
          <a:xfrm>
            <a:off x="2786063" y="5353050"/>
            <a:ext cx="1581150" cy="1062038"/>
          </a:xfrm>
          <a:prstGeom prst="rect">
            <a:avLst/>
          </a:prstGeom>
          <a:noFill/>
        </p:spPr>
        <p:txBody>
          <a:bodyPr>
            <a:spAutoFit/>
          </a:bodyPr>
          <a:lstStyle/>
          <a:p>
            <a:pPr>
              <a:defRPr/>
            </a:pPr>
            <a:r>
              <a:rPr lang="en-US" sz="900" dirty="0">
                <a:solidFill>
                  <a:schemeClr val="accent6"/>
                </a:solidFill>
              </a:rPr>
              <a:t>avf1</a:t>
            </a:r>
          </a:p>
          <a:p>
            <a:pPr>
              <a:defRPr/>
            </a:pPr>
            <a:r>
              <a:rPr lang="en-US" sz="900" dirty="0">
                <a:solidFill>
                  <a:schemeClr val="accent6"/>
                </a:solidFill>
              </a:rPr>
              <a:t>Message: byte seq.</a:t>
            </a:r>
          </a:p>
          <a:p>
            <a:pPr>
              <a:defRPr/>
            </a:pPr>
            <a:r>
              <a:rPr lang="en-US" sz="900" dirty="0">
                <a:solidFill>
                  <a:schemeClr val="accent6"/>
                </a:solidFill>
              </a:rPr>
              <a:t>Information: combined </a:t>
            </a:r>
            <a:r>
              <a:rPr lang="en-US" sz="900" dirty="0" err="1">
                <a:solidFill>
                  <a:schemeClr val="accent6"/>
                </a:solidFill>
              </a:rPr>
              <a:t>videofeed</a:t>
            </a:r>
            <a:r>
              <a:rPr lang="en-US" sz="900" dirty="0">
                <a:solidFill>
                  <a:schemeClr val="accent6"/>
                </a:solidFill>
              </a:rPr>
              <a:t>, </a:t>
            </a:r>
            <a:r>
              <a:rPr lang="en-US" sz="900" dirty="0" err="1">
                <a:solidFill>
                  <a:schemeClr val="accent6"/>
                </a:solidFill>
              </a:rPr>
              <a:t>audiofeed</a:t>
            </a:r>
            <a:endParaRPr lang="en-US" sz="900" dirty="0">
              <a:solidFill>
                <a:schemeClr val="accent6"/>
              </a:solidFill>
            </a:endParaRPr>
          </a:p>
          <a:p>
            <a:pPr>
              <a:defRPr/>
            </a:pPr>
            <a:r>
              <a:rPr lang="en-US" sz="900" dirty="0">
                <a:solidFill>
                  <a:srgbClr val="C00000"/>
                </a:solidFill>
              </a:rPr>
              <a:t> contains vf2</a:t>
            </a:r>
          </a:p>
          <a:p>
            <a:pPr>
              <a:defRPr/>
            </a:pPr>
            <a:r>
              <a:rPr lang="en-US" sz="900" dirty="0">
                <a:solidFill>
                  <a:srgbClr val="C00000"/>
                </a:solidFill>
              </a:rPr>
              <a:t> contains af2</a:t>
            </a:r>
          </a:p>
          <a:p>
            <a:pPr>
              <a:defRPr/>
            </a:pPr>
            <a:r>
              <a:rPr lang="en-US" sz="900" dirty="0">
                <a:solidFill>
                  <a:srgbClr val="C00000"/>
                </a:solidFill>
              </a:rPr>
              <a:t> encoding AES</a:t>
            </a:r>
          </a:p>
        </p:txBody>
      </p:sp>
      <p:cxnSp>
        <p:nvCxnSpPr>
          <p:cNvPr id="35" name="Straight Arrow Connector 34">
            <a:extLst>
              <a:ext uri="{FF2B5EF4-FFF2-40B4-BE49-F238E27FC236}"/>
            </a:extLst>
          </p:cNvPr>
          <p:cNvCxnSpPr>
            <a:cxnSpLocks/>
          </p:cNvCxnSpPr>
          <p:nvPr/>
        </p:nvCxnSpPr>
        <p:spPr>
          <a:xfrm flipV="1">
            <a:off x="4097338" y="5345113"/>
            <a:ext cx="584200" cy="2587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extLst>
          </p:cNvPr>
          <p:cNvSpPr/>
          <p:nvPr/>
        </p:nvSpPr>
        <p:spPr>
          <a:xfrm>
            <a:off x="2271713" y="1985963"/>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a:ext uri="{FF2B5EF4-FFF2-40B4-BE49-F238E27FC236}"/>
            </a:extLst>
          </p:cNvPr>
          <p:cNvSpPr/>
          <p:nvPr/>
        </p:nvSpPr>
        <p:spPr>
          <a:xfrm>
            <a:off x="7158038" y="3659188"/>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command center</a:t>
            </a:r>
          </a:p>
        </p:txBody>
      </p:sp>
      <p:sp>
        <p:nvSpPr>
          <p:cNvPr id="38" name="TextBox 37">
            <a:extLst>
              <a:ext uri="{FF2B5EF4-FFF2-40B4-BE49-F238E27FC236}"/>
            </a:extLst>
          </p:cNvPr>
          <p:cNvSpPr txBox="1"/>
          <p:nvPr/>
        </p:nvSpPr>
        <p:spPr>
          <a:xfrm>
            <a:off x="6864350" y="4410075"/>
            <a:ext cx="2005013" cy="646113"/>
          </a:xfrm>
          <a:prstGeom prst="rect">
            <a:avLst/>
          </a:prstGeom>
          <a:noFill/>
        </p:spPr>
        <p:txBody>
          <a:bodyPr>
            <a:spAutoFit/>
          </a:bodyPr>
          <a:lstStyle/>
          <a:p>
            <a:pPr>
              <a:defRPr/>
            </a:pPr>
            <a:r>
              <a:rPr lang="en-US" sz="900" dirty="0">
                <a:solidFill>
                  <a:schemeClr val="accent6"/>
                </a:solidFill>
              </a:rPr>
              <a:t>alarm1</a:t>
            </a:r>
          </a:p>
          <a:p>
            <a:pPr>
              <a:defRPr/>
            </a:pPr>
            <a:r>
              <a:rPr lang="en-US" sz="900" dirty="0">
                <a:solidFill>
                  <a:schemeClr val="accent6"/>
                </a:solidFill>
              </a:rPr>
              <a:t>Message: alarm packet</a:t>
            </a:r>
          </a:p>
          <a:p>
            <a:pPr>
              <a:defRPr/>
            </a:pPr>
            <a:r>
              <a:rPr lang="en-US" sz="900" dirty="0">
                <a:solidFill>
                  <a:schemeClr val="accent6"/>
                </a:solidFill>
              </a:rPr>
              <a:t>Information: type of alarm, timestamp, location, officer ID</a:t>
            </a:r>
          </a:p>
        </p:txBody>
      </p:sp>
      <p:cxnSp>
        <p:nvCxnSpPr>
          <p:cNvPr id="39" name="Straight Arrow Connector 38">
            <a:extLst>
              <a:ext uri="{FF2B5EF4-FFF2-40B4-BE49-F238E27FC236}"/>
            </a:extLst>
          </p:cNvPr>
          <p:cNvCxnSpPr>
            <a:cxnSpLocks/>
            <a:stCxn id="38" idx="1"/>
          </p:cNvCxnSpPr>
          <p:nvPr/>
        </p:nvCxnSpPr>
        <p:spPr>
          <a:xfrm flipH="1" flipV="1">
            <a:off x="6638925" y="4338638"/>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extLst>
          </p:cNvPr>
          <p:cNvCxnSpPr>
            <a:cxnSpLocks/>
            <a:stCxn id="14" idx="6"/>
            <a:endCxn id="37" idx="3"/>
          </p:cNvCxnSpPr>
          <p:nvPr/>
        </p:nvCxnSpPr>
        <p:spPr>
          <a:xfrm flipV="1">
            <a:off x="4681538" y="4157663"/>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3088" name="TextBox 40"/>
          <p:cNvSpPr txBox="1">
            <a:spLocks noChangeArrowheads="1"/>
          </p:cNvSpPr>
          <p:nvPr/>
        </p:nvSpPr>
        <p:spPr bwMode="auto">
          <a:xfrm>
            <a:off x="2457450" y="3751263"/>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a:lnSpc>
                <a:spcPct val="100000"/>
              </a:lnSpc>
              <a:spcBef>
                <a:spcPct val="0"/>
              </a:spcBef>
              <a:buSzTx/>
              <a:buFontTx/>
              <a:buNone/>
            </a:pPr>
            <a:r>
              <a:rPr lang="en-US" altLang="en-US" sz="1400"/>
              <a:t>robotic camera</a:t>
            </a:r>
          </a:p>
          <a:p>
            <a:pPr>
              <a:lnSpc>
                <a:spcPct val="100000"/>
              </a:lnSpc>
              <a:spcBef>
                <a:spcPct val="0"/>
              </a:spcBef>
              <a:buSzTx/>
              <a:buFontTx/>
              <a:buNone/>
            </a:pPr>
            <a:endParaRPr lang="en-US" altLang="en-US" sz="1400"/>
          </a:p>
        </p:txBody>
      </p:sp>
      <p:sp>
        <p:nvSpPr>
          <p:cNvPr id="42" name="Oval 41">
            <a:extLst>
              <a:ext uri="{FF2B5EF4-FFF2-40B4-BE49-F238E27FC236}"/>
            </a:extLst>
          </p:cNvPr>
          <p:cNvSpPr/>
          <p:nvPr/>
        </p:nvSpPr>
        <p:spPr>
          <a:xfrm>
            <a:off x="2312988" y="30321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a:solidFill>
                  <a:prstClr val="white"/>
                </a:solidFill>
                <a:latin typeface="Calibri" panose="020F0502020204030204"/>
              </a:rPr>
              <a:t>targeting </a:t>
            </a:r>
          </a:p>
          <a:p>
            <a:pPr algn="ctr">
              <a:defRPr/>
            </a:pPr>
            <a:r>
              <a:rPr lang="en-US" sz="800" b="1" dirty="0">
                <a:solidFill>
                  <a:prstClr val="white"/>
                </a:solidFill>
                <a:latin typeface="Calibri" panose="020F0502020204030204"/>
              </a:rPr>
              <a:t>mech</a:t>
            </a:r>
          </a:p>
        </p:txBody>
      </p:sp>
      <p:sp>
        <p:nvSpPr>
          <p:cNvPr id="43" name="Rectangle: Rounded Corners 33">
            <a:extLst>
              <a:ext uri="{FF2B5EF4-FFF2-40B4-BE49-F238E27FC236}"/>
            </a:extLst>
          </p:cNvPr>
          <p:cNvSpPr/>
          <p:nvPr/>
        </p:nvSpPr>
        <p:spPr>
          <a:xfrm>
            <a:off x="2297113" y="3038475"/>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a:ext uri="{FF2B5EF4-FFF2-40B4-BE49-F238E27FC236}"/>
            </a:extLst>
          </p:cNvPr>
          <p:cNvCxnSpPr>
            <a:cxnSpLocks/>
            <a:stCxn id="42" idx="6"/>
            <a:endCxn id="11" idx="2"/>
          </p:cNvCxnSpPr>
          <p:nvPr/>
        </p:nvCxnSpPr>
        <p:spPr>
          <a:xfrm flipV="1">
            <a:off x="2897188" y="3322638"/>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extLst>
          </p:cNvPr>
          <p:cNvSpPr txBox="1"/>
          <p:nvPr/>
        </p:nvSpPr>
        <p:spPr>
          <a:xfrm>
            <a:off x="1620838" y="2247900"/>
            <a:ext cx="1589087" cy="506413"/>
          </a:xfrm>
          <a:prstGeom prst="rect">
            <a:avLst/>
          </a:prstGeom>
          <a:noFill/>
        </p:spPr>
        <p:txBody>
          <a:bodyPr>
            <a:spAutoFit/>
          </a:bodyPr>
          <a:lstStyle/>
          <a:p>
            <a:pPr>
              <a:defRPr/>
            </a:pPr>
            <a:r>
              <a:rPr lang="en-US" sz="900" dirty="0">
                <a:solidFill>
                  <a:schemeClr val="accent6"/>
                </a:solidFill>
              </a:rPr>
              <a:t>o1</a:t>
            </a:r>
          </a:p>
          <a:p>
            <a:pPr>
              <a:defRPr/>
            </a:pPr>
            <a:r>
              <a:rPr lang="en-US" sz="900" dirty="0">
                <a:solidFill>
                  <a:schemeClr val="accent6"/>
                </a:solidFill>
              </a:rPr>
              <a:t>Influence: angle change</a:t>
            </a:r>
          </a:p>
          <a:p>
            <a:pPr>
              <a:defRPr/>
            </a:pPr>
            <a:r>
              <a:rPr lang="en-US" sz="900" dirty="0">
                <a:solidFill>
                  <a:schemeClr val="accent6"/>
                </a:solidFill>
              </a:rPr>
              <a:t>Energy: mechanical</a:t>
            </a:r>
          </a:p>
        </p:txBody>
      </p:sp>
      <p:cxnSp>
        <p:nvCxnSpPr>
          <p:cNvPr id="46" name="Straight Arrow Connector 45">
            <a:extLst>
              <a:ext uri="{FF2B5EF4-FFF2-40B4-BE49-F238E27FC236}"/>
            </a:extLst>
          </p:cNvPr>
          <p:cNvCxnSpPr>
            <a:cxnSpLocks/>
          </p:cNvCxnSpPr>
          <p:nvPr/>
        </p:nvCxnSpPr>
        <p:spPr>
          <a:xfrm>
            <a:off x="2727325" y="2686050"/>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a:ext uri="{FF2B5EF4-FFF2-40B4-BE49-F238E27FC236}"/>
            </a:extLst>
          </p:cNvPr>
          <p:cNvCxnSpPr>
            <a:cxnSpLocks/>
            <a:stCxn id="14" idx="3"/>
            <a:endCxn id="42" idx="4"/>
          </p:cNvCxnSpPr>
          <p:nvPr/>
        </p:nvCxnSpPr>
        <p:spPr>
          <a:xfrm rot="5400000" flipH="1">
            <a:off x="2813844" y="3407569"/>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extLst>
          </p:cNvPr>
          <p:cNvSpPr txBox="1"/>
          <p:nvPr/>
        </p:nvSpPr>
        <p:spPr>
          <a:xfrm>
            <a:off x="1524000" y="4470400"/>
            <a:ext cx="1035050" cy="923925"/>
          </a:xfrm>
          <a:prstGeom prst="rect">
            <a:avLst/>
          </a:prstGeom>
          <a:noFill/>
        </p:spPr>
        <p:txBody>
          <a:bodyPr>
            <a:spAutoFit/>
          </a:bodyPr>
          <a:lstStyle/>
          <a:p>
            <a:pPr>
              <a:defRPr/>
            </a:pPr>
            <a:r>
              <a:rPr lang="en-US" sz="900" dirty="0">
                <a:solidFill>
                  <a:schemeClr val="accent6"/>
                </a:solidFill>
              </a:rPr>
              <a:t>cmd2</a:t>
            </a:r>
          </a:p>
          <a:p>
            <a:pPr>
              <a:defRPr/>
            </a:pPr>
            <a:r>
              <a:rPr lang="en-US" sz="900" dirty="0">
                <a:solidFill>
                  <a:schemeClr val="accent6"/>
                </a:solidFill>
              </a:rPr>
              <a:t>Message: command packet</a:t>
            </a:r>
          </a:p>
          <a:p>
            <a:pPr>
              <a:defRPr/>
            </a:pPr>
            <a:r>
              <a:rPr lang="en-US" sz="900" dirty="0">
                <a:solidFill>
                  <a:schemeClr val="accent6"/>
                </a:solidFill>
              </a:rPr>
              <a:t>Information: degrees, speed</a:t>
            </a:r>
          </a:p>
        </p:txBody>
      </p:sp>
      <p:cxnSp>
        <p:nvCxnSpPr>
          <p:cNvPr id="49" name="Straight Arrow Connector 48">
            <a:extLst>
              <a:ext uri="{FF2B5EF4-FFF2-40B4-BE49-F238E27FC236}"/>
            </a:extLst>
          </p:cNvPr>
          <p:cNvCxnSpPr>
            <a:cxnSpLocks/>
          </p:cNvCxnSpPr>
          <p:nvPr/>
        </p:nvCxnSpPr>
        <p:spPr>
          <a:xfrm flipV="1">
            <a:off x="2078038" y="4278313"/>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extLst>
          </p:cNvPr>
          <p:cNvSpPr/>
          <p:nvPr/>
        </p:nvSpPr>
        <p:spPr>
          <a:xfrm>
            <a:off x="2025650" y="3024188"/>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73098" name="TextBox 55"/>
          <p:cNvSpPr txBox="1">
            <a:spLocks noChangeArrowheads="1"/>
          </p:cNvSpPr>
          <p:nvPr/>
        </p:nvSpPr>
        <p:spPr bwMode="auto">
          <a:xfrm>
            <a:off x="4889500" y="5281613"/>
            <a:ext cx="257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900"/>
              <a:t>integrated body security system (stand-alone part)</a:t>
            </a:r>
          </a:p>
        </p:txBody>
      </p:sp>
      <p:sp>
        <p:nvSpPr>
          <p:cNvPr id="57" name="Oval 56">
            <a:extLst>
              <a:ext uri="{FF2B5EF4-FFF2-40B4-BE49-F238E27FC236}"/>
            </a:extLst>
          </p:cNvPr>
          <p:cNvSpPr/>
          <p:nvPr/>
        </p:nvSpPr>
        <p:spPr>
          <a:xfrm>
            <a:off x="5537200" y="4659313"/>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officer</a:t>
            </a:r>
          </a:p>
        </p:txBody>
      </p:sp>
      <p:cxnSp>
        <p:nvCxnSpPr>
          <p:cNvPr id="58" name="Straight Arrow Connector 57">
            <a:extLst>
              <a:ext uri="{FF2B5EF4-FFF2-40B4-BE49-F238E27FC236}"/>
            </a:extLst>
          </p:cNvPr>
          <p:cNvCxnSpPr>
            <a:cxnSpLocks/>
            <a:stCxn id="13" idx="4"/>
            <a:endCxn id="57" idx="0"/>
          </p:cNvCxnSpPr>
          <p:nvPr/>
        </p:nvCxnSpPr>
        <p:spPr>
          <a:xfrm>
            <a:off x="5821363" y="3624263"/>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3101" name="Group 58"/>
          <p:cNvGrpSpPr>
            <a:grpSpLocks/>
          </p:cNvGrpSpPr>
          <p:nvPr/>
        </p:nvGrpSpPr>
        <p:grpSpPr bwMode="auto">
          <a:xfrm>
            <a:off x="7762875" y="484188"/>
            <a:ext cx="2716213" cy="1804987"/>
            <a:chOff x="13020430" y="8627877"/>
            <a:chExt cx="4538404" cy="3016011"/>
          </a:xfrm>
        </p:grpSpPr>
        <p:grpSp>
          <p:nvGrpSpPr>
            <p:cNvPr id="173108" name="Group 59"/>
            <p:cNvGrpSpPr>
              <a:grpSpLocks/>
            </p:cNvGrpSpPr>
            <p:nvPr/>
          </p:nvGrpSpPr>
          <p:grpSpPr bwMode="auto">
            <a:xfrm>
              <a:off x="13020430" y="8627877"/>
              <a:ext cx="4538404" cy="3016011"/>
              <a:chOff x="8680737" y="77172"/>
              <a:chExt cx="4538404" cy="3016011"/>
            </a:xfrm>
          </p:grpSpPr>
          <p:sp>
            <p:nvSpPr>
              <p:cNvPr id="65" name="Rectangle 64">
                <a:extLst>
                  <a:ext uri="{FF2B5EF4-FFF2-40B4-BE49-F238E27FC236}"/>
                </a:extLst>
              </p:cNvPr>
              <p:cNvSpPr/>
              <p:nvPr/>
            </p:nvSpPr>
            <p:spPr>
              <a:xfrm>
                <a:off x="8680737" y="90434"/>
                <a:ext cx="4538404" cy="2896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a:ext uri="{FF2B5EF4-FFF2-40B4-BE49-F238E27FC236}"/>
                </a:extLst>
              </p:cNvPr>
              <p:cNvCxnSpPr/>
              <p:nvPr/>
            </p:nvCxnSpPr>
            <p:spPr>
              <a:xfrm>
                <a:off x="8956596" y="294686"/>
                <a:ext cx="421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extLst>
              </p:cNvPr>
              <p:cNvCxnSpPr/>
              <p:nvPr/>
            </p:nvCxnSpPr>
            <p:spPr>
              <a:xfrm>
                <a:off x="8956596" y="615650"/>
                <a:ext cx="421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3116"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connection</a:t>
                </a:r>
              </a:p>
            </p:txBody>
          </p:sp>
          <p:sp>
            <p:nvSpPr>
              <p:cNvPr id="173117"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Direct logical connection</a:t>
                </a:r>
              </a:p>
            </p:txBody>
          </p:sp>
          <p:sp>
            <p:nvSpPr>
              <p:cNvPr id="70" name="Rectangle 69">
                <a:extLst>
                  <a:ext uri="{FF2B5EF4-FFF2-40B4-BE49-F238E27FC236}"/>
                </a:extLst>
              </p:cNvPr>
              <p:cNvSpPr/>
              <p:nvPr/>
            </p:nvSpPr>
            <p:spPr>
              <a:xfrm>
                <a:off x="8961900" y="1891554"/>
                <a:ext cx="411136" cy="236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73119"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element</a:t>
                </a:r>
              </a:p>
            </p:txBody>
          </p:sp>
          <p:sp>
            <p:nvSpPr>
              <p:cNvPr id="72" name="Rectangle 71">
                <a:extLst>
                  <a:ext uri="{FF2B5EF4-FFF2-40B4-BE49-F238E27FC236}"/>
                </a:extLst>
              </p:cNvPr>
              <p:cNvSpPr/>
              <p:nvPr/>
            </p:nvSpPr>
            <p:spPr>
              <a:xfrm>
                <a:off x="8972510" y="2278834"/>
                <a:ext cx="411136"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73121"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Logical element</a:t>
                </a:r>
              </a:p>
            </p:txBody>
          </p:sp>
          <p:sp>
            <p:nvSpPr>
              <p:cNvPr id="74" name="Rectangle 73">
                <a:extLst>
                  <a:ext uri="{FF2B5EF4-FFF2-40B4-BE49-F238E27FC236}"/>
                </a:extLst>
              </p:cNvPr>
              <p:cNvSpPr/>
              <p:nvPr/>
            </p:nvSpPr>
            <p:spPr>
              <a:xfrm>
                <a:off x="8972510" y="2676725"/>
                <a:ext cx="437661" cy="209555"/>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173123"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&amp; logical system</a:t>
                </a:r>
              </a:p>
            </p:txBody>
          </p:sp>
        </p:grpSp>
        <p:sp>
          <p:nvSpPr>
            <p:cNvPr id="173109"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Description of interaction</a:t>
              </a:r>
            </a:p>
          </p:txBody>
        </p:sp>
        <p:sp>
          <p:nvSpPr>
            <p:cNvPr id="173110"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Annotation</a:t>
              </a:r>
            </a:p>
          </p:txBody>
        </p:sp>
        <p:sp>
          <p:nvSpPr>
            <p:cNvPr id="173111"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8CBD6B"/>
                  </a:solidFill>
                  <a:latin typeface="Calibri" charset="0"/>
                </a:rPr>
                <a:t>text</a:t>
              </a:r>
            </a:p>
          </p:txBody>
        </p:sp>
        <p:sp>
          <p:nvSpPr>
            <p:cNvPr id="173112"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D75C5C"/>
                  </a:solidFill>
                  <a:latin typeface="Calibri" charset="0"/>
                </a:rPr>
                <a:t>text</a:t>
              </a:r>
            </a:p>
          </p:txBody>
        </p:sp>
      </p:grpSp>
      <p:sp>
        <p:nvSpPr>
          <p:cNvPr id="76" name="TextBox 75">
            <a:extLst>
              <a:ext uri="{FF2B5EF4-FFF2-40B4-BE49-F238E27FC236}"/>
            </a:extLst>
          </p:cNvPr>
          <p:cNvSpPr txBox="1"/>
          <p:nvPr/>
        </p:nvSpPr>
        <p:spPr>
          <a:xfrm>
            <a:off x="7343775" y="5722938"/>
            <a:ext cx="1398588" cy="646112"/>
          </a:xfrm>
          <a:prstGeom prst="rect">
            <a:avLst/>
          </a:prstGeom>
          <a:noFill/>
        </p:spPr>
        <p:txBody>
          <a:bodyPr>
            <a:spAutoFit/>
          </a:bodyPr>
          <a:lstStyle/>
          <a:p>
            <a:pPr>
              <a:defRPr/>
            </a:pPr>
            <a:r>
              <a:rPr lang="en-US" sz="900" dirty="0">
                <a:solidFill>
                  <a:schemeClr val="accent6"/>
                </a:solidFill>
              </a:rPr>
              <a:t>ws1</a:t>
            </a:r>
          </a:p>
          <a:p>
            <a:pPr>
              <a:defRPr/>
            </a:pPr>
            <a:r>
              <a:rPr lang="en-US" sz="900" dirty="0">
                <a:solidFill>
                  <a:schemeClr val="accent6"/>
                </a:solidFill>
              </a:rPr>
              <a:t>Influence: warning signal</a:t>
            </a:r>
          </a:p>
          <a:p>
            <a:pPr>
              <a:defRPr/>
            </a:pPr>
            <a:r>
              <a:rPr lang="en-US" sz="900" dirty="0">
                <a:solidFill>
                  <a:schemeClr val="accent6"/>
                </a:solidFill>
              </a:rPr>
              <a:t>Energy: waves TBD</a:t>
            </a:r>
          </a:p>
        </p:txBody>
      </p:sp>
      <p:cxnSp>
        <p:nvCxnSpPr>
          <p:cNvPr id="77" name="Straight Arrow Connector 76">
            <a:extLst>
              <a:ext uri="{FF2B5EF4-FFF2-40B4-BE49-F238E27FC236}"/>
            </a:extLst>
          </p:cNvPr>
          <p:cNvCxnSpPr>
            <a:cxnSpLocks/>
            <a:stCxn id="76" idx="1"/>
          </p:cNvCxnSpPr>
          <p:nvPr/>
        </p:nvCxnSpPr>
        <p:spPr>
          <a:xfrm flipH="1" flipV="1">
            <a:off x="5875338" y="4178300"/>
            <a:ext cx="1468437" cy="18684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extLst>
          </p:cNvPr>
          <p:cNvSpPr/>
          <p:nvPr/>
        </p:nvSpPr>
        <p:spPr>
          <a:xfrm>
            <a:off x="1684338" y="6573838"/>
            <a:ext cx="2835275" cy="209550"/>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court</a:t>
            </a:r>
          </a:p>
        </p:txBody>
      </p:sp>
      <p:cxnSp>
        <p:nvCxnSpPr>
          <p:cNvPr id="99" name="Straight Arrow Connector 98">
            <a:extLst>
              <a:ext uri="{FF2B5EF4-FFF2-40B4-BE49-F238E27FC236}"/>
            </a:extLst>
          </p:cNvPr>
          <p:cNvCxnSpPr>
            <a:cxnSpLocks/>
            <a:stCxn id="14" idx="4"/>
          </p:cNvCxnSpPr>
          <p:nvPr/>
        </p:nvCxnSpPr>
        <p:spPr>
          <a:xfrm flipH="1">
            <a:off x="4052888" y="4862513"/>
            <a:ext cx="336550"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extLst>
          </p:cNvPr>
          <p:cNvSpPr txBox="1"/>
          <p:nvPr/>
        </p:nvSpPr>
        <p:spPr>
          <a:xfrm>
            <a:off x="4708525" y="6211888"/>
            <a:ext cx="1708150" cy="646112"/>
          </a:xfrm>
          <a:prstGeom prst="rect">
            <a:avLst/>
          </a:prstGeom>
          <a:noFill/>
        </p:spPr>
        <p:txBody>
          <a:bodyPr>
            <a:spAutoFit/>
          </a:bodyPr>
          <a:lstStyle/>
          <a:p>
            <a:pPr>
              <a:defRPr/>
            </a:pPr>
            <a:r>
              <a:rPr lang="en-US" sz="900" dirty="0">
                <a:solidFill>
                  <a:schemeClr val="accent6"/>
                </a:solidFill>
              </a:rPr>
              <a:t>avf2</a:t>
            </a:r>
          </a:p>
          <a:p>
            <a:pPr>
              <a:defRPr/>
            </a:pPr>
            <a:r>
              <a:rPr lang="en-US" sz="900" dirty="0">
                <a:solidFill>
                  <a:schemeClr val="accent6"/>
                </a:solidFill>
              </a:rPr>
              <a:t>Influence: audio-video signal</a:t>
            </a:r>
          </a:p>
          <a:p>
            <a:pPr>
              <a:defRPr/>
            </a:pPr>
            <a:r>
              <a:rPr lang="en-US" sz="900" dirty="0">
                <a:solidFill>
                  <a:schemeClr val="accent6"/>
                </a:solidFill>
              </a:rPr>
              <a:t>Information: sound, light waves</a:t>
            </a:r>
          </a:p>
        </p:txBody>
      </p:sp>
      <p:cxnSp>
        <p:nvCxnSpPr>
          <p:cNvPr id="103" name="Straight Arrow Connector 102">
            <a:extLst>
              <a:ext uri="{FF2B5EF4-FFF2-40B4-BE49-F238E27FC236}"/>
            </a:extLst>
          </p:cNvPr>
          <p:cNvCxnSpPr>
            <a:cxnSpLocks/>
            <a:stCxn id="102" idx="1"/>
          </p:cNvCxnSpPr>
          <p:nvPr/>
        </p:nvCxnSpPr>
        <p:spPr>
          <a:xfrm flipH="1" flipV="1">
            <a:off x="4208463" y="6089650"/>
            <a:ext cx="500062" cy="4460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fontScale="90000"/>
          </a:bodyPr>
          <a:lstStyle/>
          <a:p>
            <a:pPr>
              <a:defRPr/>
            </a:pPr>
            <a:r>
              <a:rPr lang="en-US" dirty="0"/>
              <a:t>Example 1</a:t>
            </a:r>
            <a:br>
              <a:rPr lang="en-US" dirty="0"/>
            </a:br>
            <a:r>
              <a:rPr lang="en-US" dirty="0"/>
              <a:t>Simplified “</a:t>
            </a:r>
            <a:r>
              <a:rPr lang="en-US" dirty="0" err="1"/>
              <a:t>BodyCam</a:t>
            </a:r>
            <a:r>
              <a:rPr lang="en-US" dirty="0"/>
              <a:t>”</a:t>
            </a:r>
          </a:p>
        </p:txBody>
      </p:sp>
      <p:sp>
        <p:nvSpPr>
          <p:cNvPr id="3" name="Content Placeholder 2">
            <a:extLst>
              <a:ext uri="{FF2B5EF4-FFF2-40B4-BE49-F238E27FC236}"/>
            </a:extLst>
          </p:cNvPr>
          <p:cNvSpPr>
            <a:spLocks noGrp="1"/>
          </p:cNvSpPr>
          <p:nvPr>
            <p:ph idx="1"/>
          </p:nvPr>
        </p:nvSpPr>
        <p:spPr>
          <a:xfrm>
            <a:off x="2152650" y="1941513"/>
            <a:ext cx="7886700" cy="4351337"/>
          </a:xfrm>
        </p:spPr>
        <p:txBody>
          <a:bodyPr/>
          <a:lstStyle/>
          <a:p>
            <a:pPr marL="0" indent="0">
              <a:buFont typeface="Arial" charset="0"/>
              <a:buNone/>
              <a:defRPr/>
            </a:pPr>
            <a:r>
              <a:rPr lang="en-US" b="1" dirty="0"/>
              <a:t>Actors</a:t>
            </a:r>
          </a:p>
          <a:p>
            <a:pPr lvl="1">
              <a:defRPr/>
            </a:pPr>
            <a:r>
              <a:rPr lang="en-US" dirty="0"/>
              <a:t>Camera</a:t>
            </a:r>
          </a:p>
          <a:p>
            <a:pPr lvl="2">
              <a:defRPr/>
            </a:pPr>
            <a:r>
              <a:rPr lang="en-US" dirty="0"/>
              <a:t>Basic camera</a:t>
            </a:r>
          </a:p>
          <a:p>
            <a:pPr lvl="2">
              <a:defRPr/>
            </a:pPr>
            <a:r>
              <a:rPr lang="en-US" dirty="0"/>
              <a:t>Advanced camera</a:t>
            </a:r>
          </a:p>
          <a:p>
            <a:pPr lvl="2">
              <a:defRPr/>
            </a:pPr>
            <a:r>
              <a:rPr lang="en-US" dirty="0"/>
              <a:t>Two modes:</a:t>
            </a:r>
          </a:p>
          <a:p>
            <a:pPr lvl="3">
              <a:defRPr/>
            </a:pPr>
            <a:r>
              <a:rPr lang="en-US" dirty="0"/>
              <a:t>Record at 25 fps</a:t>
            </a:r>
          </a:p>
          <a:p>
            <a:pPr lvl="3">
              <a:defRPr/>
            </a:pPr>
            <a:r>
              <a:rPr lang="en-US" dirty="0"/>
              <a:t>Record at 50 fps</a:t>
            </a:r>
          </a:p>
          <a:p>
            <a:pPr lvl="2">
              <a:defRPr/>
            </a:pPr>
            <a:r>
              <a:rPr lang="en-US" dirty="0"/>
              <a:t>Security features (may be enabled)</a:t>
            </a:r>
          </a:p>
          <a:p>
            <a:pPr lvl="3">
              <a:defRPr/>
            </a:pPr>
            <a:r>
              <a:rPr lang="en-US" dirty="0"/>
              <a:t>Encrypted memory</a:t>
            </a:r>
          </a:p>
          <a:p>
            <a:pPr lvl="3">
              <a:defRPr/>
            </a:pPr>
            <a:r>
              <a:rPr lang="en-US" dirty="0"/>
              <a:t>Secure boot</a:t>
            </a:r>
          </a:p>
          <a:p>
            <a:pPr lvl="1">
              <a:defRPr/>
            </a:pPr>
            <a:r>
              <a:rPr lang="en-US" dirty="0"/>
              <a:t>SAM (Situational Awareness Module)</a:t>
            </a:r>
          </a:p>
          <a:p>
            <a:pPr lvl="2">
              <a:defRPr/>
            </a:pPr>
            <a:r>
              <a:rPr lang="en-US" dirty="0"/>
              <a:t>SAM controls the recording rate</a:t>
            </a:r>
          </a:p>
          <a:p>
            <a:pPr>
              <a:defRPr/>
            </a:pPr>
            <a:endParaRPr lang="en-US" dirty="0"/>
          </a:p>
        </p:txBody>
      </p:sp>
      <p:grpSp>
        <p:nvGrpSpPr>
          <p:cNvPr id="174083" name="Group 53"/>
          <p:cNvGrpSpPr>
            <a:grpSpLocks/>
          </p:cNvGrpSpPr>
          <p:nvPr/>
        </p:nvGrpSpPr>
        <p:grpSpPr bwMode="auto">
          <a:xfrm>
            <a:off x="7185025" y="46038"/>
            <a:ext cx="3421063" cy="4032250"/>
            <a:chOff x="5617026" y="60328"/>
            <a:chExt cx="3420836" cy="4032703"/>
          </a:xfrm>
        </p:grpSpPr>
        <p:grpSp>
          <p:nvGrpSpPr>
            <p:cNvPr id="174086" name="Group 51"/>
            <p:cNvGrpSpPr>
              <a:grpSpLocks/>
            </p:cNvGrpSpPr>
            <p:nvPr/>
          </p:nvGrpSpPr>
          <p:grpSpPr bwMode="auto">
            <a:xfrm>
              <a:off x="5617026" y="60328"/>
              <a:ext cx="3420836" cy="4032703"/>
              <a:chOff x="5094514" y="365126"/>
              <a:chExt cx="3420836" cy="4032703"/>
            </a:xfrm>
          </p:grpSpPr>
          <p:pic>
            <p:nvPicPr>
              <p:cNvPr id="174088" name="Picture 49"/>
              <p:cNvPicPr>
                <a:picLocks noChangeAspect="1"/>
              </p:cNvPicPr>
              <p:nvPr/>
            </p:nvPicPr>
            <p:blipFill>
              <a:blip r:embed="rId2">
                <a:extLst>
                  <a:ext uri="{28A0092B-C50C-407E-A947-70E740481C1C}">
                    <a14:useLocalDpi xmlns:a14="http://schemas.microsoft.com/office/drawing/2010/main" val="0"/>
                  </a:ext>
                </a:extLst>
              </a:blip>
              <a:srcRect l="21449" t="20641" r="53551" b="33119"/>
              <a:stretch>
                <a:fillRect/>
              </a:stretch>
            </p:blipFill>
            <p:spPr bwMode="auto">
              <a:xfrm>
                <a:off x="5239658" y="569900"/>
                <a:ext cx="3077028" cy="355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Rounded Corners 50">
                <a:extLst>
                  <a:ext uri="{FF2B5EF4-FFF2-40B4-BE49-F238E27FC236}"/>
                </a:extLst>
              </p:cNvPr>
              <p:cNvSpPr/>
              <p:nvPr/>
            </p:nvSpPr>
            <p:spPr>
              <a:xfrm>
                <a:off x="5094514" y="365126"/>
                <a:ext cx="3420836" cy="4032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3" name="Oval 52">
              <a:extLst>
                <a:ext uri="{FF2B5EF4-FFF2-40B4-BE49-F238E27FC236}"/>
              </a:extLst>
            </p:cNvPr>
            <p:cNvSpPr/>
            <p:nvPr/>
          </p:nvSpPr>
          <p:spPr>
            <a:xfrm>
              <a:off x="7348874" y="442958"/>
              <a:ext cx="1147686" cy="1146304"/>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74084" name="TextBox 3"/>
          <p:cNvSpPr txBox="1">
            <a:spLocks noChangeArrowheads="1"/>
          </p:cNvSpPr>
          <p:nvPr/>
        </p:nvSpPr>
        <p:spPr bwMode="auto">
          <a:xfrm>
            <a:off x="7605713" y="5611813"/>
            <a:ext cx="2286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 AFTER DIAGRAM IN PREVIOUS SLIDE IS CHECKED</a:t>
            </a:r>
          </a:p>
        </p:txBody>
      </p:sp>
      <p:cxnSp>
        <p:nvCxnSpPr>
          <p:cNvPr id="6" name="Straight Arrow Connector 5">
            <a:extLst>
              <a:ext uri="{FF2B5EF4-FFF2-40B4-BE49-F238E27FC236}"/>
            </a:extLst>
          </p:cNvPr>
          <p:cNvCxnSpPr>
            <a:stCxn id="174084" idx="0"/>
            <a:endCxn id="51" idx="2"/>
          </p:cNvCxnSpPr>
          <p:nvPr/>
        </p:nvCxnSpPr>
        <p:spPr>
          <a:xfrm flipV="1">
            <a:off x="8748713" y="4078288"/>
            <a:ext cx="146050" cy="1533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extLst>
          </p:cNvPr>
          <p:cNvSpPr/>
          <p:nvPr/>
        </p:nvSpPr>
        <p:spPr>
          <a:xfrm>
            <a:off x="1524000" y="27003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extLst>
          </p:cNvPr>
          <p:cNvSpPr/>
          <p:nvPr/>
        </p:nvSpPr>
        <p:spPr>
          <a:xfrm>
            <a:off x="1524000" y="17002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4" name="Diagram 3">
            <a:extLst>
              <a:ext uri="{FF2B5EF4-FFF2-40B4-BE49-F238E27FC236}"/>
            </a:extLst>
          </p:cNvPr>
          <p:cNvGraphicFramePr/>
          <p:nvPr/>
        </p:nvGraphicFramePr>
        <p:xfrm>
          <a:off x="2363978" y="-2771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5108" name="TextBox 10"/>
          <p:cNvSpPr txBox="1">
            <a:spLocks noChangeArrowheads="1"/>
          </p:cNvSpPr>
          <p:nvPr/>
        </p:nvSpPr>
        <p:spPr bwMode="auto">
          <a:xfrm>
            <a:off x="1495425" y="20685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Aspects</a:t>
            </a:r>
          </a:p>
        </p:txBody>
      </p:sp>
      <p:sp>
        <p:nvSpPr>
          <p:cNvPr id="175109" name="TextBox 11"/>
          <p:cNvSpPr txBox="1">
            <a:spLocks noChangeArrowheads="1"/>
          </p:cNvSpPr>
          <p:nvPr/>
        </p:nvSpPr>
        <p:spPr bwMode="auto">
          <a:xfrm>
            <a:off x="1524000" y="39036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Concerns</a:t>
            </a:r>
          </a:p>
        </p:txBody>
      </p:sp>
      <p:sp>
        <p:nvSpPr>
          <p:cNvPr id="5" name="Title 4">
            <a:extLst>
              <a:ext uri="{FF2B5EF4-FFF2-40B4-BE49-F238E27FC236}"/>
            </a:extLst>
          </p:cNvPr>
          <p:cNvSpPr>
            <a:spLocks noGrp="1"/>
          </p:cNvSpPr>
          <p:nvPr>
            <p:ph type="title"/>
          </p:nvPr>
        </p:nvSpPr>
        <p:spPr/>
        <p:txBody>
          <a:bodyPr/>
          <a:lstStyle/>
          <a:p>
            <a:pPr>
              <a:defRPr/>
            </a:pPr>
            <a:r>
              <a:rPr lang="en-US" dirty="0"/>
              <a:t>Aspects, Concerns, Properties</a:t>
            </a:r>
          </a:p>
        </p:txBody>
      </p:sp>
      <p:sp>
        <p:nvSpPr>
          <p:cNvPr id="175111" name="TextBox 6"/>
          <p:cNvSpPr txBox="1">
            <a:spLocks noChangeArrowheads="1"/>
          </p:cNvSpPr>
          <p:nvPr/>
        </p:nvSpPr>
        <p:spPr bwMode="auto">
          <a:xfrm>
            <a:off x="3678238" y="6434138"/>
            <a:ext cx="2362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Camera does not drop frames</a:t>
            </a:r>
          </a:p>
        </p:txBody>
      </p:sp>
      <p:sp>
        <p:nvSpPr>
          <p:cNvPr id="175112" name="TextBox 12"/>
          <p:cNvSpPr txBox="1">
            <a:spLocks noChangeArrowheads="1"/>
          </p:cNvSpPr>
          <p:nvPr/>
        </p:nvSpPr>
        <p:spPr bwMode="auto">
          <a:xfrm>
            <a:off x="7658100" y="5740400"/>
            <a:ext cx="31384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SAM uses secure boot</a:t>
            </a:r>
          </a:p>
          <a:p>
            <a:pPr>
              <a:lnSpc>
                <a:spcPct val="100000"/>
              </a:lnSpc>
              <a:spcBef>
                <a:spcPct val="0"/>
              </a:spcBef>
              <a:buSzTx/>
              <a:buFontTx/>
              <a:buNone/>
            </a:pPr>
            <a:r>
              <a:rPr lang="en-US" altLang="en-US" sz="1400"/>
              <a:t>Camera uses sec. boot</a:t>
            </a:r>
          </a:p>
        </p:txBody>
      </p:sp>
      <p:cxnSp>
        <p:nvCxnSpPr>
          <p:cNvPr id="14" name="Straight Arrow Connector 13">
            <a:extLst>
              <a:ext uri="{FF2B5EF4-FFF2-40B4-BE49-F238E27FC236}"/>
            </a:extLst>
          </p:cNvPr>
          <p:cNvCxnSpPr>
            <a:cxnSpLocks/>
            <a:endCxn id="175111" idx="0"/>
          </p:cNvCxnSpPr>
          <p:nvPr/>
        </p:nvCxnSpPr>
        <p:spPr>
          <a:xfrm>
            <a:off x="4198938" y="3473450"/>
            <a:ext cx="660400" cy="2960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extLst>
          </p:cNvPr>
          <p:cNvCxnSpPr>
            <a:cxnSpLocks/>
            <a:endCxn id="175112" idx="1"/>
          </p:cNvCxnSpPr>
          <p:nvPr/>
        </p:nvCxnSpPr>
        <p:spPr>
          <a:xfrm rot="16200000" flipH="1">
            <a:off x="7021513" y="5365750"/>
            <a:ext cx="693738" cy="5794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115" name="TextBox 16"/>
          <p:cNvSpPr txBox="1">
            <a:spLocks noChangeArrowheads="1"/>
          </p:cNvSpPr>
          <p:nvPr/>
        </p:nvSpPr>
        <p:spPr bwMode="auto">
          <a:xfrm>
            <a:off x="1612900" y="5816600"/>
            <a:ext cx="258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Camera should be capable of recording at 25 fps or at 50 fps</a:t>
            </a:r>
          </a:p>
        </p:txBody>
      </p:sp>
      <p:cxnSp>
        <p:nvCxnSpPr>
          <p:cNvPr id="18" name="Straight Arrow Connector 17">
            <a:extLst>
              <a:ext uri="{FF2B5EF4-FFF2-40B4-BE49-F238E27FC236}"/>
            </a:extLst>
          </p:cNvPr>
          <p:cNvCxnSpPr>
            <a:cxnSpLocks/>
            <a:endCxn id="175115" idx="0"/>
          </p:cNvCxnSpPr>
          <p:nvPr/>
        </p:nvCxnSpPr>
        <p:spPr>
          <a:xfrm>
            <a:off x="2901950" y="3473450"/>
            <a:ext cx="3175" cy="234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117" name="TextBox 18"/>
          <p:cNvSpPr txBox="1">
            <a:spLocks noChangeArrowheads="1"/>
          </p:cNvSpPr>
          <p:nvPr/>
        </p:nvSpPr>
        <p:spPr bwMode="auto">
          <a:xfrm>
            <a:off x="6183313" y="6262688"/>
            <a:ext cx="25860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a:t>SAM uses encrypted memory</a:t>
            </a:r>
          </a:p>
          <a:p>
            <a:pPr>
              <a:lnSpc>
                <a:spcPct val="100000"/>
              </a:lnSpc>
              <a:spcBef>
                <a:spcPct val="0"/>
              </a:spcBef>
              <a:buSzTx/>
              <a:buFontTx/>
              <a:buNone/>
            </a:pPr>
            <a:r>
              <a:rPr lang="en-US" altLang="en-US" sz="1400"/>
              <a:t>Camera uses encrypted memory</a:t>
            </a:r>
          </a:p>
        </p:txBody>
      </p:sp>
      <p:cxnSp>
        <p:nvCxnSpPr>
          <p:cNvPr id="20" name="Straight Arrow Connector 19">
            <a:extLst>
              <a:ext uri="{FF2B5EF4-FFF2-40B4-BE49-F238E27FC236}"/>
            </a:extLst>
          </p:cNvPr>
          <p:cNvCxnSpPr>
            <a:cxnSpLocks/>
          </p:cNvCxnSpPr>
          <p:nvPr/>
        </p:nvCxnSpPr>
        <p:spPr>
          <a:xfrm>
            <a:off x="5922963" y="5308600"/>
            <a:ext cx="785812" cy="954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119" name="TextBox 1"/>
          <p:cNvSpPr txBox="1">
            <a:spLocks noChangeArrowheads="1"/>
          </p:cNvSpPr>
          <p:nvPr/>
        </p:nvSpPr>
        <p:spPr bwMode="auto">
          <a:xfrm>
            <a:off x="5138738" y="-1588"/>
            <a:ext cx="559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Note: unless otherwise specified, “camera” refers to both basic and advanced camera</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extLst>
          </p:cNvPr>
          <p:cNvSpPr/>
          <p:nvPr/>
        </p:nvSpPr>
        <p:spPr>
          <a:xfrm>
            <a:off x="1524000" y="36147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a:extLst>
              <a:ext uri="{FF2B5EF4-FFF2-40B4-BE49-F238E27FC236}"/>
            </a:extLst>
          </p:cNvPr>
          <p:cNvSpPr/>
          <p:nvPr/>
        </p:nvSpPr>
        <p:spPr>
          <a:xfrm>
            <a:off x="1524000" y="26146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24" name="Diagram 23">
            <a:extLst>
              <a:ext uri="{FF2B5EF4-FFF2-40B4-BE49-F238E27FC236}"/>
            </a:extLst>
          </p:cNvPr>
          <p:cNvGraphicFramePr/>
          <p:nvPr/>
        </p:nvGraphicFramePr>
        <p:xfrm>
          <a:off x="2363978" y="88669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6132" name="TextBox 24"/>
          <p:cNvSpPr txBox="1">
            <a:spLocks noChangeArrowheads="1"/>
          </p:cNvSpPr>
          <p:nvPr/>
        </p:nvSpPr>
        <p:spPr bwMode="auto">
          <a:xfrm>
            <a:off x="1495425" y="29829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Aspects</a:t>
            </a:r>
          </a:p>
        </p:txBody>
      </p:sp>
      <p:sp>
        <p:nvSpPr>
          <p:cNvPr id="176133" name="TextBox 25"/>
          <p:cNvSpPr txBox="1">
            <a:spLocks noChangeArrowheads="1"/>
          </p:cNvSpPr>
          <p:nvPr/>
        </p:nvSpPr>
        <p:spPr bwMode="auto">
          <a:xfrm>
            <a:off x="1524000" y="48180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Concerns</a:t>
            </a:r>
          </a:p>
        </p:txBody>
      </p:sp>
      <p:sp>
        <p:nvSpPr>
          <p:cNvPr id="5" name="Title 4">
            <a:extLst>
              <a:ext uri="{FF2B5EF4-FFF2-40B4-BE49-F238E27FC236}"/>
            </a:extLst>
          </p:cNvPr>
          <p:cNvSpPr>
            <a:spLocks noGrp="1"/>
          </p:cNvSpPr>
          <p:nvPr>
            <p:ph type="title"/>
          </p:nvPr>
        </p:nvSpPr>
        <p:spPr/>
        <p:txBody>
          <a:bodyPr/>
          <a:lstStyle/>
          <a:p>
            <a:pPr>
              <a:defRPr/>
            </a:pPr>
            <a:r>
              <a:rPr lang="en-US" dirty="0"/>
              <a:t>Formalization</a:t>
            </a:r>
          </a:p>
        </p:txBody>
      </p:sp>
      <p:grpSp>
        <p:nvGrpSpPr>
          <p:cNvPr id="176135" name="Group 20"/>
          <p:cNvGrpSpPr>
            <a:grpSpLocks/>
          </p:cNvGrpSpPr>
          <p:nvPr/>
        </p:nvGrpSpPr>
        <p:grpSpPr bwMode="auto">
          <a:xfrm>
            <a:off x="6515100" y="63500"/>
            <a:ext cx="4022725" cy="2476500"/>
            <a:chOff x="4991416" y="224367"/>
            <a:chExt cx="4021954" cy="2476606"/>
          </a:xfrm>
        </p:grpSpPr>
        <p:sp>
          <p:nvSpPr>
            <p:cNvPr id="20" name="Rectangle 19">
              <a:extLst>
                <a:ext uri="{FF2B5EF4-FFF2-40B4-BE49-F238E27FC236}"/>
              </a:extLst>
            </p:cNvPr>
            <p:cNvSpPr/>
            <p:nvPr/>
          </p:nvSpPr>
          <p:spPr>
            <a:xfrm>
              <a:off x="4991416" y="224367"/>
              <a:ext cx="4021954" cy="2476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76137" name="Group 5"/>
            <p:cNvGrpSpPr>
              <a:grpSpLocks/>
            </p:cNvGrpSpPr>
            <p:nvPr/>
          </p:nvGrpSpPr>
          <p:grpSpPr bwMode="auto">
            <a:xfrm>
              <a:off x="5234448" y="224367"/>
              <a:ext cx="3492229" cy="2198423"/>
              <a:chOff x="5234448" y="224367"/>
              <a:chExt cx="3492229" cy="2198423"/>
            </a:xfrm>
          </p:grpSpPr>
          <p:pic>
            <p:nvPicPr>
              <p:cNvPr id="15" name="Picture 14" descr="theory.lp - /home/marcy/NIST-toy/V3/"/>
              <p:cNvPicPr>
                <a:picLocks noChangeAspect="1"/>
              </p:cNvPicPr>
              <p:nvPr/>
            </p:nvPicPr>
            <p:blipFill>
              <a:blip r:embed="rId7">
                <a:extLst>
                  <a:ext uri="{28A0092B-C50C-407E-A947-70E740481C1C}">
                    <a14:useLocalDpi xmlns:a14="http://schemas.microsoft.com/office/drawing/2010/main" val="0"/>
                  </a:ext>
                </a:extLst>
              </a:blip>
              <a:srcRect l="1846" t="18100" r="56711" b="62640"/>
              <a:stretch>
                <a:fillRect/>
              </a:stretch>
            </p:blipFill>
            <p:spPr bwMode="auto">
              <a:xfrm>
                <a:off x="5336839" y="502550"/>
                <a:ext cx="3389838" cy="192024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76139" name="TextBox 16"/>
              <p:cNvSpPr txBox="1">
                <a:spLocks noChangeArrowheads="1"/>
              </p:cNvSpPr>
              <p:nvPr/>
            </p:nvSpPr>
            <p:spPr bwMode="auto">
              <a:xfrm>
                <a:off x="5234448" y="224367"/>
                <a:ext cx="2074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Aspect/Concern Trees</a:t>
                </a: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95275" y="231775"/>
            <a:ext cx="10515600" cy="711200"/>
          </a:xfrm>
        </p:spPr>
        <p:txBody>
          <a:bodyPr/>
          <a:lstStyle/>
          <a:p>
            <a:pPr eaLnBrk="1" fontAlgn="auto" hangingPunct="1">
              <a:spcAft>
                <a:spcPts val="0"/>
              </a:spcAft>
              <a:defRPr/>
            </a:pPr>
            <a:r>
              <a:rPr lang="en-US" sz="4000" dirty="0" smtClean="0"/>
              <a:t>Workshop Goals</a:t>
            </a:r>
            <a:endParaRPr lang="en-US" sz="4000" dirty="0"/>
          </a:p>
        </p:txBody>
      </p:sp>
      <p:sp>
        <p:nvSpPr>
          <p:cNvPr id="3" name="Content Placeholder 2">
            <a:extLst>
              <a:ext uri="{FF2B5EF4-FFF2-40B4-BE49-F238E27FC236}"/>
            </a:extLst>
          </p:cNvPr>
          <p:cNvSpPr>
            <a:spLocks noGrp="1"/>
          </p:cNvSpPr>
          <p:nvPr>
            <p:ph idx="1"/>
          </p:nvPr>
        </p:nvSpPr>
        <p:spPr>
          <a:xfrm>
            <a:off x="509588" y="2362200"/>
            <a:ext cx="6134100" cy="3605213"/>
          </a:xfrm>
        </p:spPr>
        <p:txBody>
          <a:bodyPr rtlCol="0">
            <a:normAutofit lnSpcReduction="10000"/>
          </a:bodyPr>
          <a:lstStyle/>
          <a:p>
            <a:pPr marL="514350" indent="-514350" eaLnBrk="1" fontAlgn="auto" hangingPunct="1">
              <a:spcAft>
                <a:spcPts val="0"/>
              </a:spcAft>
              <a:buFont typeface="+mj-lt"/>
              <a:buAutoNum type="arabicPeriod"/>
              <a:defRPr/>
            </a:pPr>
            <a:r>
              <a:rPr lang="en-US" dirty="0"/>
              <a:t>What is CPS?</a:t>
            </a:r>
          </a:p>
          <a:p>
            <a:pPr marL="514350" indent="-514350" eaLnBrk="1" fontAlgn="auto" hangingPunct="1">
              <a:spcAft>
                <a:spcPts val="0"/>
              </a:spcAft>
              <a:buFont typeface="+mj-lt"/>
              <a:buAutoNum type="arabicPeriod"/>
              <a:defRPr/>
            </a:pPr>
            <a:r>
              <a:rPr lang="en-US" dirty="0"/>
              <a:t>How do we design, build and assure CPS throughout their lifecycle?</a:t>
            </a:r>
          </a:p>
          <a:p>
            <a:pPr marL="514350" indent="-514350" eaLnBrk="1" fontAlgn="auto" hangingPunct="1">
              <a:spcAft>
                <a:spcPts val="0"/>
              </a:spcAft>
              <a:buFont typeface="+mj-lt"/>
              <a:buAutoNum type="arabicPeriod"/>
              <a:defRPr/>
            </a:pPr>
            <a:r>
              <a:rPr lang="en-US" dirty="0"/>
              <a:t>What discipline do we need to address the concerns that drive requirements and engineering?</a:t>
            </a:r>
          </a:p>
          <a:p>
            <a:pPr marL="514350" indent="-514350" eaLnBrk="1" fontAlgn="auto" hangingPunct="1">
              <a:spcAft>
                <a:spcPts val="0"/>
              </a:spcAft>
              <a:buFont typeface="+mj-lt"/>
              <a:buAutoNum type="arabicPeriod"/>
              <a:defRPr/>
            </a:pPr>
            <a:r>
              <a:rPr lang="en-US" dirty="0"/>
              <a:t>What needs to be the common core tooling?</a:t>
            </a:r>
          </a:p>
        </p:txBody>
      </p:sp>
      <p:sp>
        <p:nvSpPr>
          <p:cNvPr id="532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3AE9E28-B616-884D-B10E-9D74874D853C}" type="slidenum">
              <a:rPr altLang="en-US" sz="1400">
                <a:solidFill>
                  <a:srgbClr val="339966"/>
                </a:solidFill>
                <a:latin typeface="Calibri" charset="0"/>
              </a:rPr>
              <a:pPr fontAlgn="base">
                <a:lnSpc>
                  <a:spcPct val="100000"/>
                </a:lnSpc>
                <a:spcBef>
                  <a:spcPct val="0"/>
                </a:spcBef>
                <a:spcAft>
                  <a:spcPct val="0"/>
                </a:spcAft>
                <a:buSzTx/>
                <a:buFontTx/>
                <a:buNone/>
              </a:pPr>
              <a:t>12</a:t>
            </a:fld>
            <a:endParaRPr altLang="en-US" sz="1400">
              <a:solidFill>
                <a:srgbClr val="339966"/>
              </a:solidFill>
              <a:latin typeface="Calibri" charset="0"/>
            </a:endParaRPr>
          </a:p>
        </p:txBody>
      </p:sp>
      <p:sp>
        <p:nvSpPr>
          <p:cNvPr id="53252" name="TextBox 5"/>
          <p:cNvSpPr txBox="1">
            <a:spLocks noChangeArrowheads="1"/>
          </p:cNvSpPr>
          <p:nvPr/>
        </p:nvSpPr>
        <p:spPr bwMode="auto">
          <a:xfrm>
            <a:off x="327025" y="857250"/>
            <a:ext cx="689133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buFontTx/>
              <a:buNone/>
            </a:pPr>
            <a:r>
              <a:rPr lang="en-US" altLang="en-US" sz="2400" i="1" dirty="0">
                <a:solidFill>
                  <a:srgbClr val="000000"/>
                </a:solidFill>
              </a:rPr>
              <a:t>This workshop aims to promote discussion around CPS trustworthiness as it relates to how we conceive, design, build, deliver and maintain these systems. </a:t>
            </a:r>
          </a:p>
          <a:p>
            <a:pPr eaLnBrk="1" hangingPunct="1">
              <a:lnSpc>
                <a:spcPct val="100000"/>
              </a:lnSpc>
              <a:spcBef>
                <a:spcPct val="0"/>
              </a:spcBef>
              <a:buSzTx/>
              <a:buFontTx/>
              <a:buNone/>
            </a:pPr>
            <a:endParaRPr lang="en-US" altLang="en-US" sz="1600" i="1" dirty="0"/>
          </a:p>
        </p:txBody>
      </p:sp>
      <p:pic>
        <p:nvPicPr>
          <p:cNvPr id="5325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828675"/>
            <a:ext cx="280352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8"/>
          <p:cNvSpPr txBox="1">
            <a:spLocks noChangeArrowheads="1"/>
          </p:cNvSpPr>
          <p:nvPr/>
        </p:nvSpPr>
        <p:spPr bwMode="auto">
          <a:xfrm>
            <a:off x="10282238" y="2209800"/>
            <a:ext cx="1560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t>CPS Framework</a:t>
            </a:r>
          </a:p>
        </p:txBody>
      </p:sp>
      <p:sp>
        <p:nvSpPr>
          <p:cNvPr id="10" name="Down Arrow 9">
            <a:extLst>
              <a:ext uri="{FF2B5EF4-FFF2-40B4-BE49-F238E27FC236}"/>
            </a:extLst>
          </p:cNvPr>
          <p:cNvSpPr/>
          <p:nvPr/>
        </p:nvSpPr>
        <p:spPr>
          <a:xfrm>
            <a:off x="7315200" y="4370388"/>
            <a:ext cx="4433888" cy="477837"/>
          </a:xfrm>
          <a:prstGeom prst="downArrow">
            <a:avLst>
              <a:gd name="adj1" fmla="val 50000"/>
              <a:gd name="adj2" fmla="val 709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3256" name="Picture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10538" y="4852988"/>
            <a:ext cx="2843212"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Box 43"/>
          <p:cNvSpPr txBox="1">
            <a:spLocks noChangeArrowheads="1"/>
          </p:cNvSpPr>
          <p:nvPr/>
        </p:nvSpPr>
        <p:spPr bwMode="auto">
          <a:xfrm>
            <a:off x="6937375" y="6111875"/>
            <a:ext cx="5254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ea typeface="Arial" charset="0"/>
                <a:cs typeface="Arial" charset="0"/>
              </a:rPr>
              <a:t>Dashboard for Continuous Integration of CPS Development</a:t>
            </a:r>
          </a:p>
        </p:txBody>
      </p:sp>
      <p:cxnSp>
        <p:nvCxnSpPr>
          <p:cNvPr id="13" name="Straight Arrow Connector 12">
            <a:extLst>
              <a:ext uri="{FF2B5EF4-FFF2-40B4-BE49-F238E27FC236}"/>
            </a:extLst>
          </p:cNvPr>
          <p:cNvCxnSpPr/>
          <p:nvPr/>
        </p:nvCxnSpPr>
        <p:spPr>
          <a:xfrm flipV="1">
            <a:off x="3475038" y="400050"/>
            <a:ext cx="5491162" cy="211772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extLst>
          </p:cNvPr>
          <p:cNvCxnSpPr/>
          <p:nvPr/>
        </p:nvCxnSpPr>
        <p:spPr>
          <a:xfrm flipV="1">
            <a:off x="5761038" y="2779713"/>
            <a:ext cx="1452562" cy="2921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extLst>
          </p:cNvPr>
          <p:cNvCxnSpPr/>
          <p:nvPr/>
        </p:nvCxnSpPr>
        <p:spPr>
          <a:xfrm flipV="1">
            <a:off x="6138863" y="3935413"/>
            <a:ext cx="1933575" cy="41275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extLst>
          </p:cNvPr>
          <p:cNvCxnSpPr/>
          <p:nvPr/>
        </p:nvCxnSpPr>
        <p:spPr>
          <a:xfrm flipV="1">
            <a:off x="5016500" y="5514975"/>
            <a:ext cx="2655888" cy="2381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5326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66200" y="207963"/>
            <a:ext cx="2630488"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94688" y="2365375"/>
            <a:ext cx="3525837" cy="1982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extLst>
          </p:cNvPr>
          <p:cNvSpPr/>
          <p:nvPr/>
        </p:nvSpPr>
        <p:spPr>
          <a:xfrm>
            <a:off x="1524000" y="36147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a:extLst>
              <a:ext uri="{FF2B5EF4-FFF2-40B4-BE49-F238E27FC236}"/>
            </a:extLst>
          </p:cNvPr>
          <p:cNvSpPr/>
          <p:nvPr/>
        </p:nvSpPr>
        <p:spPr>
          <a:xfrm>
            <a:off x="1524000" y="26146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27" name="Diagram 26">
            <a:extLst>
              <a:ext uri="{FF2B5EF4-FFF2-40B4-BE49-F238E27FC236}"/>
            </a:extLst>
          </p:cNvPr>
          <p:cNvGraphicFramePr/>
          <p:nvPr/>
        </p:nvGraphicFramePr>
        <p:xfrm>
          <a:off x="2363978" y="88669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7156" name="TextBox 27"/>
          <p:cNvSpPr txBox="1">
            <a:spLocks noChangeArrowheads="1"/>
          </p:cNvSpPr>
          <p:nvPr/>
        </p:nvSpPr>
        <p:spPr bwMode="auto">
          <a:xfrm>
            <a:off x="1495425" y="29829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Aspects</a:t>
            </a:r>
          </a:p>
        </p:txBody>
      </p:sp>
      <p:sp>
        <p:nvSpPr>
          <p:cNvPr id="177157" name="TextBox 28"/>
          <p:cNvSpPr txBox="1">
            <a:spLocks noChangeArrowheads="1"/>
          </p:cNvSpPr>
          <p:nvPr/>
        </p:nvSpPr>
        <p:spPr bwMode="auto">
          <a:xfrm>
            <a:off x="1524000" y="48180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Concerns</a:t>
            </a:r>
          </a:p>
        </p:txBody>
      </p:sp>
      <p:grpSp>
        <p:nvGrpSpPr>
          <p:cNvPr id="177158" name="Group 20"/>
          <p:cNvGrpSpPr>
            <a:grpSpLocks/>
          </p:cNvGrpSpPr>
          <p:nvPr/>
        </p:nvGrpSpPr>
        <p:grpSpPr bwMode="auto">
          <a:xfrm>
            <a:off x="6515100" y="63500"/>
            <a:ext cx="4022725" cy="2476500"/>
            <a:chOff x="4991416" y="224367"/>
            <a:chExt cx="4021954" cy="2476606"/>
          </a:xfrm>
        </p:grpSpPr>
        <p:sp>
          <p:nvSpPr>
            <p:cNvPr id="20" name="Rectangle 19">
              <a:extLst>
                <a:ext uri="{FF2B5EF4-FFF2-40B4-BE49-F238E27FC236}"/>
              </a:extLst>
            </p:cNvPr>
            <p:cNvSpPr/>
            <p:nvPr/>
          </p:nvSpPr>
          <p:spPr>
            <a:xfrm>
              <a:off x="4991416" y="224367"/>
              <a:ext cx="4021954" cy="2476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77167" name="Group 5"/>
            <p:cNvGrpSpPr>
              <a:grpSpLocks/>
            </p:cNvGrpSpPr>
            <p:nvPr/>
          </p:nvGrpSpPr>
          <p:grpSpPr bwMode="auto">
            <a:xfrm>
              <a:off x="5234448" y="224367"/>
              <a:ext cx="3492229" cy="2198423"/>
              <a:chOff x="5234448" y="224367"/>
              <a:chExt cx="3492229" cy="2198423"/>
            </a:xfrm>
          </p:grpSpPr>
          <p:pic>
            <p:nvPicPr>
              <p:cNvPr id="15" name="Picture 14" descr="theory.lp - /home/marcy/NIST-toy/V3/"/>
              <p:cNvPicPr>
                <a:picLocks noChangeAspect="1"/>
              </p:cNvPicPr>
              <p:nvPr/>
            </p:nvPicPr>
            <p:blipFill>
              <a:blip r:embed="rId7">
                <a:extLst>
                  <a:ext uri="{28A0092B-C50C-407E-A947-70E740481C1C}">
                    <a14:useLocalDpi xmlns:a14="http://schemas.microsoft.com/office/drawing/2010/main" val="0"/>
                  </a:ext>
                </a:extLst>
              </a:blip>
              <a:srcRect l="1846" t="18100" r="56711" b="62640"/>
              <a:stretch>
                <a:fillRect/>
              </a:stretch>
            </p:blipFill>
            <p:spPr bwMode="auto">
              <a:xfrm>
                <a:off x="5336839" y="502550"/>
                <a:ext cx="3389838" cy="192024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77169" name="TextBox 16"/>
              <p:cNvSpPr txBox="1">
                <a:spLocks noChangeArrowheads="1"/>
              </p:cNvSpPr>
              <p:nvPr/>
            </p:nvSpPr>
            <p:spPr bwMode="auto">
              <a:xfrm>
                <a:off x="5234448" y="224367"/>
                <a:ext cx="2074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Aspect/Concern Trees</a:t>
                </a:r>
              </a:p>
            </p:txBody>
          </p:sp>
        </p:grpSp>
      </p:grpSp>
      <p:grpSp>
        <p:nvGrpSpPr>
          <p:cNvPr id="177159" name="Group 23"/>
          <p:cNvGrpSpPr>
            <a:grpSpLocks/>
          </p:cNvGrpSpPr>
          <p:nvPr/>
        </p:nvGrpSpPr>
        <p:grpSpPr bwMode="auto">
          <a:xfrm>
            <a:off x="3373438" y="3033713"/>
            <a:ext cx="7270750" cy="1582737"/>
            <a:chOff x="2409451" y="3264000"/>
            <a:chExt cx="7271578" cy="1583770"/>
          </a:xfrm>
        </p:grpSpPr>
        <p:sp>
          <p:nvSpPr>
            <p:cNvPr id="22" name="Rectangle 21">
              <a:extLst>
                <a:ext uri="{FF2B5EF4-FFF2-40B4-BE49-F238E27FC236}"/>
              </a:extLst>
            </p:cNvPr>
            <p:cNvSpPr/>
            <p:nvPr/>
          </p:nvSpPr>
          <p:spPr>
            <a:xfrm>
              <a:off x="2409451" y="3283062"/>
              <a:ext cx="7271578" cy="1564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7163" name="TextBox 22"/>
            <p:cNvSpPr txBox="1">
              <a:spLocks noChangeArrowheads="1"/>
            </p:cNvSpPr>
            <p:nvPr/>
          </p:nvSpPr>
          <p:spPr bwMode="auto">
            <a:xfrm>
              <a:off x="2409451" y="3264000"/>
              <a:ext cx="20714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Functionality Concern</a:t>
              </a:r>
            </a:p>
          </p:txBody>
        </p:sp>
        <p:sp>
          <p:nvSpPr>
            <p:cNvPr id="7" name="TextBox 6">
              <a:extLst>
                <a:ext uri="{FF2B5EF4-FFF2-40B4-BE49-F238E27FC236}"/>
              </a:extLst>
            </p:cNvPr>
            <p:cNvSpPr txBox="1"/>
            <p:nvPr/>
          </p:nvSpPr>
          <p:spPr>
            <a:xfrm>
              <a:off x="2652366" y="3599181"/>
              <a:ext cx="3138845" cy="522629"/>
            </a:xfrm>
            <a:prstGeom prst="rect">
              <a:avLst/>
            </a:prstGeom>
            <a:noFill/>
          </p:spPr>
          <p:txBody>
            <a:bodyPr>
              <a:spAutoFit/>
            </a:bodyPr>
            <a:lstStyle/>
            <a:p>
              <a:pPr marL="285750" indent="-285750">
                <a:buFont typeface="Arial" panose="020B0604020202020204" pitchFamily="34" charset="0"/>
                <a:buChar char="•"/>
                <a:defRPr/>
              </a:pPr>
              <a:r>
                <a:rPr lang="en-US" sz="1400" dirty="0"/>
                <a:t>Camera will not drop frames</a:t>
              </a:r>
            </a:p>
            <a:p>
              <a:pPr>
                <a:defRPr/>
              </a:pPr>
              <a:endParaRPr lang="en-US" sz="1400" dirty="0"/>
            </a:p>
          </p:txBody>
        </p:sp>
        <p:pic>
          <p:nvPicPr>
            <p:cNvPr id="19" name="Picture 18" descr="theory.lp (modified) - /home/marcy/NIST-toy/V3/"/>
            <p:cNvPicPr>
              <a:picLocks noChangeAspect="1"/>
            </p:cNvPicPr>
            <p:nvPr/>
          </p:nvPicPr>
          <p:blipFill>
            <a:blip r:embed="rId8">
              <a:extLst>
                <a:ext uri="{28A0092B-C50C-407E-A947-70E740481C1C}">
                  <a14:useLocalDpi xmlns:a14="http://schemas.microsoft.com/office/drawing/2010/main" val="0"/>
                </a:ext>
              </a:extLst>
            </a:blip>
            <a:srcRect l="2299" t="64343" r="15312" b="32442"/>
            <a:stretch>
              <a:fillRect/>
            </a:stretch>
          </p:blipFill>
          <p:spPr bwMode="auto">
            <a:xfrm>
              <a:off x="2579120" y="4366293"/>
              <a:ext cx="6953250" cy="330849"/>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
        <p:nvSpPr>
          <p:cNvPr id="3" name="Title 2">
            <a:extLst>
              <a:ext uri="{FF2B5EF4-FFF2-40B4-BE49-F238E27FC236}"/>
            </a:extLst>
          </p:cNvPr>
          <p:cNvSpPr>
            <a:spLocks noGrp="1"/>
          </p:cNvSpPr>
          <p:nvPr>
            <p:ph type="title"/>
          </p:nvPr>
        </p:nvSpPr>
        <p:spPr/>
        <p:txBody>
          <a:bodyPr/>
          <a:lstStyle/>
          <a:p>
            <a:pPr>
              <a:defRPr/>
            </a:pPr>
            <a:r>
              <a:rPr lang="en-US" dirty="0"/>
              <a:t>Formalization</a:t>
            </a:r>
          </a:p>
        </p:txBody>
      </p:sp>
      <p:sp>
        <p:nvSpPr>
          <p:cNvPr id="177161" name="TextBox 7"/>
          <p:cNvSpPr txBox="1">
            <a:spLocks noChangeArrowheads="1"/>
          </p:cNvSpPr>
          <p:nvPr/>
        </p:nvSpPr>
        <p:spPr bwMode="auto">
          <a:xfrm>
            <a:off x="6062663" y="3103563"/>
            <a:ext cx="551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 ENCODING AND SCREENSHOTS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extLst>
          </p:cNvPr>
          <p:cNvSpPr/>
          <p:nvPr/>
        </p:nvSpPr>
        <p:spPr>
          <a:xfrm>
            <a:off x="1524000" y="36147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a:extLst>
              <a:ext uri="{FF2B5EF4-FFF2-40B4-BE49-F238E27FC236}"/>
            </a:extLst>
          </p:cNvPr>
          <p:cNvSpPr/>
          <p:nvPr/>
        </p:nvSpPr>
        <p:spPr>
          <a:xfrm>
            <a:off x="1524000" y="26146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30" name="Diagram 29">
            <a:extLst>
              <a:ext uri="{FF2B5EF4-FFF2-40B4-BE49-F238E27FC236}"/>
            </a:extLst>
          </p:cNvPr>
          <p:cNvGraphicFramePr/>
          <p:nvPr/>
        </p:nvGraphicFramePr>
        <p:xfrm>
          <a:off x="2363978" y="88669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8180" name="TextBox 30"/>
          <p:cNvSpPr txBox="1">
            <a:spLocks noChangeArrowheads="1"/>
          </p:cNvSpPr>
          <p:nvPr/>
        </p:nvSpPr>
        <p:spPr bwMode="auto">
          <a:xfrm>
            <a:off x="1495425" y="29829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Aspects</a:t>
            </a:r>
          </a:p>
        </p:txBody>
      </p:sp>
      <p:sp>
        <p:nvSpPr>
          <p:cNvPr id="178181" name="TextBox 31"/>
          <p:cNvSpPr txBox="1">
            <a:spLocks noChangeArrowheads="1"/>
          </p:cNvSpPr>
          <p:nvPr/>
        </p:nvSpPr>
        <p:spPr bwMode="auto">
          <a:xfrm>
            <a:off x="1524000" y="48180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Concerns</a:t>
            </a:r>
          </a:p>
        </p:txBody>
      </p:sp>
      <p:sp>
        <p:nvSpPr>
          <p:cNvPr id="5" name="Title 4">
            <a:extLst>
              <a:ext uri="{FF2B5EF4-FFF2-40B4-BE49-F238E27FC236}"/>
            </a:extLst>
          </p:cNvPr>
          <p:cNvSpPr>
            <a:spLocks noGrp="1"/>
          </p:cNvSpPr>
          <p:nvPr>
            <p:ph type="title"/>
          </p:nvPr>
        </p:nvSpPr>
        <p:spPr/>
        <p:txBody>
          <a:bodyPr/>
          <a:lstStyle/>
          <a:p>
            <a:pPr>
              <a:defRPr/>
            </a:pPr>
            <a:r>
              <a:rPr lang="en-US" dirty="0"/>
              <a:t>Formalization</a:t>
            </a:r>
          </a:p>
        </p:txBody>
      </p:sp>
      <p:grpSp>
        <p:nvGrpSpPr>
          <p:cNvPr id="178183" name="Group 20"/>
          <p:cNvGrpSpPr>
            <a:grpSpLocks/>
          </p:cNvGrpSpPr>
          <p:nvPr/>
        </p:nvGrpSpPr>
        <p:grpSpPr bwMode="auto">
          <a:xfrm>
            <a:off x="6515100" y="63500"/>
            <a:ext cx="4022725" cy="2476500"/>
            <a:chOff x="4991416" y="224367"/>
            <a:chExt cx="4021954" cy="2476606"/>
          </a:xfrm>
        </p:grpSpPr>
        <p:sp>
          <p:nvSpPr>
            <p:cNvPr id="20" name="Rectangle 19">
              <a:extLst>
                <a:ext uri="{FF2B5EF4-FFF2-40B4-BE49-F238E27FC236}"/>
              </a:extLst>
            </p:cNvPr>
            <p:cNvSpPr/>
            <p:nvPr/>
          </p:nvSpPr>
          <p:spPr>
            <a:xfrm>
              <a:off x="4991416" y="224367"/>
              <a:ext cx="4021954" cy="2476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78197" name="Group 5"/>
            <p:cNvGrpSpPr>
              <a:grpSpLocks/>
            </p:cNvGrpSpPr>
            <p:nvPr/>
          </p:nvGrpSpPr>
          <p:grpSpPr bwMode="auto">
            <a:xfrm>
              <a:off x="5234448" y="224367"/>
              <a:ext cx="3492229" cy="2198423"/>
              <a:chOff x="5234448" y="224367"/>
              <a:chExt cx="3492229" cy="2198423"/>
            </a:xfrm>
          </p:grpSpPr>
          <p:pic>
            <p:nvPicPr>
              <p:cNvPr id="15" name="Picture 14" descr="theory.lp - /home/marcy/NIST-toy/V3/"/>
              <p:cNvPicPr>
                <a:picLocks noChangeAspect="1"/>
              </p:cNvPicPr>
              <p:nvPr/>
            </p:nvPicPr>
            <p:blipFill>
              <a:blip r:embed="rId7">
                <a:extLst>
                  <a:ext uri="{28A0092B-C50C-407E-A947-70E740481C1C}">
                    <a14:useLocalDpi xmlns:a14="http://schemas.microsoft.com/office/drawing/2010/main" val="0"/>
                  </a:ext>
                </a:extLst>
              </a:blip>
              <a:srcRect l="1846" t="18100" r="56711" b="62640"/>
              <a:stretch>
                <a:fillRect/>
              </a:stretch>
            </p:blipFill>
            <p:spPr bwMode="auto">
              <a:xfrm>
                <a:off x="5336839" y="502550"/>
                <a:ext cx="3389838" cy="192024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78199" name="TextBox 16"/>
              <p:cNvSpPr txBox="1">
                <a:spLocks noChangeArrowheads="1"/>
              </p:cNvSpPr>
              <p:nvPr/>
            </p:nvSpPr>
            <p:spPr bwMode="auto">
              <a:xfrm>
                <a:off x="5234448" y="224367"/>
                <a:ext cx="2074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Aspect/Concern Trees</a:t>
                </a:r>
              </a:p>
            </p:txBody>
          </p:sp>
        </p:grpSp>
      </p:grpSp>
      <p:grpSp>
        <p:nvGrpSpPr>
          <p:cNvPr id="178184" name="Group 23"/>
          <p:cNvGrpSpPr>
            <a:grpSpLocks/>
          </p:cNvGrpSpPr>
          <p:nvPr/>
        </p:nvGrpSpPr>
        <p:grpSpPr bwMode="auto">
          <a:xfrm>
            <a:off x="3373438" y="3033713"/>
            <a:ext cx="7270750" cy="1582737"/>
            <a:chOff x="2409451" y="3264000"/>
            <a:chExt cx="7271578" cy="1583770"/>
          </a:xfrm>
        </p:grpSpPr>
        <p:sp>
          <p:nvSpPr>
            <p:cNvPr id="22" name="Rectangle 21">
              <a:extLst>
                <a:ext uri="{FF2B5EF4-FFF2-40B4-BE49-F238E27FC236}"/>
              </a:extLst>
            </p:cNvPr>
            <p:cNvSpPr/>
            <p:nvPr/>
          </p:nvSpPr>
          <p:spPr>
            <a:xfrm>
              <a:off x="2409451" y="3283062"/>
              <a:ext cx="7271578" cy="1564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8193" name="TextBox 22"/>
            <p:cNvSpPr txBox="1">
              <a:spLocks noChangeArrowheads="1"/>
            </p:cNvSpPr>
            <p:nvPr/>
          </p:nvSpPr>
          <p:spPr bwMode="auto">
            <a:xfrm>
              <a:off x="2409451" y="3264000"/>
              <a:ext cx="20714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Functionality Concern</a:t>
              </a:r>
            </a:p>
          </p:txBody>
        </p:sp>
        <p:sp>
          <p:nvSpPr>
            <p:cNvPr id="178194" name="TextBox 6"/>
            <p:cNvSpPr txBox="1">
              <a:spLocks noChangeArrowheads="1"/>
            </p:cNvSpPr>
            <p:nvPr/>
          </p:nvSpPr>
          <p:spPr bwMode="auto">
            <a:xfrm>
              <a:off x="2651691" y="3598576"/>
              <a:ext cx="3138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pPr>
              <a:r>
                <a:rPr lang="en-US" altLang="en-US" sz="1400"/>
                <a:t>Camera will not drop frames</a:t>
              </a:r>
            </a:p>
          </p:txBody>
        </p:sp>
        <p:pic>
          <p:nvPicPr>
            <p:cNvPr id="19" name="Picture 18" descr="theory.lp (modified) - /home/marcy/NIST-toy/V3/"/>
            <p:cNvPicPr>
              <a:picLocks noChangeAspect="1"/>
            </p:cNvPicPr>
            <p:nvPr/>
          </p:nvPicPr>
          <p:blipFill>
            <a:blip r:embed="rId8">
              <a:extLst>
                <a:ext uri="{28A0092B-C50C-407E-A947-70E740481C1C}">
                  <a14:useLocalDpi xmlns:a14="http://schemas.microsoft.com/office/drawing/2010/main" val="0"/>
                </a:ext>
              </a:extLst>
            </a:blip>
            <a:srcRect l="2299" t="64343" r="15312" b="32442"/>
            <a:stretch>
              <a:fillRect/>
            </a:stretch>
          </p:blipFill>
          <p:spPr bwMode="auto">
            <a:xfrm>
              <a:off x="2579120" y="4366293"/>
              <a:ext cx="6953250" cy="330849"/>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grpSp>
        <p:nvGrpSpPr>
          <p:cNvPr id="178185" name="Group 27"/>
          <p:cNvGrpSpPr>
            <a:grpSpLocks/>
          </p:cNvGrpSpPr>
          <p:nvPr/>
        </p:nvGrpSpPr>
        <p:grpSpPr bwMode="auto">
          <a:xfrm>
            <a:off x="1524000" y="5038725"/>
            <a:ext cx="8102600" cy="1790700"/>
            <a:chOff x="170241" y="4972357"/>
            <a:chExt cx="8102901" cy="1791299"/>
          </a:xfrm>
        </p:grpSpPr>
        <p:sp>
          <p:nvSpPr>
            <p:cNvPr id="26" name="Rectangle 25">
              <a:extLst>
                <a:ext uri="{FF2B5EF4-FFF2-40B4-BE49-F238E27FC236}"/>
              </a:extLst>
            </p:cNvPr>
            <p:cNvSpPr/>
            <p:nvPr/>
          </p:nvSpPr>
          <p:spPr>
            <a:xfrm>
              <a:off x="170241" y="4972357"/>
              <a:ext cx="8102901" cy="1791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8189" name="TextBox 26"/>
            <p:cNvSpPr txBox="1">
              <a:spLocks noChangeArrowheads="1"/>
            </p:cNvSpPr>
            <p:nvPr/>
          </p:nvSpPr>
          <p:spPr bwMode="auto">
            <a:xfrm>
              <a:off x="170242" y="5011720"/>
              <a:ext cx="16658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Integrity Concern</a:t>
              </a:r>
            </a:p>
          </p:txBody>
        </p:sp>
        <p:sp>
          <p:nvSpPr>
            <p:cNvPr id="13" name="TextBox 12">
              <a:extLst>
                <a:ext uri="{FF2B5EF4-FFF2-40B4-BE49-F238E27FC236}"/>
              </a:extLst>
            </p:cNvPr>
            <p:cNvSpPr txBox="1"/>
            <p:nvPr/>
          </p:nvSpPr>
          <p:spPr>
            <a:xfrm>
              <a:off x="184530" y="5301080"/>
              <a:ext cx="3138604" cy="1168791"/>
            </a:xfrm>
            <a:prstGeom prst="rect">
              <a:avLst/>
            </a:prstGeom>
            <a:noFill/>
          </p:spPr>
          <p:txBody>
            <a:bodyPr>
              <a:spAutoFit/>
            </a:bodyPr>
            <a:lstStyle/>
            <a:p>
              <a:pPr marL="285750" indent="-285750">
                <a:buFont typeface="Arial" panose="020B0604020202020204" pitchFamily="34" charset="0"/>
                <a:buChar char="•"/>
                <a:defRPr/>
              </a:pPr>
              <a:r>
                <a:rPr lang="en-US" sz="1400" dirty="0"/>
                <a:t> SAM is capable of using secure boot</a:t>
              </a:r>
            </a:p>
            <a:p>
              <a:pPr marL="285750" indent="-285750">
                <a:buFont typeface="Arial" panose="020B0604020202020204" pitchFamily="34" charset="0"/>
                <a:buChar char="•"/>
                <a:defRPr/>
              </a:pPr>
              <a:r>
                <a:rPr lang="en-US" sz="1400" dirty="0"/>
                <a:t>Camera is capable of using sec. boot</a:t>
              </a:r>
            </a:p>
            <a:p>
              <a:pPr>
                <a:defRPr/>
              </a:pPr>
              <a:endParaRPr lang="en-US" sz="1400" dirty="0"/>
            </a:p>
          </p:txBody>
        </p:sp>
        <p:pic>
          <p:nvPicPr>
            <p:cNvPr id="18" name="Picture 17" descr="theory.lp (modified) - /home/marcy/NIST-toy/V3/"/>
            <p:cNvPicPr>
              <a:picLocks noChangeAspect="1"/>
            </p:cNvPicPr>
            <p:nvPr/>
          </p:nvPicPr>
          <p:blipFill>
            <a:blip r:embed="rId8">
              <a:extLst>
                <a:ext uri="{28A0092B-C50C-407E-A947-70E740481C1C}">
                  <a14:useLocalDpi xmlns:a14="http://schemas.microsoft.com/office/drawing/2010/main" val="0"/>
                </a:ext>
              </a:extLst>
            </a:blip>
            <a:srcRect l="2057" t="41000" r="6525" b="57224"/>
            <a:stretch>
              <a:fillRect/>
            </a:stretch>
          </p:blipFill>
          <p:spPr bwMode="auto">
            <a:xfrm>
              <a:off x="364066" y="6471903"/>
              <a:ext cx="7715250" cy="18288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
        <p:nvSpPr>
          <p:cNvPr id="178186" name="TextBox 32"/>
          <p:cNvSpPr txBox="1">
            <a:spLocks noChangeArrowheads="1"/>
          </p:cNvSpPr>
          <p:nvPr/>
        </p:nvSpPr>
        <p:spPr bwMode="auto">
          <a:xfrm>
            <a:off x="6062663" y="3103563"/>
            <a:ext cx="551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 ENCODING AND SCREENSHOTS</a:t>
            </a:r>
          </a:p>
        </p:txBody>
      </p:sp>
      <p:sp>
        <p:nvSpPr>
          <p:cNvPr id="178187" name="TextBox 33"/>
          <p:cNvSpPr txBox="1">
            <a:spLocks noChangeArrowheads="1"/>
          </p:cNvSpPr>
          <p:nvPr/>
        </p:nvSpPr>
        <p:spPr bwMode="auto">
          <a:xfrm>
            <a:off x="5046663" y="5114925"/>
            <a:ext cx="5519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 ENCODING AND SCREENSHOTS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r>
              <a:rPr lang="en-US" b="1" dirty="0"/>
              <a:t> </a:t>
            </a:r>
          </a:p>
          <a:p>
            <a:pPr marL="457200" lvl="1" indent="0">
              <a:buFont typeface="Courier New" charset="0"/>
              <a:buNone/>
              <a:defRPr/>
            </a:pPr>
            <a:r>
              <a:rPr lang="en-US" dirty="0"/>
              <a:t> </a:t>
            </a:r>
          </a:p>
          <a:p>
            <a:pPr lvl="1" indent="0">
              <a:buFont typeface="Courier New" charset="0"/>
              <a:buNone/>
              <a:defRPr/>
            </a:pPr>
            <a:endParaRPr lang="en-US" dirty="0"/>
          </a:p>
          <a:p>
            <a:pPr marL="457200" lvl="1" indent="0">
              <a:buFont typeface="Courier New" charset="0"/>
              <a:buNone/>
              <a:defRPr/>
            </a:pPr>
            <a:endParaRPr lang="en-US" dirty="0">
              <a:solidFill>
                <a:prstClr val="black"/>
              </a:solidFill>
            </a:endParaRPr>
          </a:p>
          <a:p>
            <a:pPr lvl="1" indent="0">
              <a:buFont typeface="Courier New" charset="0"/>
              <a:buNone/>
              <a:defRPr/>
            </a:pPr>
            <a:endParaRPr lang="en-US" dirty="0"/>
          </a:p>
          <a:p>
            <a:pPr lvl="1" indent="0">
              <a:buFont typeface="Courier New" charset="0"/>
              <a:buNone/>
              <a:defRPr/>
            </a:pPr>
            <a:r>
              <a:rPr lang="en-US" dirty="0"/>
              <a:t> </a:t>
            </a:r>
          </a:p>
        </p:txBody>
      </p:sp>
      <p:pic>
        <p:nvPicPr>
          <p:cNvPr id="20" name="Picture 19" descr="coSAT LIVE 1000"/>
          <p:cNvPicPr>
            <a:picLocks noChangeAspect="1"/>
          </p:cNvPicPr>
          <p:nvPr/>
        </p:nvPicPr>
        <p:blipFill>
          <a:blip r:embed="rId2">
            <a:extLst>
              <a:ext uri="{28A0092B-C50C-407E-A947-70E740481C1C}">
                <a14:useLocalDpi xmlns:a14="http://schemas.microsoft.com/office/drawing/2010/main" val="0"/>
              </a:ext>
            </a:extLst>
          </a:blip>
          <a:srcRect l="4662" t="13112" r="24026" b="64908"/>
          <a:stretch>
            <a:fillRect/>
          </a:stretch>
        </p:blipFill>
        <p:spPr bwMode="auto">
          <a:xfrm>
            <a:off x="3325813" y="3733800"/>
            <a:ext cx="5540375" cy="11779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79204" name="TextBox 4"/>
          <p:cNvSpPr txBox="1">
            <a:spLocks noChangeArrowheads="1"/>
          </p:cNvSpPr>
          <p:nvPr/>
        </p:nvSpPr>
        <p:spPr bwMode="auto">
          <a:xfrm>
            <a:off x="8080375" y="4541838"/>
            <a:ext cx="1835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noRot="1" noChangeAspect="1" noMove="1" noResize="1" noEditPoints="1" noAdjustHandles="1" noChangeArrowheads="1" noChangeShapeType="1" noTextEdit="1"/>
          </p:cNvSpPr>
          <p:nvPr>
            <p:ph idx="1"/>
          </p:nvPr>
        </p:nvSpPr>
        <p:spPr>
          <a:blipFill rotWithShape="0">
            <a:blip r:embed="rId2"/>
            <a:stretch>
              <a:fillRect l="-1043" t="-2722" r="-754"/>
            </a:stretch>
          </a:blipFill>
          <a:extLst/>
        </p:spPr>
        <p:txBody>
          <a:bodyPr/>
          <a:lstStyle/>
          <a:p>
            <a:pPr>
              <a:defRPr/>
            </a:pPr>
            <a:r>
              <a:rPr lang="en-US">
                <a:noFill/>
              </a:rPr>
              <a:t> </a:t>
            </a:r>
          </a:p>
        </p:txBody>
      </p:sp>
      <p:pic>
        <p:nvPicPr>
          <p:cNvPr id="20" name="Picture 19" descr="coSAT LIVE 1000"/>
          <p:cNvPicPr>
            <a:picLocks noChangeAspect="1"/>
          </p:cNvPicPr>
          <p:nvPr/>
        </p:nvPicPr>
        <p:blipFill>
          <a:blip r:embed="rId3">
            <a:extLst>
              <a:ext uri="{28A0092B-C50C-407E-A947-70E740481C1C}">
                <a14:useLocalDpi xmlns:a14="http://schemas.microsoft.com/office/drawing/2010/main" val="0"/>
              </a:ext>
            </a:extLst>
          </a:blip>
          <a:srcRect l="4662" t="13112" r="24026" b="64908"/>
          <a:stretch>
            <a:fillRect/>
          </a:stretch>
        </p:blipFill>
        <p:spPr bwMode="auto">
          <a:xfrm>
            <a:off x="3325813" y="5021263"/>
            <a:ext cx="5540375" cy="11779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0228" name="TextBox 4"/>
          <p:cNvSpPr txBox="1">
            <a:spLocks noChangeArrowheads="1"/>
          </p:cNvSpPr>
          <p:nvPr/>
        </p:nvSpPr>
        <p:spPr bwMode="auto">
          <a:xfrm>
            <a:off x="8080375" y="5829300"/>
            <a:ext cx="183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r>
              <a:rPr lang="en-US" b="1" dirty="0"/>
              <a:t>Questions</a:t>
            </a:r>
          </a:p>
          <a:p>
            <a:pPr lvl="1">
              <a:defRPr/>
            </a:pPr>
            <a:r>
              <a:rPr lang="en-US" dirty="0"/>
              <a:t>Is the integrity concern satisfied?</a:t>
            </a:r>
          </a:p>
          <a:p>
            <a:pPr>
              <a:defRPr/>
            </a:pPr>
            <a:endParaRPr lang="en-US" dirty="0"/>
          </a:p>
        </p:txBody>
      </p:sp>
      <p:sp>
        <p:nvSpPr>
          <p:cNvPr id="181251" name="TextBox 3"/>
          <p:cNvSpPr txBox="1">
            <a:spLocks noChangeArrowheads="1"/>
          </p:cNvSpPr>
          <p:nvPr/>
        </p:nvSpPr>
        <p:spPr bwMode="auto">
          <a:xfrm>
            <a:off x="5813425" y="503238"/>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r>
              <a:rPr lang="en-US" b="1" dirty="0"/>
              <a:t>Questions</a:t>
            </a:r>
          </a:p>
          <a:p>
            <a:pPr lvl="1">
              <a:defRPr/>
            </a:pPr>
            <a:r>
              <a:rPr lang="en-US" dirty="0"/>
              <a:t>Is the integrity concern satisfied?</a:t>
            </a:r>
          </a:p>
          <a:p>
            <a:pPr lvl="1" indent="0">
              <a:buFont typeface="Courier New" charset="0"/>
              <a:buNone/>
              <a:defRPr/>
            </a:pPr>
            <a:endParaRPr lang="en-US" dirty="0"/>
          </a:p>
          <a:p>
            <a:pPr lvl="1" indent="0">
              <a:buFont typeface="Courier New" charset="0"/>
              <a:buNone/>
              <a:defRPr/>
            </a:pPr>
            <a:endParaRPr lang="en-US" dirty="0"/>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r>
              <a:rPr lang="en-US" dirty="0"/>
              <a:t> </a:t>
            </a:r>
          </a:p>
        </p:txBody>
      </p:sp>
      <p:pic>
        <p:nvPicPr>
          <p:cNvPr id="19" name="Picture 18" descr="coSAT LIVE 1000"/>
          <p:cNvPicPr>
            <a:picLocks noChangeAspect="1"/>
          </p:cNvPicPr>
          <p:nvPr/>
        </p:nvPicPr>
        <p:blipFill>
          <a:blip r:embed="rId2">
            <a:extLst>
              <a:ext uri="{28A0092B-C50C-407E-A947-70E740481C1C}">
                <a14:useLocalDpi xmlns:a14="http://schemas.microsoft.com/office/drawing/2010/main" val="0"/>
              </a:ext>
            </a:extLst>
          </a:blip>
          <a:srcRect l="53687" t="9236" r="7076" b="86668"/>
          <a:stretch>
            <a:fillRect/>
          </a:stretch>
        </p:blipFill>
        <p:spPr bwMode="auto">
          <a:xfrm>
            <a:off x="3214688" y="4475163"/>
            <a:ext cx="3049587" cy="21907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20" name="Picture 19" descr="coSAT LIVE 1000"/>
          <p:cNvPicPr>
            <a:picLocks noChangeAspect="1"/>
          </p:cNvPicPr>
          <p:nvPr/>
        </p:nvPicPr>
        <p:blipFill>
          <a:blip r:embed="rId2">
            <a:extLst>
              <a:ext uri="{28A0092B-C50C-407E-A947-70E740481C1C}">
                <a14:useLocalDpi xmlns:a14="http://schemas.microsoft.com/office/drawing/2010/main" val="0"/>
              </a:ext>
            </a:extLst>
          </a:blip>
          <a:srcRect l="4584" t="82625" r="77373" b="13683"/>
          <a:stretch>
            <a:fillRect/>
          </a:stretch>
        </p:blipFill>
        <p:spPr bwMode="auto">
          <a:xfrm>
            <a:off x="3252788" y="5357813"/>
            <a:ext cx="1401762" cy="198437"/>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2277" name="TextBox 3"/>
          <p:cNvSpPr txBox="1">
            <a:spLocks noChangeArrowheads="1"/>
          </p:cNvSpPr>
          <p:nvPr/>
        </p:nvSpPr>
        <p:spPr bwMode="auto">
          <a:xfrm>
            <a:off x="3930650" y="5934075"/>
            <a:ext cx="3032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Integrity concern is satisfied</a:t>
            </a:r>
          </a:p>
        </p:txBody>
      </p:sp>
      <p:cxnSp>
        <p:nvCxnSpPr>
          <p:cNvPr id="7" name="Connector: Elbow 6">
            <a:extLst>
              <a:ext uri="{FF2B5EF4-FFF2-40B4-BE49-F238E27FC236}"/>
            </a:extLst>
          </p:cNvPr>
          <p:cNvCxnSpPr>
            <a:stCxn id="182277" idx="1"/>
          </p:cNvCxnSpPr>
          <p:nvPr/>
        </p:nvCxnSpPr>
        <p:spPr>
          <a:xfrm rot="10800000">
            <a:off x="3632200" y="56610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2279" name="Group 9"/>
          <p:cNvGrpSpPr>
            <a:grpSpLocks/>
          </p:cNvGrpSpPr>
          <p:nvPr/>
        </p:nvGrpSpPr>
        <p:grpSpPr bwMode="auto">
          <a:xfrm>
            <a:off x="7165975" y="5118100"/>
            <a:ext cx="3502025" cy="1646238"/>
            <a:chOff x="5320147" y="4859889"/>
            <a:chExt cx="3720572" cy="1748729"/>
          </a:xfrm>
        </p:grpSpPr>
        <p:pic>
          <p:nvPicPr>
            <p:cNvPr id="182283" name="Picture 10"/>
            <p:cNvPicPr>
              <a:picLocks noChangeAspect="1"/>
            </p:cNvPicPr>
            <p:nvPr/>
          </p:nvPicPr>
          <p:blipFill>
            <a:blip r:embed="rId3">
              <a:extLst>
                <a:ext uri="{28A0092B-C50C-407E-A947-70E740481C1C}">
                  <a14:useLocalDpi xmlns:a14="http://schemas.microsoft.com/office/drawing/2010/main" val="0"/>
                </a:ext>
              </a:extLst>
            </a:blip>
            <a:srcRect l="46233" t="63434" b="4041"/>
            <a:stretch>
              <a:fillRect/>
            </a:stretch>
          </p:blipFill>
          <p:spPr bwMode="auto">
            <a:xfrm>
              <a:off x="5320147" y="4859889"/>
              <a:ext cx="3720572" cy="174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extLst>
            </p:cNvPr>
            <p:cNvSpPr/>
            <p:nvPr/>
          </p:nvSpPr>
          <p:spPr>
            <a:xfrm>
              <a:off x="7180434" y="5929025"/>
              <a:ext cx="1334076" cy="303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extLst>
            </p:cNvPr>
            <p:cNvSpPr/>
            <p:nvPr/>
          </p:nvSpPr>
          <p:spPr>
            <a:xfrm>
              <a:off x="7494135" y="6387708"/>
              <a:ext cx="902314" cy="207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Rectangle 7">
            <a:extLst>
              <a:ext uri="{FF2B5EF4-FFF2-40B4-BE49-F238E27FC236}"/>
            </a:extLst>
          </p:cNvPr>
          <p:cNvSpPr/>
          <p:nvPr/>
        </p:nvSpPr>
        <p:spPr>
          <a:xfrm>
            <a:off x="7112000" y="5054600"/>
            <a:ext cx="35052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2281" name="TextBox 8"/>
          <p:cNvSpPr txBox="1">
            <a:spLocks noChangeArrowheads="1"/>
          </p:cNvSpPr>
          <p:nvPr/>
        </p:nvSpPr>
        <p:spPr bwMode="auto">
          <a:xfrm>
            <a:off x="7023100" y="4845050"/>
            <a:ext cx="3141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Trustworthiness concern tree (fragment)</a:t>
            </a:r>
          </a:p>
        </p:txBody>
      </p:sp>
      <p:sp>
        <p:nvSpPr>
          <p:cNvPr id="182282" name="TextBox 14"/>
          <p:cNvSpPr txBox="1">
            <a:spLocks noChangeArrowheads="1"/>
          </p:cNvSpPr>
          <p:nvPr/>
        </p:nvSpPr>
        <p:spPr bwMode="auto">
          <a:xfrm>
            <a:off x="9094788" y="4791075"/>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r>
              <a:rPr lang="en-US" b="1" dirty="0"/>
              <a:t>Questions</a:t>
            </a:r>
          </a:p>
          <a:p>
            <a:pPr lvl="1">
              <a:defRPr/>
            </a:pPr>
            <a:r>
              <a:rPr lang="en-US" dirty="0"/>
              <a:t>Is the trustworthiness aspect satisfied?</a:t>
            </a:r>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pic>
        <p:nvPicPr>
          <p:cNvPr id="20" name="Picture 19" descr="coSAT LIVE 1000"/>
          <p:cNvPicPr>
            <a:picLocks noChangeAspect="1"/>
          </p:cNvPicPr>
          <p:nvPr/>
        </p:nvPicPr>
        <p:blipFill>
          <a:blip r:embed="rId2">
            <a:extLst>
              <a:ext uri="{28A0092B-C50C-407E-A947-70E740481C1C}">
                <a14:useLocalDpi xmlns:a14="http://schemas.microsoft.com/office/drawing/2010/main" val="0"/>
              </a:ext>
            </a:extLst>
          </a:blip>
          <a:srcRect l="4646" t="64101" r="71983" b="31619"/>
          <a:stretch>
            <a:fillRect/>
          </a:stretch>
        </p:blipFill>
        <p:spPr bwMode="auto">
          <a:xfrm>
            <a:off x="3327400" y="4754563"/>
            <a:ext cx="1816100" cy="2286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3300" name="TextBox 3"/>
          <p:cNvSpPr txBox="1">
            <a:spLocks noChangeArrowheads="1"/>
          </p:cNvSpPr>
          <p:nvPr/>
        </p:nvSpPr>
        <p:spPr bwMode="auto">
          <a:xfrm>
            <a:off x="3930650" y="5299075"/>
            <a:ext cx="3690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Trustworthiness aspect is satisfied</a:t>
            </a:r>
          </a:p>
        </p:txBody>
      </p:sp>
      <p:cxnSp>
        <p:nvCxnSpPr>
          <p:cNvPr id="7" name="Connector: Elbow 6">
            <a:extLst>
              <a:ext uri="{FF2B5EF4-FFF2-40B4-BE49-F238E27FC236}"/>
            </a:extLst>
          </p:cNvPr>
          <p:cNvCxnSpPr>
            <a:stCxn id="183300" idx="1"/>
          </p:cNvCxnSpPr>
          <p:nvPr/>
        </p:nvCxnSpPr>
        <p:spPr>
          <a:xfrm rot="10800000">
            <a:off x="3632200" y="50260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3302" name="Group 4"/>
          <p:cNvGrpSpPr>
            <a:grpSpLocks/>
          </p:cNvGrpSpPr>
          <p:nvPr/>
        </p:nvGrpSpPr>
        <p:grpSpPr bwMode="auto">
          <a:xfrm>
            <a:off x="8540750" y="3487738"/>
            <a:ext cx="2338388" cy="3319462"/>
            <a:chOff x="7092413" y="3487293"/>
            <a:chExt cx="2338654" cy="3319907"/>
          </a:xfrm>
        </p:grpSpPr>
        <p:pic>
          <p:nvPicPr>
            <p:cNvPr id="183303" name="Picture 10"/>
            <p:cNvPicPr>
              <a:picLocks noChangeAspect="1"/>
            </p:cNvPicPr>
            <p:nvPr/>
          </p:nvPicPr>
          <p:blipFill>
            <a:blip r:embed="rId3">
              <a:extLst>
                <a:ext uri="{28A0092B-C50C-407E-A947-70E740481C1C}">
                  <a14:useLocalDpi xmlns:a14="http://schemas.microsoft.com/office/drawing/2010/main" val="0"/>
                </a:ext>
              </a:extLst>
            </a:blip>
            <a:srcRect l="45412" t="21271" r="30682" b="20757"/>
            <a:stretch>
              <a:fillRect/>
            </a:stretch>
          </p:blipFill>
          <p:spPr bwMode="auto">
            <a:xfrm>
              <a:off x="7447933" y="3831760"/>
              <a:ext cx="1556940" cy="293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extLst>
            </p:cNvPr>
            <p:cNvSpPr/>
            <p:nvPr/>
          </p:nvSpPr>
          <p:spPr>
            <a:xfrm flipV="1">
              <a:off x="7416300" y="6032396"/>
              <a:ext cx="1098675" cy="723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a:extLst>
                <a:ext uri="{FF2B5EF4-FFF2-40B4-BE49-F238E27FC236}"/>
              </a:extLst>
            </p:cNvPr>
            <p:cNvSpPr/>
            <p:nvPr/>
          </p:nvSpPr>
          <p:spPr>
            <a:xfrm>
              <a:off x="7365494" y="3738152"/>
              <a:ext cx="1727396" cy="3069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3306" name="TextBox 8"/>
            <p:cNvSpPr txBox="1">
              <a:spLocks noChangeArrowheads="1"/>
            </p:cNvSpPr>
            <p:nvPr/>
          </p:nvSpPr>
          <p:spPr bwMode="auto">
            <a:xfrm>
              <a:off x="7092413" y="3487293"/>
              <a:ext cx="2338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Trustworthiness concern tree</a:t>
              </a:r>
            </a:p>
          </p:txBody>
        </p:sp>
        <p:sp>
          <p:nvSpPr>
            <p:cNvPr id="15" name="Rectangle 14">
              <a:extLst>
                <a:ext uri="{FF2B5EF4-FFF2-40B4-BE49-F238E27FC236}"/>
              </a:extLst>
            </p:cNvPr>
            <p:cNvSpPr/>
            <p:nvPr/>
          </p:nvSpPr>
          <p:spPr>
            <a:xfrm flipV="1">
              <a:off x="7889429" y="3823888"/>
              <a:ext cx="1098675" cy="723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r>
              <a:rPr lang="en-US" b="1" dirty="0"/>
              <a:t>Questions</a:t>
            </a:r>
          </a:p>
          <a:p>
            <a:pPr lvl="1">
              <a:defRPr/>
            </a:pPr>
            <a:r>
              <a:rPr lang="en-US" dirty="0"/>
              <a:t>Are all aspects satisfied?</a:t>
            </a:r>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pic>
        <p:nvPicPr>
          <p:cNvPr id="20" name="Picture 19" descr="coSAT LIVE 1000"/>
          <p:cNvPicPr>
            <a:picLocks noChangeAspect="1"/>
          </p:cNvPicPr>
          <p:nvPr/>
        </p:nvPicPr>
        <p:blipFill>
          <a:blip r:embed="rId2">
            <a:extLst>
              <a:ext uri="{28A0092B-C50C-407E-A947-70E740481C1C}">
                <a14:useLocalDpi xmlns:a14="http://schemas.microsoft.com/office/drawing/2010/main" val="0"/>
              </a:ext>
            </a:extLst>
          </a:blip>
          <a:srcRect l="4401" t="85837" r="84323" b="9897"/>
          <a:stretch>
            <a:fillRect/>
          </a:stretch>
        </p:blipFill>
        <p:spPr bwMode="auto">
          <a:xfrm>
            <a:off x="3238500" y="4724400"/>
            <a:ext cx="876300" cy="2286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4324" name="TextBox 3"/>
          <p:cNvSpPr txBox="1">
            <a:spLocks noChangeArrowheads="1"/>
          </p:cNvSpPr>
          <p:nvPr/>
        </p:nvSpPr>
        <p:spPr bwMode="auto">
          <a:xfrm>
            <a:off x="3930650" y="5299075"/>
            <a:ext cx="260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All aspects are satisfied</a:t>
            </a:r>
          </a:p>
        </p:txBody>
      </p:sp>
      <p:cxnSp>
        <p:nvCxnSpPr>
          <p:cNvPr id="7" name="Connector: Elbow 6">
            <a:extLst>
              <a:ext uri="{FF2B5EF4-FFF2-40B4-BE49-F238E27FC236}"/>
            </a:extLst>
          </p:cNvPr>
          <p:cNvCxnSpPr>
            <a:stCxn id="184324" idx="1"/>
          </p:cNvCxnSpPr>
          <p:nvPr/>
        </p:nvCxnSpPr>
        <p:spPr>
          <a:xfrm rot="10800000">
            <a:off x="3632200" y="50260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4326" name="Group 4"/>
          <p:cNvGrpSpPr>
            <a:grpSpLocks/>
          </p:cNvGrpSpPr>
          <p:nvPr/>
        </p:nvGrpSpPr>
        <p:grpSpPr bwMode="auto">
          <a:xfrm>
            <a:off x="6416675" y="4364038"/>
            <a:ext cx="4235450" cy="2743200"/>
            <a:chOff x="4445293" y="3422433"/>
            <a:chExt cx="6610056" cy="4280694"/>
          </a:xfrm>
        </p:grpSpPr>
        <p:pic>
          <p:nvPicPr>
            <p:cNvPr id="184328" name="Picture 10"/>
            <p:cNvPicPr>
              <a:picLocks noChangeAspect="1"/>
            </p:cNvPicPr>
            <p:nvPr/>
          </p:nvPicPr>
          <p:blipFill>
            <a:blip r:embed="rId3">
              <a:extLst>
                <a:ext uri="{28A0092B-C50C-407E-A947-70E740481C1C}">
                  <a14:useLocalDpi xmlns:a14="http://schemas.microsoft.com/office/drawing/2010/main" val="0"/>
                </a:ext>
              </a:extLst>
            </a:blip>
            <a:srcRect l="2133" t="21271" r="-800" b="4143"/>
            <a:stretch>
              <a:fillRect/>
            </a:stretch>
          </p:blipFill>
          <p:spPr bwMode="auto">
            <a:xfrm>
              <a:off x="4629149" y="3831759"/>
              <a:ext cx="6426200" cy="37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extLst>
            </p:cNvPr>
            <p:cNvSpPr/>
            <p:nvPr/>
          </p:nvSpPr>
          <p:spPr>
            <a:xfrm flipV="1">
              <a:off x="7415855" y="6033458"/>
              <a:ext cx="1100024" cy="72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a:extLst>
                <a:ext uri="{FF2B5EF4-FFF2-40B4-BE49-F238E27FC236}"/>
              </a:extLst>
            </p:cNvPr>
            <p:cNvSpPr/>
            <p:nvPr/>
          </p:nvSpPr>
          <p:spPr>
            <a:xfrm>
              <a:off x="4445293" y="3737043"/>
              <a:ext cx="6610056" cy="396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331" name="TextBox 8"/>
            <p:cNvSpPr txBox="1">
              <a:spLocks noChangeArrowheads="1"/>
            </p:cNvSpPr>
            <p:nvPr/>
          </p:nvSpPr>
          <p:spPr bwMode="auto">
            <a:xfrm>
              <a:off x="7092414" y="3422433"/>
              <a:ext cx="3649408" cy="4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Trustworthiness concern tree</a:t>
              </a:r>
            </a:p>
          </p:txBody>
        </p:sp>
        <p:sp>
          <p:nvSpPr>
            <p:cNvPr id="15" name="Rectangle 14">
              <a:extLst>
                <a:ext uri="{FF2B5EF4-FFF2-40B4-BE49-F238E27FC236}"/>
              </a:extLst>
            </p:cNvPr>
            <p:cNvSpPr/>
            <p:nvPr/>
          </p:nvSpPr>
          <p:spPr>
            <a:xfrm flipV="1">
              <a:off x="7889063" y="3823748"/>
              <a:ext cx="1100024" cy="72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4327" name="TextBox 13"/>
          <p:cNvSpPr txBox="1">
            <a:spLocks noChangeArrowheads="1"/>
          </p:cNvSpPr>
          <p:nvPr/>
        </p:nvSpPr>
        <p:spPr bwMode="auto">
          <a:xfrm>
            <a:off x="9196388" y="4341813"/>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a:t>
            </a:r>
          </a:p>
        </p:txBody>
      </p:sp>
      <p:sp>
        <p:nvSpPr>
          <p:cNvPr id="3" name="Content Placeholder 2">
            <a:extLst>
              <a:ext uri="{FF2B5EF4-FFF2-40B4-BE49-F238E27FC236}"/>
            </a:extLst>
          </p:cNvPr>
          <p:cNvSpPr>
            <a:spLocks noGrp="1"/>
          </p:cNvSpPr>
          <p:nvPr>
            <p:ph idx="1"/>
          </p:nvPr>
        </p:nvSpPr>
        <p:spPr>
          <a:xfrm>
            <a:off x="2152650" y="1714500"/>
            <a:ext cx="7886700" cy="4351338"/>
          </a:xfrm>
        </p:spPr>
        <p:txBody>
          <a:bodyPr>
            <a:normAutofit lnSpcReduction="10000"/>
          </a:bodyPr>
          <a:lstStyle/>
          <a:p>
            <a:pPr marL="0" indent="0">
              <a:buFont typeface="Arial" charset="0"/>
              <a:buNone/>
              <a:defRPr/>
            </a:pPr>
            <a:r>
              <a:rPr lang="en-US" b="1" dirty="0"/>
              <a:t>Also tested:</a:t>
            </a:r>
          </a:p>
          <a:p>
            <a:pPr lvl="1">
              <a:defRPr/>
            </a:pPr>
            <a:r>
              <a:rPr lang="en-US" dirty="0"/>
              <a:t>Adding properties for timing aspect</a:t>
            </a:r>
          </a:p>
          <a:p>
            <a:pPr lvl="1">
              <a:defRPr/>
            </a:pPr>
            <a:r>
              <a:rPr lang="en-US" dirty="0"/>
              <a:t>Elaborating other properties</a:t>
            </a:r>
          </a:p>
          <a:p>
            <a:pPr lvl="1">
              <a:defRPr/>
            </a:pPr>
            <a:r>
              <a:rPr lang="en-US" dirty="0"/>
              <a:t>Manually disabling encrypted memory, secure boot on SAM and/or camera</a:t>
            </a:r>
          </a:p>
          <a:p>
            <a:pPr lvl="1">
              <a:defRPr/>
            </a:pPr>
            <a:r>
              <a:rPr lang="en-US" dirty="0"/>
              <a:t>Asking questions about functional, timing aspects and their concerns</a:t>
            </a:r>
          </a:p>
          <a:p>
            <a:pPr marL="0" indent="0">
              <a:buFont typeface="Arial" charset="0"/>
              <a:buNone/>
              <a:defRPr/>
            </a:pPr>
            <a:endParaRPr lang="en-US" b="1" dirty="0"/>
          </a:p>
          <a:p>
            <a:pPr lvl="1">
              <a:defRPr/>
            </a:pPr>
            <a:endParaRPr lang="en-US" dirty="0"/>
          </a:p>
          <a:p>
            <a:pPr lvl="1" indent="0">
              <a:buFont typeface="Courier New" charset="0"/>
              <a:buNone/>
              <a:defRPr/>
            </a:pPr>
            <a:endParaRPr lang="en-US" dirty="0"/>
          </a:p>
          <a:p>
            <a:pPr lvl="1" indent="0">
              <a:buFont typeface="Courier New" charset="0"/>
              <a:buNone/>
              <a:defRPr/>
            </a:pPr>
            <a:endParaRPr lang="en-US" dirty="0"/>
          </a:p>
          <a:p>
            <a:pPr marL="457200" lvl="1" indent="0">
              <a:buFont typeface="Courier New" charset="0"/>
              <a:buNone/>
              <a:defRPr/>
            </a:pPr>
            <a:r>
              <a:rPr lang="en-US" dirty="0">
                <a:solidFill>
                  <a:prstClr val="black"/>
                </a:solidFill>
              </a:rPr>
              <a:t> </a:t>
            </a:r>
          </a:p>
          <a:p>
            <a:pPr lvl="1" indent="0">
              <a:buFont typeface="Courier New" charset="0"/>
              <a:buNone/>
              <a:defRPr/>
            </a:pPr>
            <a:endParaRPr lang="en-US" dirty="0"/>
          </a:p>
          <a:p>
            <a:pPr lvl="1" indent="0">
              <a:buFont typeface="Courier New" charset="0"/>
              <a:buNone/>
              <a:defRPr/>
            </a:pPr>
            <a:endParaRPr lang="en-US" dirty="0"/>
          </a:p>
        </p:txBody>
      </p:sp>
      <p:pic>
        <p:nvPicPr>
          <p:cNvPr id="18534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0113" y="3441700"/>
            <a:ext cx="533241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348" name="Group 20"/>
          <p:cNvGrpSpPr>
            <a:grpSpLocks/>
          </p:cNvGrpSpPr>
          <p:nvPr/>
        </p:nvGrpSpPr>
        <p:grpSpPr bwMode="auto">
          <a:xfrm>
            <a:off x="7980363" y="4349750"/>
            <a:ext cx="2058987" cy="2427288"/>
            <a:chOff x="5617026" y="60328"/>
            <a:chExt cx="3420836" cy="4032703"/>
          </a:xfrm>
        </p:grpSpPr>
        <p:grpSp>
          <p:nvGrpSpPr>
            <p:cNvPr id="185350" name="Group 21"/>
            <p:cNvGrpSpPr>
              <a:grpSpLocks/>
            </p:cNvGrpSpPr>
            <p:nvPr/>
          </p:nvGrpSpPr>
          <p:grpSpPr bwMode="auto">
            <a:xfrm>
              <a:off x="5617026" y="60328"/>
              <a:ext cx="3420836" cy="4032703"/>
              <a:chOff x="5094514" y="365126"/>
              <a:chExt cx="3420836" cy="4032703"/>
            </a:xfrm>
          </p:grpSpPr>
          <p:pic>
            <p:nvPicPr>
              <p:cNvPr id="185352" name="Picture 23"/>
              <p:cNvPicPr>
                <a:picLocks noChangeAspect="1"/>
              </p:cNvPicPr>
              <p:nvPr/>
            </p:nvPicPr>
            <p:blipFill>
              <a:blip r:embed="rId3">
                <a:extLst>
                  <a:ext uri="{28A0092B-C50C-407E-A947-70E740481C1C}">
                    <a14:useLocalDpi xmlns:a14="http://schemas.microsoft.com/office/drawing/2010/main" val="0"/>
                  </a:ext>
                </a:extLst>
              </a:blip>
              <a:srcRect l="21449" t="20641" r="53551" b="33119"/>
              <a:stretch>
                <a:fillRect/>
              </a:stretch>
            </p:blipFill>
            <p:spPr bwMode="auto">
              <a:xfrm>
                <a:off x="5239658" y="569900"/>
                <a:ext cx="3077028" cy="355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Rounded Corners 50">
                <a:extLst>
                  <a:ext uri="{FF2B5EF4-FFF2-40B4-BE49-F238E27FC236}"/>
                </a:extLst>
              </p:cNvPr>
              <p:cNvSpPr/>
              <p:nvPr/>
            </p:nvSpPr>
            <p:spPr>
              <a:xfrm>
                <a:off x="5094514" y="365126"/>
                <a:ext cx="3420836" cy="4032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 name="Oval 22">
              <a:extLst>
                <a:ext uri="{FF2B5EF4-FFF2-40B4-BE49-F238E27FC236}"/>
              </a:extLst>
            </p:cNvPr>
            <p:cNvSpPr/>
            <p:nvPr/>
          </p:nvSpPr>
          <p:spPr>
            <a:xfrm>
              <a:off x="7349862" y="442763"/>
              <a:ext cx="1147313" cy="1147302"/>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5349" name="TextBox 9"/>
          <p:cNvSpPr txBox="1">
            <a:spLocks noChangeArrowheads="1"/>
          </p:cNvSpPr>
          <p:nvPr/>
        </p:nvSpPr>
        <p:spPr bwMode="auto">
          <a:xfrm>
            <a:off x="5076825" y="1517650"/>
            <a:ext cx="183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 – Step 2</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sz="5200" dirty="0"/>
          </a:p>
          <a:p>
            <a:pPr marL="0" indent="0">
              <a:buFont typeface="Arial" charset="0"/>
              <a:buNone/>
              <a:defRPr/>
            </a:pPr>
            <a:r>
              <a:rPr lang="en-US" b="1" dirty="0"/>
              <a:t> </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marL="457200" lvl="1" indent="0">
              <a:buFont typeface="Courier New" charset="0"/>
              <a:buNone/>
              <a:defRPr/>
            </a:pPr>
            <a:r>
              <a:rPr lang="en-US" dirty="0">
                <a:solidFill>
                  <a:prstClr val="black"/>
                </a:solidFill>
              </a:rPr>
              <a:t> </a:t>
            </a:r>
          </a:p>
          <a:p>
            <a:pPr lvl="1" indent="0">
              <a:buFont typeface="Courier New" charset="0"/>
              <a:buNone/>
              <a:defRPr/>
            </a:pPr>
            <a:endParaRPr lang="en-US" dirty="0"/>
          </a:p>
          <a:p>
            <a:pPr lvl="1" indent="0">
              <a:buFont typeface="Courier New" charset="0"/>
              <a:buNone/>
              <a:defRPr/>
            </a:pPr>
            <a:r>
              <a:rPr lang="en-US" dirty="0"/>
              <a:t> </a:t>
            </a:r>
          </a:p>
        </p:txBody>
      </p:sp>
      <p:pic>
        <p:nvPicPr>
          <p:cNvPr id="21" name="Picture 20" descr="simple1-t2.lp - /home/marcy/NIST-toy/V3/"/>
          <p:cNvPicPr>
            <a:picLocks noChangeAspect="1"/>
          </p:cNvPicPr>
          <p:nvPr/>
        </p:nvPicPr>
        <p:blipFill>
          <a:blip r:embed="rId2">
            <a:extLst>
              <a:ext uri="{28A0092B-C50C-407E-A947-70E740481C1C}">
                <a14:useLocalDpi xmlns:a14="http://schemas.microsoft.com/office/drawing/2010/main" val="0"/>
              </a:ext>
            </a:extLst>
          </a:blip>
          <a:srcRect l="1749" t="76071" r="23055" b="14526"/>
          <a:stretch>
            <a:fillRect/>
          </a:stretch>
        </p:blipFill>
        <p:spPr bwMode="auto">
          <a:xfrm>
            <a:off x="2968625" y="3694113"/>
            <a:ext cx="6254750" cy="61436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extLst>
          </p:cNvPr>
          <p:cNvSpPr txBox="1">
            <a:spLocks noRot="1" noChangeAspect="1" noMove="1" noResize="1" noEditPoints="1" noAdjustHandles="1" noChangeArrowheads="1" noChangeShapeType="1" noTextEdit="1"/>
          </p:cNvSpPr>
          <p:nvPr/>
        </p:nvSpPr>
        <p:spPr>
          <a:xfrm>
            <a:off x="3857325" y="4850476"/>
            <a:ext cx="4477351" cy="1092607"/>
          </a:xfrm>
          <a:prstGeom prst="rect">
            <a:avLst/>
          </a:prstGeom>
          <a:blipFill rotWithShape="0">
            <a:blip r:embed="rId3"/>
            <a:stretch>
              <a:fillRect l="-1226" t="-3352" r="-545" b="-4469"/>
            </a:stretch>
          </a:blipFill>
        </p:spPr>
        <p:txBody>
          <a:bodyPr/>
          <a:lstStyle/>
          <a:p>
            <a:pPr>
              <a:defRPr/>
            </a:pPr>
            <a:r>
              <a:rPr lang="en-US">
                <a:noFill/>
              </a:rPr>
              <a:t> </a:t>
            </a:r>
          </a:p>
        </p:txBody>
      </p:sp>
      <p:sp>
        <p:nvSpPr>
          <p:cNvPr id="186373" name="TextBox 5"/>
          <p:cNvSpPr txBox="1">
            <a:spLocks noChangeArrowheads="1"/>
          </p:cNvSpPr>
          <p:nvPr/>
        </p:nvSpPr>
        <p:spPr bwMode="auto">
          <a:xfrm>
            <a:off x="8088313" y="3687763"/>
            <a:ext cx="1833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3929063"/>
            <a:ext cx="2805113"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extLst>
          </p:cNvPr>
          <p:cNvSpPr>
            <a:spLocks noGrp="1"/>
          </p:cNvSpPr>
          <p:nvPr>
            <p:ph type="title"/>
          </p:nvPr>
        </p:nvSpPr>
        <p:spPr>
          <a:xfrm>
            <a:off x="295275" y="231775"/>
            <a:ext cx="10515600" cy="711200"/>
          </a:xfrm>
        </p:spPr>
        <p:txBody>
          <a:bodyPr/>
          <a:lstStyle/>
          <a:p>
            <a:pPr eaLnBrk="1" fontAlgn="auto" hangingPunct="1">
              <a:spcAft>
                <a:spcPts val="0"/>
              </a:spcAft>
              <a:defRPr/>
            </a:pPr>
            <a:r>
              <a:rPr lang="en-US" sz="4000" dirty="0"/>
              <a:t>2. </a:t>
            </a:r>
            <a:r>
              <a:rPr lang="en-US" sz="4000" dirty="0" smtClean="0"/>
              <a:t>Welcome</a:t>
            </a:r>
            <a:endParaRPr lang="en-US" sz="4000" dirty="0"/>
          </a:p>
        </p:txBody>
      </p:sp>
      <p:sp>
        <p:nvSpPr>
          <p:cNvPr id="5427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9870C1C-9980-6A4B-8A82-2E79DF76A60D}" type="slidenum">
              <a:rPr altLang="en-US" sz="1400">
                <a:solidFill>
                  <a:srgbClr val="339966"/>
                </a:solidFill>
                <a:latin typeface="Calibri" charset="0"/>
              </a:rPr>
              <a:pPr fontAlgn="base">
                <a:lnSpc>
                  <a:spcPct val="100000"/>
                </a:lnSpc>
                <a:spcBef>
                  <a:spcPct val="0"/>
                </a:spcBef>
                <a:spcAft>
                  <a:spcPct val="0"/>
                </a:spcAft>
                <a:buSzTx/>
                <a:buFontTx/>
                <a:buNone/>
              </a:pPr>
              <a:t>13</a:t>
            </a:fld>
            <a:endParaRPr altLang="en-US" sz="1400">
              <a:solidFill>
                <a:srgbClr val="339966"/>
              </a:solidFill>
              <a:latin typeface="Calibri" charset="0"/>
            </a:endParaRPr>
          </a:p>
        </p:txBody>
      </p:sp>
      <p:sp>
        <p:nvSpPr>
          <p:cNvPr id="54276" name="TextBox 5"/>
          <p:cNvSpPr txBox="1">
            <a:spLocks noChangeArrowheads="1"/>
          </p:cNvSpPr>
          <p:nvPr/>
        </p:nvSpPr>
        <p:spPr bwMode="auto">
          <a:xfrm>
            <a:off x="330200" y="1152525"/>
            <a:ext cx="689133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buFontTx/>
              <a:buNone/>
            </a:pPr>
            <a:r>
              <a:rPr lang="en-US" altLang="en-US" sz="2400" i="1">
                <a:solidFill>
                  <a:srgbClr val="000000"/>
                </a:solidFill>
              </a:rPr>
              <a:t>NIST and the Smart Grid and Cyber-Physical Systems Program Office </a:t>
            </a:r>
            <a:r>
              <a:rPr lang="mr-IN" altLang="en-US" sz="2400" i="1">
                <a:solidFill>
                  <a:srgbClr val="000000"/>
                </a:solidFill>
                <a:ea typeface="Mangal" charset="0"/>
              </a:rPr>
              <a:t>–</a:t>
            </a:r>
            <a:r>
              <a:rPr lang="en-US" altLang="en-US" sz="2400" i="1">
                <a:solidFill>
                  <a:srgbClr val="000000"/>
                </a:solidFill>
              </a:rPr>
              <a:t> CPS Program</a:t>
            </a:r>
          </a:p>
          <a:p>
            <a:pPr eaLnBrk="1" hangingPunct="1">
              <a:lnSpc>
                <a:spcPct val="100000"/>
              </a:lnSpc>
              <a:spcBef>
                <a:spcPct val="0"/>
              </a:spcBef>
              <a:buSzTx/>
              <a:buFontTx/>
              <a:buNone/>
            </a:pPr>
            <a:endParaRPr lang="en-US" altLang="en-US" sz="1600" i="1"/>
          </a:p>
        </p:txBody>
      </p:sp>
      <p:sp>
        <p:nvSpPr>
          <p:cNvPr id="54277" name="TextBox 8"/>
          <p:cNvSpPr txBox="1">
            <a:spLocks noChangeArrowheads="1"/>
          </p:cNvSpPr>
          <p:nvPr/>
        </p:nvSpPr>
        <p:spPr bwMode="auto">
          <a:xfrm>
            <a:off x="5553075" y="3859213"/>
            <a:ext cx="1562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t>CPS Framework</a:t>
            </a:r>
          </a:p>
        </p:txBody>
      </p:sp>
      <p:sp>
        <p:nvSpPr>
          <p:cNvPr id="10" name="Down Arrow 9">
            <a:extLst>
              <a:ext uri="{FF2B5EF4-FFF2-40B4-BE49-F238E27FC236}"/>
            </a:extLst>
          </p:cNvPr>
          <p:cNvSpPr/>
          <p:nvPr/>
        </p:nvSpPr>
        <p:spPr>
          <a:xfrm rot="16200000">
            <a:off x="5609432" y="3298031"/>
            <a:ext cx="4432300" cy="477837"/>
          </a:xfrm>
          <a:prstGeom prst="downArrow">
            <a:avLst>
              <a:gd name="adj1" fmla="val 50000"/>
              <a:gd name="adj2" fmla="val 709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4279" name="Picture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35988" y="2751138"/>
            <a:ext cx="28448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43"/>
          <p:cNvSpPr txBox="1">
            <a:spLocks noChangeArrowheads="1"/>
          </p:cNvSpPr>
          <p:nvPr/>
        </p:nvSpPr>
        <p:spPr bwMode="auto">
          <a:xfrm>
            <a:off x="7978775" y="4195763"/>
            <a:ext cx="4032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400" b="1">
                <a:ea typeface="Arial" charset="0"/>
                <a:cs typeface="Arial" charset="0"/>
              </a:rPr>
              <a:t>CPS Framework Open Source:</a:t>
            </a:r>
            <a:br>
              <a:rPr lang="en-US" altLang="en-US" sz="1400" b="1">
                <a:ea typeface="Arial" charset="0"/>
                <a:cs typeface="Arial" charset="0"/>
              </a:rPr>
            </a:br>
            <a:r>
              <a:rPr lang="en-US" altLang="en-US" sz="1400" b="1">
                <a:ea typeface="Arial" charset="0"/>
                <a:cs typeface="Arial" charset="0"/>
              </a:rPr>
              <a:t>Continuous Integration for CPS Development</a:t>
            </a:r>
          </a:p>
        </p:txBody>
      </p:sp>
      <p:pic>
        <p:nvPicPr>
          <p:cNvPr id="5428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1088" y="2422525"/>
            <a:ext cx="3527425" cy="1982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282"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625" y="2359025"/>
            <a:ext cx="26289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 – Step 2</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defRPr/>
            </a:pPr>
            <a:r>
              <a:rPr lang="en-US" dirty="0"/>
              <a:t>Is the integrity concern satisfied?</a:t>
            </a:r>
          </a:p>
          <a:p>
            <a:pPr lvl="1" indent="0">
              <a:buFont typeface="Courier New" charset="0"/>
              <a:buNone/>
              <a:defRPr/>
            </a:pPr>
            <a:endParaRPr lang="en-US" dirty="0"/>
          </a:p>
          <a:p>
            <a:pPr lvl="1" indent="0">
              <a:buFont typeface="Courier New" charset="0"/>
              <a:buNone/>
              <a:defRPr/>
            </a:pPr>
            <a:endParaRPr lang="en-US" dirty="0"/>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r>
              <a:rPr lang="en-US" dirty="0"/>
              <a:t> </a:t>
            </a:r>
          </a:p>
        </p:txBody>
      </p:sp>
      <p:sp>
        <p:nvSpPr>
          <p:cNvPr id="187395" name="TextBox 3"/>
          <p:cNvSpPr txBox="1">
            <a:spLocks noChangeArrowheads="1"/>
          </p:cNvSpPr>
          <p:nvPr/>
        </p:nvSpPr>
        <p:spPr bwMode="auto">
          <a:xfrm>
            <a:off x="3930650" y="6378575"/>
            <a:ext cx="3454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Integrity concern is </a:t>
            </a:r>
            <a:r>
              <a:rPr lang="en-US" altLang="en-US" sz="1800" b="1"/>
              <a:t>not</a:t>
            </a:r>
            <a:r>
              <a:rPr lang="en-US" altLang="en-US" sz="1800"/>
              <a:t> satisfied</a:t>
            </a:r>
          </a:p>
        </p:txBody>
      </p:sp>
      <p:cxnSp>
        <p:nvCxnSpPr>
          <p:cNvPr id="7" name="Connector: Elbow 6">
            <a:extLst>
              <a:ext uri="{FF2B5EF4-FFF2-40B4-BE49-F238E27FC236}"/>
            </a:extLst>
          </p:cNvPr>
          <p:cNvCxnSpPr>
            <a:stCxn id="187395" idx="1"/>
          </p:cNvCxnSpPr>
          <p:nvPr/>
        </p:nvCxnSpPr>
        <p:spPr>
          <a:xfrm rot="10800000">
            <a:off x="3632200" y="61055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7397" name="Group 9"/>
          <p:cNvGrpSpPr>
            <a:grpSpLocks/>
          </p:cNvGrpSpPr>
          <p:nvPr/>
        </p:nvGrpSpPr>
        <p:grpSpPr bwMode="auto">
          <a:xfrm>
            <a:off x="7165975" y="5118100"/>
            <a:ext cx="3502025" cy="1646238"/>
            <a:chOff x="5320147" y="4859889"/>
            <a:chExt cx="3720572" cy="1748729"/>
          </a:xfrm>
        </p:grpSpPr>
        <p:pic>
          <p:nvPicPr>
            <p:cNvPr id="187405" name="Picture 10"/>
            <p:cNvPicPr>
              <a:picLocks noChangeAspect="1"/>
            </p:cNvPicPr>
            <p:nvPr/>
          </p:nvPicPr>
          <p:blipFill>
            <a:blip r:embed="rId2">
              <a:extLst>
                <a:ext uri="{28A0092B-C50C-407E-A947-70E740481C1C}">
                  <a14:useLocalDpi xmlns:a14="http://schemas.microsoft.com/office/drawing/2010/main" val="0"/>
                </a:ext>
              </a:extLst>
            </a:blip>
            <a:srcRect l="46233" t="63434" b="4041"/>
            <a:stretch>
              <a:fillRect/>
            </a:stretch>
          </p:blipFill>
          <p:spPr bwMode="auto">
            <a:xfrm>
              <a:off x="5320147" y="4859889"/>
              <a:ext cx="3720572" cy="174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extLst>
            </p:cNvPr>
            <p:cNvSpPr/>
            <p:nvPr/>
          </p:nvSpPr>
          <p:spPr>
            <a:xfrm>
              <a:off x="7180434" y="5929025"/>
              <a:ext cx="1334076" cy="303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extLst>
            </p:cNvPr>
            <p:cNvSpPr/>
            <p:nvPr/>
          </p:nvSpPr>
          <p:spPr>
            <a:xfrm>
              <a:off x="7494135" y="6387708"/>
              <a:ext cx="902314" cy="207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Rectangle 7">
            <a:extLst>
              <a:ext uri="{FF2B5EF4-FFF2-40B4-BE49-F238E27FC236}"/>
            </a:extLst>
          </p:cNvPr>
          <p:cNvSpPr/>
          <p:nvPr/>
        </p:nvSpPr>
        <p:spPr>
          <a:xfrm>
            <a:off x="7112000" y="5054600"/>
            <a:ext cx="35052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7399" name="TextBox 8"/>
          <p:cNvSpPr txBox="1">
            <a:spLocks noChangeArrowheads="1"/>
          </p:cNvSpPr>
          <p:nvPr/>
        </p:nvSpPr>
        <p:spPr bwMode="auto">
          <a:xfrm>
            <a:off x="7023100" y="4845050"/>
            <a:ext cx="3141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Trustworthiness concern tree (fragment)</a:t>
            </a:r>
          </a:p>
        </p:txBody>
      </p:sp>
      <p:pic>
        <p:nvPicPr>
          <p:cNvPr id="14" name="Picture 13" descr="coSAT LIVE 1000"/>
          <p:cNvPicPr>
            <a:picLocks noChangeAspect="1"/>
          </p:cNvPicPr>
          <p:nvPr/>
        </p:nvPicPr>
        <p:blipFill>
          <a:blip r:embed="rId3">
            <a:extLst>
              <a:ext uri="{28A0092B-C50C-407E-A947-70E740481C1C}">
                <a14:useLocalDpi xmlns:a14="http://schemas.microsoft.com/office/drawing/2010/main" val="0"/>
              </a:ext>
            </a:extLst>
          </a:blip>
          <a:srcRect l="19940" t="49690" r="58888" b="48283"/>
          <a:stretch>
            <a:fillRect/>
          </a:stretch>
        </p:blipFill>
        <p:spPr bwMode="auto">
          <a:xfrm>
            <a:off x="2959100" y="4649788"/>
            <a:ext cx="4064000" cy="20955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6" name="Picture 15" descr="coSAT LIVE 1000"/>
          <p:cNvPicPr>
            <a:picLocks noChangeAspect="1"/>
          </p:cNvPicPr>
          <p:nvPr/>
        </p:nvPicPr>
        <p:blipFill>
          <a:blip r:embed="rId4">
            <a:extLst>
              <a:ext uri="{28A0092B-C50C-407E-A947-70E740481C1C}">
                <a14:useLocalDpi xmlns:a14="http://schemas.microsoft.com/office/drawing/2010/main" val="0"/>
              </a:ext>
            </a:extLst>
          </a:blip>
          <a:srcRect l="4578" t="27522" r="48489" b="68347"/>
          <a:stretch>
            <a:fillRect/>
          </a:stretch>
        </p:blipFill>
        <p:spPr bwMode="auto">
          <a:xfrm>
            <a:off x="3021013" y="5526088"/>
            <a:ext cx="3321050"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22" name="Picture 21" descr="coSAT LIVE 1000"/>
          <p:cNvPicPr>
            <a:picLocks noChangeAspect="1"/>
          </p:cNvPicPr>
          <p:nvPr/>
        </p:nvPicPr>
        <p:blipFill>
          <a:blip r:embed="rId4">
            <a:extLst>
              <a:ext uri="{28A0092B-C50C-407E-A947-70E740481C1C}">
                <a14:useLocalDpi xmlns:a14="http://schemas.microsoft.com/office/drawing/2010/main" val="0"/>
              </a:ext>
            </a:extLst>
          </a:blip>
          <a:srcRect l="4663" t="60541" r="77209" b="35329"/>
          <a:stretch>
            <a:fillRect/>
          </a:stretch>
        </p:blipFill>
        <p:spPr bwMode="auto">
          <a:xfrm>
            <a:off x="3021013" y="5905500"/>
            <a:ext cx="1282700"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7403" name="TextBox 14"/>
          <p:cNvSpPr txBox="1">
            <a:spLocks noChangeArrowheads="1"/>
          </p:cNvSpPr>
          <p:nvPr/>
        </p:nvSpPr>
        <p:spPr bwMode="auto">
          <a:xfrm>
            <a:off x="9148763" y="4829175"/>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
        <p:nvSpPr>
          <p:cNvPr id="187404" name="TextBox 16"/>
          <p:cNvSpPr txBox="1">
            <a:spLocks noChangeArrowheads="1"/>
          </p:cNvSpPr>
          <p:nvPr/>
        </p:nvSpPr>
        <p:spPr bwMode="auto">
          <a:xfrm>
            <a:off x="4062413" y="5661025"/>
            <a:ext cx="1833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 – Step 2</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defRPr/>
            </a:pPr>
            <a:r>
              <a:rPr lang="en-US" dirty="0"/>
              <a:t>Is the trustworthiness aspect satisfied?</a:t>
            </a:r>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88419" name="TextBox 3"/>
          <p:cNvSpPr txBox="1">
            <a:spLocks noChangeArrowheads="1"/>
          </p:cNvSpPr>
          <p:nvPr/>
        </p:nvSpPr>
        <p:spPr bwMode="auto">
          <a:xfrm>
            <a:off x="3959225" y="5646738"/>
            <a:ext cx="481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No</a:t>
            </a:r>
          </a:p>
        </p:txBody>
      </p:sp>
      <p:cxnSp>
        <p:nvCxnSpPr>
          <p:cNvPr id="7" name="Connector: Elbow 6">
            <a:extLst>
              <a:ext uri="{FF2B5EF4-FFF2-40B4-BE49-F238E27FC236}"/>
            </a:extLst>
          </p:cNvPr>
          <p:cNvCxnSpPr>
            <a:stCxn id="188419" idx="1"/>
          </p:cNvCxnSpPr>
          <p:nvPr/>
        </p:nvCxnSpPr>
        <p:spPr>
          <a:xfrm rot="10800000">
            <a:off x="3660775" y="5373688"/>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coSAT LIVE 1000"/>
          <p:cNvPicPr>
            <a:picLocks noChangeAspect="1"/>
          </p:cNvPicPr>
          <p:nvPr/>
        </p:nvPicPr>
        <p:blipFill>
          <a:blip r:embed="rId2">
            <a:extLst>
              <a:ext uri="{28A0092B-C50C-407E-A947-70E740481C1C}">
                <a14:useLocalDpi xmlns:a14="http://schemas.microsoft.com/office/drawing/2010/main" val="0"/>
              </a:ext>
            </a:extLst>
          </a:blip>
          <a:srcRect l="4620" t="82373" r="70750" b="13496"/>
          <a:stretch>
            <a:fillRect/>
          </a:stretch>
        </p:blipFill>
        <p:spPr bwMode="auto">
          <a:xfrm>
            <a:off x="3311525" y="5118100"/>
            <a:ext cx="1743075"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188422" name="Group 17"/>
          <p:cNvGrpSpPr>
            <a:grpSpLocks/>
          </p:cNvGrpSpPr>
          <p:nvPr/>
        </p:nvGrpSpPr>
        <p:grpSpPr bwMode="auto">
          <a:xfrm>
            <a:off x="8631238" y="3698875"/>
            <a:ext cx="2338387" cy="3163888"/>
            <a:chOff x="7194011" y="3487293"/>
            <a:chExt cx="2326826" cy="3319907"/>
          </a:xfrm>
        </p:grpSpPr>
        <p:pic>
          <p:nvPicPr>
            <p:cNvPr id="188424" name="Picture 18"/>
            <p:cNvPicPr>
              <a:picLocks noChangeAspect="1"/>
            </p:cNvPicPr>
            <p:nvPr/>
          </p:nvPicPr>
          <p:blipFill>
            <a:blip r:embed="rId3">
              <a:extLst>
                <a:ext uri="{28A0092B-C50C-407E-A947-70E740481C1C}">
                  <a14:useLocalDpi xmlns:a14="http://schemas.microsoft.com/office/drawing/2010/main" val="0"/>
                </a:ext>
              </a:extLst>
            </a:blip>
            <a:srcRect l="45412" t="21271" r="30682" b="20757"/>
            <a:stretch>
              <a:fillRect/>
            </a:stretch>
          </p:blipFill>
          <p:spPr bwMode="auto">
            <a:xfrm>
              <a:off x="7447933" y="3831760"/>
              <a:ext cx="1556940" cy="293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extLst>
            </p:cNvPr>
            <p:cNvSpPr/>
            <p:nvPr/>
          </p:nvSpPr>
          <p:spPr>
            <a:xfrm flipV="1">
              <a:off x="7416741" y="6032610"/>
              <a:ext cx="1097858" cy="724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a:extLst>
                <a:ext uri="{FF2B5EF4-FFF2-40B4-BE49-F238E27FC236}"/>
              </a:extLst>
            </p:cNvPr>
            <p:cNvSpPr/>
            <p:nvPr/>
          </p:nvSpPr>
          <p:spPr>
            <a:xfrm>
              <a:off x="7366193" y="3738827"/>
              <a:ext cx="1726559" cy="30683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8427" name="TextBox 23"/>
            <p:cNvSpPr txBox="1">
              <a:spLocks noChangeArrowheads="1"/>
            </p:cNvSpPr>
            <p:nvPr/>
          </p:nvSpPr>
          <p:spPr bwMode="auto">
            <a:xfrm>
              <a:off x="7194011" y="3487293"/>
              <a:ext cx="2326826"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b="1"/>
                <a:t>Trustworthiness concern tree</a:t>
              </a:r>
            </a:p>
          </p:txBody>
        </p:sp>
        <p:sp>
          <p:nvSpPr>
            <p:cNvPr id="25" name="Rectangle 24">
              <a:extLst>
                <a:ext uri="{FF2B5EF4-FFF2-40B4-BE49-F238E27FC236}"/>
              </a:extLst>
            </p:cNvPr>
            <p:cNvSpPr/>
            <p:nvPr/>
          </p:nvSpPr>
          <p:spPr>
            <a:xfrm flipV="1">
              <a:off x="7890637" y="3823781"/>
              <a:ext cx="1097858" cy="724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8423" name="TextBox 12"/>
          <p:cNvSpPr txBox="1">
            <a:spLocks noChangeArrowheads="1"/>
          </p:cNvSpPr>
          <p:nvPr/>
        </p:nvSpPr>
        <p:spPr bwMode="auto">
          <a:xfrm>
            <a:off x="4251325" y="5233988"/>
            <a:ext cx="1833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 – Step 2</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defRPr/>
            </a:pPr>
            <a:r>
              <a:rPr lang="en-US" dirty="0"/>
              <a:t>What happens in the environment?</a:t>
            </a:r>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89443" name="TextBox 3"/>
          <p:cNvSpPr txBox="1">
            <a:spLocks noChangeArrowheads="1"/>
          </p:cNvSpPr>
          <p:nvPr/>
        </p:nvSpPr>
        <p:spPr bwMode="auto">
          <a:xfrm>
            <a:off x="3959225" y="5646738"/>
            <a:ext cx="3814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The recording is thrown out of court</a:t>
            </a:r>
          </a:p>
          <a:p>
            <a:pPr>
              <a:lnSpc>
                <a:spcPct val="100000"/>
              </a:lnSpc>
              <a:spcBef>
                <a:spcPct val="0"/>
              </a:spcBef>
              <a:buSzTx/>
              <a:buFontTx/>
              <a:buNone/>
            </a:pPr>
            <a:r>
              <a:rPr lang="en-US" altLang="en-US" sz="1800"/>
              <a:t>because data integrity was violated</a:t>
            </a:r>
          </a:p>
        </p:txBody>
      </p:sp>
      <p:cxnSp>
        <p:nvCxnSpPr>
          <p:cNvPr id="7" name="Connector: Elbow 6">
            <a:extLst>
              <a:ext uri="{FF2B5EF4-FFF2-40B4-BE49-F238E27FC236}"/>
            </a:extLst>
          </p:cNvPr>
          <p:cNvCxnSpPr>
            <a:stCxn id="189443" idx="1"/>
          </p:cNvCxnSpPr>
          <p:nvPr/>
        </p:nvCxnSpPr>
        <p:spPr>
          <a:xfrm rot="10800000">
            <a:off x="3660775" y="5373688"/>
            <a:ext cx="298450" cy="5953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coSAT LIVE 1000"/>
          <p:cNvPicPr>
            <a:picLocks noChangeAspect="1"/>
          </p:cNvPicPr>
          <p:nvPr/>
        </p:nvPicPr>
        <p:blipFill>
          <a:blip r:embed="rId2">
            <a:extLst>
              <a:ext uri="{28A0092B-C50C-407E-A947-70E740481C1C}">
                <a14:useLocalDpi xmlns:a14="http://schemas.microsoft.com/office/drawing/2010/main" val="0"/>
              </a:ext>
            </a:extLst>
          </a:blip>
          <a:srcRect l="4567" t="86317" r="50880" b="9552"/>
          <a:stretch>
            <a:fillRect/>
          </a:stretch>
        </p:blipFill>
        <p:spPr bwMode="auto">
          <a:xfrm>
            <a:off x="3311525" y="5118100"/>
            <a:ext cx="3152775"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3" name="Picture 12" descr="simple1-t2.lp - /home/marcy/NIST-toy/V3/"/>
          <p:cNvPicPr>
            <a:picLocks noChangeAspect="1"/>
          </p:cNvPicPr>
          <p:nvPr/>
        </p:nvPicPr>
        <p:blipFill>
          <a:blip r:embed="rId3">
            <a:extLst>
              <a:ext uri="{28A0092B-C50C-407E-A947-70E740481C1C}">
                <a14:useLocalDpi xmlns:a14="http://schemas.microsoft.com/office/drawing/2010/main" val="0"/>
              </a:ext>
            </a:extLst>
          </a:blip>
          <a:srcRect l="1749" t="86751" r="30257" b="9142"/>
          <a:stretch>
            <a:fillRect/>
          </a:stretch>
        </p:blipFill>
        <p:spPr bwMode="auto">
          <a:xfrm>
            <a:off x="4887913" y="6430963"/>
            <a:ext cx="5657850" cy="268287"/>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9447" name="TextBox 4"/>
          <p:cNvSpPr txBox="1">
            <a:spLocks noChangeArrowheads="1"/>
          </p:cNvSpPr>
          <p:nvPr/>
        </p:nvSpPr>
        <p:spPr bwMode="auto">
          <a:xfrm>
            <a:off x="1693863" y="6396038"/>
            <a:ext cx="3533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600"/>
              <a:t>Conclusion based on the knowledge:</a:t>
            </a:r>
          </a:p>
        </p:txBody>
      </p:sp>
      <p:sp>
        <p:nvSpPr>
          <p:cNvPr id="189448" name="TextBox 8"/>
          <p:cNvSpPr txBox="1">
            <a:spLocks noChangeArrowheads="1"/>
          </p:cNvSpPr>
          <p:nvPr/>
        </p:nvSpPr>
        <p:spPr bwMode="auto">
          <a:xfrm>
            <a:off x="8002588" y="6218238"/>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 – Step 3</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defRPr/>
            </a:pPr>
            <a:r>
              <a:rPr lang="en-US" dirty="0"/>
              <a:t>How can it be mitigated?</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pic>
        <p:nvPicPr>
          <p:cNvPr id="17" name="Picture 16" descr="simple2-t3-ext.lp - /home/marcy/NIST-toy/V3/"/>
          <p:cNvPicPr>
            <a:picLocks noChangeAspect="1"/>
          </p:cNvPicPr>
          <p:nvPr/>
        </p:nvPicPr>
        <p:blipFill>
          <a:blip r:embed="rId2">
            <a:extLst>
              <a:ext uri="{28A0092B-C50C-407E-A947-70E740481C1C}">
                <a14:useLocalDpi xmlns:a14="http://schemas.microsoft.com/office/drawing/2010/main" val="0"/>
              </a:ext>
            </a:extLst>
          </a:blip>
          <a:srcRect l="2228" t="62569" r="65108" b="34337"/>
          <a:stretch>
            <a:fillRect/>
          </a:stretch>
        </p:blipFill>
        <p:spPr bwMode="auto">
          <a:xfrm>
            <a:off x="4168775" y="5064125"/>
            <a:ext cx="3070225" cy="2286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extLst>
          </p:cNvPr>
          <p:cNvSpPr txBox="1">
            <a:spLocks noRot="1" noChangeAspect="1" noMove="1" noResize="1" noEditPoints="1" noAdjustHandles="1" noChangeArrowheads="1" noChangeShapeType="1" noTextEdit="1"/>
          </p:cNvSpPr>
          <p:nvPr/>
        </p:nvSpPr>
        <p:spPr>
          <a:xfrm>
            <a:off x="3465437" y="5977119"/>
            <a:ext cx="6828491" cy="800219"/>
          </a:xfrm>
          <a:prstGeom prst="rect">
            <a:avLst/>
          </a:prstGeom>
          <a:blipFill rotWithShape="0">
            <a:blip r:embed="rId3"/>
            <a:stretch>
              <a:fillRect t="-3788" b="-10606"/>
            </a:stretch>
          </a:blipFill>
        </p:spPr>
        <p:txBody>
          <a:bodyPr/>
          <a:lstStyle/>
          <a:p>
            <a:pPr>
              <a:defRPr/>
            </a:pPr>
            <a:r>
              <a:rPr lang="en-US">
                <a:noFill/>
              </a:rPr>
              <a:t> </a:t>
            </a:r>
          </a:p>
        </p:txBody>
      </p:sp>
      <p:sp>
        <p:nvSpPr>
          <p:cNvPr id="190469" name="TextBox 19"/>
          <p:cNvSpPr txBox="1">
            <a:spLocks noChangeArrowheads="1"/>
          </p:cNvSpPr>
          <p:nvPr/>
        </p:nvSpPr>
        <p:spPr bwMode="auto">
          <a:xfrm>
            <a:off x="4079875" y="4643438"/>
            <a:ext cx="3262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Mitigation Generation Module:</a:t>
            </a:r>
          </a:p>
        </p:txBody>
      </p:sp>
      <p:pic>
        <p:nvPicPr>
          <p:cNvPr id="23" name="Picture 22" descr="simple1-t3.lp - /home/marcy/NIST-toy/V3/"/>
          <p:cNvPicPr>
            <a:picLocks noChangeAspect="1"/>
          </p:cNvPicPr>
          <p:nvPr/>
        </p:nvPicPr>
        <p:blipFill>
          <a:blip r:embed="rId4">
            <a:extLst>
              <a:ext uri="{28A0092B-C50C-407E-A947-70E740481C1C}">
                <a14:useLocalDpi xmlns:a14="http://schemas.microsoft.com/office/drawing/2010/main" val="0"/>
              </a:ext>
            </a:extLst>
          </a:blip>
          <a:srcRect l="2191" t="86786" r="82610" b="9785"/>
          <a:stretch>
            <a:fillRect/>
          </a:stretch>
        </p:blipFill>
        <p:spPr bwMode="auto">
          <a:xfrm>
            <a:off x="8556625" y="5064125"/>
            <a:ext cx="1397000" cy="24765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4" name="Arrow: Down 23">
            <a:extLst>
              <a:ext uri="{FF2B5EF4-FFF2-40B4-BE49-F238E27FC236}"/>
            </a:extLst>
          </p:cNvPr>
          <p:cNvSpPr/>
          <p:nvPr/>
        </p:nvSpPr>
        <p:spPr>
          <a:xfrm rot="10800000" flipV="1">
            <a:off x="5397500" y="5348288"/>
            <a:ext cx="471488" cy="660400"/>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Arrow: Down 24">
            <a:extLst>
              <a:ext uri="{FF2B5EF4-FFF2-40B4-BE49-F238E27FC236}"/>
            </a:extLst>
          </p:cNvPr>
          <p:cNvSpPr/>
          <p:nvPr/>
        </p:nvSpPr>
        <p:spPr>
          <a:xfrm rot="10800000" flipV="1">
            <a:off x="9020175" y="5362575"/>
            <a:ext cx="471488" cy="660400"/>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TextBox 25">
            <a:extLst>
              <a:ext uri="{FF2B5EF4-FFF2-40B4-BE49-F238E27FC236}"/>
            </a:extLst>
          </p:cNvPr>
          <p:cNvSpPr txBox="1">
            <a:spLocks noRot="1" noChangeAspect="1" noMove="1" noResize="1" noEditPoints="1" noAdjustHandles="1" noChangeArrowheads="1" noChangeShapeType="1" noTextEdit="1"/>
          </p:cNvSpPr>
          <p:nvPr/>
        </p:nvSpPr>
        <p:spPr>
          <a:xfrm>
            <a:off x="7874976" y="5977118"/>
            <a:ext cx="2761187" cy="815608"/>
          </a:xfrm>
          <a:prstGeom prst="rect">
            <a:avLst/>
          </a:prstGeom>
          <a:blipFill rotWithShape="0">
            <a:blip r:embed="rId5"/>
            <a:stretch>
              <a:fillRect b="-53731"/>
            </a:stretch>
          </a:blipFill>
        </p:spPr>
        <p:txBody>
          <a:bodyPr/>
          <a:lstStyle/>
          <a:p>
            <a:pPr>
              <a:defRPr/>
            </a:pPr>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1 – Step 3</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defRPr/>
            </a:pPr>
            <a:r>
              <a:rPr lang="en-US" dirty="0"/>
              <a:t>How can it be mitigated?</a:t>
            </a:r>
          </a:p>
          <a:p>
            <a:pPr lvl="1" indent="0">
              <a:buFont typeface="Courier New" charset="0"/>
              <a:buNone/>
              <a:defRPr/>
            </a:pPr>
            <a:endParaRPr lang="en-US" dirty="0"/>
          </a:p>
          <a:p>
            <a:pPr lvl="1" indent="0">
              <a:buFont typeface="Courier New" charset="0"/>
              <a:buNone/>
              <a:defRPr/>
            </a:pPr>
            <a:endParaRPr lang="en-US" dirty="0"/>
          </a:p>
          <a:p>
            <a:pPr lvl="1">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r>
              <a:rPr lang="en-US" dirty="0"/>
              <a:t> </a:t>
            </a:r>
          </a:p>
        </p:txBody>
      </p:sp>
      <p:sp>
        <p:nvSpPr>
          <p:cNvPr id="191491" name="TextBox 3"/>
          <p:cNvSpPr txBox="1">
            <a:spLocks noChangeArrowheads="1"/>
          </p:cNvSpPr>
          <p:nvPr/>
        </p:nvSpPr>
        <p:spPr bwMode="auto">
          <a:xfrm>
            <a:off x="3930650" y="6378575"/>
            <a:ext cx="260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All aspects are satisfied</a:t>
            </a:r>
          </a:p>
        </p:txBody>
      </p:sp>
      <p:cxnSp>
        <p:nvCxnSpPr>
          <p:cNvPr id="7" name="Connector: Elbow 6">
            <a:extLst>
              <a:ext uri="{FF2B5EF4-FFF2-40B4-BE49-F238E27FC236}"/>
            </a:extLst>
          </p:cNvPr>
          <p:cNvCxnSpPr>
            <a:stCxn id="191491" idx="1"/>
          </p:cNvCxnSpPr>
          <p:nvPr/>
        </p:nvCxnSpPr>
        <p:spPr>
          <a:xfrm rot="10800000">
            <a:off x="3632200" y="61055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coSAT LIVE 1000"/>
          <p:cNvPicPr>
            <a:picLocks noChangeAspect="1"/>
          </p:cNvPicPr>
          <p:nvPr/>
        </p:nvPicPr>
        <p:blipFill>
          <a:blip r:embed="rId2">
            <a:extLst>
              <a:ext uri="{28A0092B-C50C-407E-A947-70E740481C1C}">
                <a14:useLocalDpi xmlns:a14="http://schemas.microsoft.com/office/drawing/2010/main" val="0"/>
              </a:ext>
            </a:extLst>
          </a:blip>
          <a:srcRect l="19946" t="61758" r="51720" b="35893"/>
          <a:stretch>
            <a:fillRect/>
          </a:stretch>
        </p:blipFill>
        <p:spPr bwMode="auto">
          <a:xfrm>
            <a:off x="2981325" y="4668838"/>
            <a:ext cx="5334000" cy="2381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7" name="Picture 16" descr="coSAT LIVE 1000"/>
          <p:cNvPicPr>
            <a:picLocks noChangeAspect="1"/>
          </p:cNvPicPr>
          <p:nvPr/>
        </p:nvPicPr>
        <p:blipFill>
          <a:blip r:embed="rId3">
            <a:extLst>
              <a:ext uri="{28A0092B-C50C-407E-A947-70E740481C1C}">
                <a14:useLocalDpi xmlns:a14="http://schemas.microsoft.com/office/drawing/2010/main" val="0"/>
              </a:ext>
            </a:extLst>
          </a:blip>
          <a:srcRect l="4636" t="31412" r="34338" b="64928"/>
          <a:stretch>
            <a:fillRect/>
          </a:stretch>
        </p:blipFill>
        <p:spPr bwMode="auto">
          <a:xfrm>
            <a:off x="2981325" y="5472113"/>
            <a:ext cx="4864100"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9" name="Picture 18" descr="coSAT LIVE 1000"/>
          <p:cNvPicPr>
            <a:picLocks noChangeAspect="1"/>
          </p:cNvPicPr>
          <p:nvPr/>
        </p:nvPicPr>
        <p:blipFill>
          <a:blip r:embed="rId3">
            <a:extLst>
              <a:ext uri="{28A0092B-C50C-407E-A947-70E740481C1C}">
                <a14:useLocalDpi xmlns:a14="http://schemas.microsoft.com/office/drawing/2010/main" val="0"/>
              </a:ext>
            </a:extLst>
          </a:blip>
          <a:srcRect l="4706" t="86127" r="85849" b="10211"/>
          <a:stretch>
            <a:fillRect/>
          </a:stretch>
        </p:blipFill>
        <p:spPr bwMode="auto">
          <a:xfrm>
            <a:off x="3255963" y="5873750"/>
            <a:ext cx="752475"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91496" name="TextBox 17"/>
          <p:cNvSpPr txBox="1">
            <a:spLocks noChangeArrowheads="1"/>
          </p:cNvSpPr>
          <p:nvPr/>
        </p:nvSpPr>
        <p:spPr bwMode="auto">
          <a:xfrm flipH="1">
            <a:off x="7569200" y="6105525"/>
            <a:ext cx="309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“Replace basic camera with </a:t>
            </a:r>
          </a:p>
          <a:p>
            <a:pPr>
              <a:lnSpc>
                <a:spcPct val="100000"/>
              </a:lnSpc>
              <a:spcBef>
                <a:spcPct val="0"/>
              </a:spcBef>
              <a:buSzTx/>
              <a:buFontTx/>
              <a:buNone/>
            </a:pPr>
            <a:r>
              <a:rPr lang="en-US" altLang="en-US" sz="1800"/>
              <a:t>  advanced camera”</a:t>
            </a:r>
          </a:p>
        </p:txBody>
      </p:sp>
      <p:cxnSp>
        <p:nvCxnSpPr>
          <p:cNvPr id="21" name="Connector: Elbow 20">
            <a:extLst>
              <a:ext uri="{FF2B5EF4-FFF2-40B4-BE49-F238E27FC236}"/>
            </a:extLst>
          </p:cNvPr>
          <p:cNvCxnSpPr>
            <a:stCxn id="191496" idx="3"/>
          </p:cNvCxnSpPr>
          <p:nvPr/>
        </p:nvCxnSpPr>
        <p:spPr>
          <a:xfrm rot="10800000">
            <a:off x="7092950" y="5788025"/>
            <a:ext cx="476250" cy="6413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498" name="TextBox 10"/>
          <p:cNvSpPr txBox="1">
            <a:spLocks noChangeArrowheads="1"/>
          </p:cNvSpPr>
          <p:nvPr/>
        </p:nvSpPr>
        <p:spPr bwMode="auto">
          <a:xfrm>
            <a:off x="7058025" y="5556250"/>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a:t>Example 2</a:t>
            </a:r>
            <a:br>
              <a:rPr lang="en-US" dirty="0"/>
            </a:br>
            <a:r>
              <a:rPr lang="en-US" dirty="0"/>
              <a:t>Self-Driving Car (a)</a:t>
            </a:r>
          </a:p>
        </p:txBody>
      </p:sp>
      <p:sp>
        <p:nvSpPr>
          <p:cNvPr id="3" name="Text Placeholder 2"/>
          <p:cNvSpPr>
            <a:spLocks noGrp="1"/>
          </p:cNvSpPr>
          <p:nvPr>
            <p:ph type="body" idx="1"/>
          </p:nvPr>
        </p:nvSpPr>
        <p:spPr/>
        <p:txBody>
          <a:bodyPr/>
          <a:lstStyle/>
          <a:p>
            <a:pPr>
              <a:defRPr/>
            </a:pPr>
            <a:r>
              <a:rPr lang="en-US" dirty="0"/>
              <a:t>A self-driving car uses SAM and camera for lane keeping/assist</a:t>
            </a:r>
          </a:p>
          <a:p>
            <a:pPr>
              <a:defRPr/>
            </a:pP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fontScale="90000"/>
          </a:bodyPr>
          <a:lstStyle/>
          <a:p>
            <a:pPr>
              <a:defRPr/>
            </a:pPr>
            <a:r>
              <a:rPr lang="en-US" dirty="0"/>
              <a:t>Example 2</a:t>
            </a:r>
            <a:br>
              <a:rPr lang="en-US" dirty="0"/>
            </a:br>
            <a:r>
              <a:rPr lang="en-US" dirty="0"/>
              <a:t>Self-Driving Car (a)</a:t>
            </a:r>
          </a:p>
        </p:txBody>
      </p:sp>
      <p:sp>
        <p:nvSpPr>
          <p:cNvPr id="11" name="Oval 10">
            <a:extLst>
              <a:ext uri="{FF2B5EF4-FFF2-40B4-BE49-F238E27FC236}"/>
            </a:extLst>
          </p:cNvPr>
          <p:cNvSpPr/>
          <p:nvPr/>
        </p:nvSpPr>
        <p:spPr>
          <a:xfrm>
            <a:off x="3276600" y="3030538"/>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camera</a:t>
            </a:r>
          </a:p>
        </p:txBody>
      </p:sp>
      <p:sp>
        <p:nvSpPr>
          <p:cNvPr id="12" name="Oval 11">
            <a:extLst>
              <a:ext uri="{FF2B5EF4-FFF2-40B4-BE49-F238E27FC236}"/>
            </a:extLst>
          </p:cNvPr>
          <p:cNvSpPr/>
          <p:nvPr/>
        </p:nvSpPr>
        <p:spPr>
          <a:xfrm>
            <a:off x="4097338"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mic</a:t>
            </a:r>
          </a:p>
        </p:txBody>
      </p:sp>
      <p:sp>
        <p:nvSpPr>
          <p:cNvPr id="13" name="Oval 12">
            <a:extLst>
              <a:ext uri="{FF2B5EF4-FFF2-40B4-BE49-F238E27FC236}"/>
            </a:extLst>
          </p:cNvPr>
          <p:cNvSpPr/>
          <p:nvPr/>
        </p:nvSpPr>
        <p:spPr>
          <a:xfrm>
            <a:off x="5529263"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a:ext uri="{FF2B5EF4-FFF2-40B4-BE49-F238E27FC236}"/>
            </a:extLst>
          </p:cNvPr>
          <p:cNvSpPr/>
          <p:nvPr/>
        </p:nvSpPr>
        <p:spPr>
          <a:xfrm>
            <a:off x="4097338" y="4278313"/>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a:ext uri="{FF2B5EF4-FFF2-40B4-BE49-F238E27FC236}"/>
            </a:extLst>
          </p:cNvPr>
          <p:cNvSpPr/>
          <p:nvPr/>
        </p:nvSpPr>
        <p:spPr>
          <a:xfrm>
            <a:off x="2025650" y="3022600"/>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93543" name="TextBox 15"/>
          <p:cNvSpPr txBox="1">
            <a:spLocks noChangeArrowheads="1"/>
          </p:cNvSpPr>
          <p:nvPr/>
        </p:nvSpPr>
        <p:spPr bwMode="auto">
          <a:xfrm>
            <a:off x="6610350" y="6327775"/>
            <a:ext cx="225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000"/>
              <a:t>integrated lane keeping/assist system</a:t>
            </a:r>
          </a:p>
        </p:txBody>
      </p:sp>
      <p:cxnSp>
        <p:nvCxnSpPr>
          <p:cNvPr id="17" name="Straight Arrow Connector 16">
            <a:extLst>
              <a:ext uri="{FF2B5EF4-FFF2-40B4-BE49-F238E27FC236}"/>
            </a:extLst>
          </p:cNvPr>
          <p:cNvCxnSpPr>
            <a:cxnSpLocks/>
            <a:stCxn id="11" idx="4"/>
            <a:endCxn id="14" idx="1"/>
          </p:cNvCxnSpPr>
          <p:nvPr/>
        </p:nvCxnSpPr>
        <p:spPr>
          <a:xfrm>
            <a:off x="3568700" y="3614738"/>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extLst>
          </p:cNvPr>
          <p:cNvCxnSpPr>
            <a:cxnSpLocks/>
            <a:stCxn id="12" idx="4"/>
            <a:endCxn id="14" idx="0"/>
          </p:cNvCxnSpPr>
          <p:nvPr/>
        </p:nvCxnSpPr>
        <p:spPr>
          <a:xfrm>
            <a:off x="4389438" y="3624263"/>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extLst>
          </p:cNvPr>
          <p:cNvCxnSpPr>
            <a:cxnSpLocks/>
            <a:stCxn id="14" idx="6"/>
            <a:endCxn id="13" idx="4"/>
          </p:cNvCxnSpPr>
          <p:nvPr/>
        </p:nvCxnSpPr>
        <p:spPr>
          <a:xfrm flipV="1">
            <a:off x="4681538" y="3624263"/>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extLst>
          </p:cNvPr>
          <p:cNvSpPr txBox="1"/>
          <p:nvPr/>
        </p:nvSpPr>
        <p:spPr>
          <a:xfrm>
            <a:off x="3209925" y="4102100"/>
            <a:ext cx="865188" cy="1200150"/>
          </a:xfrm>
          <a:prstGeom prst="rect">
            <a:avLst/>
          </a:prstGeom>
          <a:noFill/>
        </p:spPr>
        <p:txBody>
          <a:bodyPr>
            <a:spAutoFit/>
          </a:bodyPr>
          <a:lstStyle/>
          <a:p>
            <a:pPr>
              <a:defRPr/>
            </a:pPr>
            <a:r>
              <a:rPr lang="en-US" sz="900" dirty="0">
                <a:solidFill>
                  <a:schemeClr val="accent6"/>
                </a:solidFill>
              </a:rPr>
              <a:t>vf2</a:t>
            </a:r>
          </a:p>
          <a:p>
            <a:pPr>
              <a:defRPr/>
            </a:pPr>
            <a:r>
              <a:rPr lang="en-US" sz="900" dirty="0">
                <a:solidFill>
                  <a:schemeClr val="accent6"/>
                </a:solidFill>
              </a:rPr>
              <a:t>Message: byte seq.</a:t>
            </a:r>
          </a:p>
          <a:p>
            <a:pPr>
              <a:defRPr/>
            </a:pPr>
            <a:r>
              <a:rPr lang="en-US" sz="900" dirty="0">
                <a:solidFill>
                  <a:schemeClr val="accent6"/>
                </a:solidFill>
              </a:rPr>
              <a:t>Information: </a:t>
            </a:r>
            <a:r>
              <a:rPr lang="en-US" sz="900" dirty="0" err="1">
                <a:solidFill>
                  <a:schemeClr val="accent6"/>
                </a:solidFill>
              </a:rPr>
              <a:t>videofeed</a:t>
            </a:r>
            <a:endParaRPr lang="en-US" sz="900" dirty="0">
              <a:solidFill>
                <a:schemeClr val="accent6"/>
              </a:solidFill>
            </a:endParaRPr>
          </a:p>
          <a:p>
            <a:pPr>
              <a:defRPr/>
            </a:pPr>
            <a:r>
              <a:rPr lang="en-US" sz="900" dirty="0">
                <a:solidFill>
                  <a:srgbClr val="C00000"/>
                </a:solidFill>
              </a:rPr>
              <a:t> contains vf1</a:t>
            </a:r>
          </a:p>
          <a:p>
            <a:pPr>
              <a:defRPr/>
            </a:pPr>
            <a:r>
              <a:rPr lang="en-US" sz="900" dirty="0">
                <a:solidFill>
                  <a:srgbClr val="C00000"/>
                </a:solidFill>
              </a:rPr>
              <a:t> encoding AES</a:t>
            </a:r>
          </a:p>
        </p:txBody>
      </p:sp>
      <p:cxnSp>
        <p:nvCxnSpPr>
          <p:cNvPr id="21" name="Straight Arrow Connector 20">
            <a:extLst>
              <a:ext uri="{FF2B5EF4-FFF2-40B4-BE49-F238E27FC236}"/>
            </a:extLst>
          </p:cNvPr>
          <p:cNvCxnSpPr>
            <a:cxnSpLocks/>
          </p:cNvCxnSpPr>
          <p:nvPr/>
        </p:nvCxnSpPr>
        <p:spPr>
          <a:xfrm flipV="1">
            <a:off x="3630613" y="3973513"/>
            <a:ext cx="138112" cy="1841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extLst>
          </p:cNvPr>
          <p:cNvSpPr txBox="1"/>
          <p:nvPr/>
        </p:nvSpPr>
        <p:spPr>
          <a:xfrm>
            <a:off x="4613275" y="3365500"/>
            <a:ext cx="1370013" cy="785813"/>
          </a:xfrm>
          <a:prstGeom prst="rect">
            <a:avLst/>
          </a:prstGeom>
          <a:noFill/>
        </p:spPr>
        <p:txBody>
          <a:bodyPr>
            <a:spAutoFit/>
          </a:bodyPr>
          <a:lstStyle/>
          <a:p>
            <a:pPr>
              <a:defRPr/>
            </a:pPr>
            <a:r>
              <a:rPr lang="en-US" sz="900" dirty="0">
                <a:solidFill>
                  <a:schemeClr val="accent6"/>
                </a:solidFill>
              </a:rPr>
              <a:t>af2</a:t>
            </a:r>
          </a:p>
          <a:p>
            <a:pPr>
              <a:defRPr/>
            </a:pPr>
            <a:r>
              <a:rPr lang="en-US" sz="900" dirty="0">
                <a:solidFill>
                  <a:schemeClr val="accent6"/>
                </a:solidFill>
              </a:rPr>
              <a:t>Message: byte seq.</a:t>
            </a:r>
          </a:p>
          <a:p>
            <a:pPr>
              <a:defRPr/>
            </a:pPr>
            <a:r>
              <a:rPr lang="en-US" sz="900" dirty="0">
                <a:solidFill>
                  <a:schemeClr val="accent6"/>
                </a:solidFill>
              </a:rPr>
              <a:t>Information: </a:t>
            </a:r>
            <a:r>
              <a:rPr lang="en-US" sz="900" dirty="0" err="1">
                <a:solidFill>
                  <a:schemeClr val="accent6"/>
                </a:solidFill>
              </a:rPr>
              <a:t>audiofeed</a:t>
            </a:r>
            <a:endParaRPr lang="en-US" sz="900" dirty="0">
              <a:solidFill>
                <a:schemeClr val="accent6"/>
              </a:solidFill>
            </a:endParaRPr>
          </a:p>
          <a:p>
            <a:pPr>
              <a:defRPr/>
            </a:pPr>
            <a:r>
              <a:rPr lang="en-US" sz="900" dirty="0">
                <a:solidFill>
                  <a:srgbClr val="C00000"/>
                </a:solidFill>
              </a:rPr>
              <a:t> contains af1</a:t>
            </a:r>
          </a:p>
          <a:p>
            <a:pPr>
              <a:defRPr/>
            </a:pPr>
            <a:r>
              <a:rPr lang="en-US" sz="900" dirty="0">
                <a:solidFill>
                  <a:srgbClr val="C00000"/>
                </a:solidFill>
              </a:rPr>
              <a:t> encoding AES</a:t>
            </a:r>
          </a:p>
        </p:txBody>
      </p:sp>
      <p:cxnSp>
        <p:nvCxnSpPr>
          <p:cNvPr id="23" name="Straight Arrow Connector 22">
            <a:extLst>
              <a:ext uri="{FF2B5EF4-FFF2-40B4-BE49-F238E27FC236}"/>
            </a:extLst>
          </p:cNvPr>
          <p:cNvCxnSpPr>
            <a:cxnSpLocks/>
            <a:stCxn id="22" idx="1"/>
          </p:cNvCxnSpPr>
          <p:nvPr/>
        </p:nvCxnSpPr>
        <p:spPr>
          <a:xfrm flipH="1">
            <a:off x="4433888" y="3759200"/>
            <a:ext cx="179387" cy="412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extLst>
          </p:cNvPr>
          <p:cNvSpPr txBox="1"/>
          <p:nvPr/>
        </p:nvSpPr>
        <p:spPr>
          <a:xfrm>
            <a:off x="7745413" y="2892425"/>
            <a:ext cx="1903412" cy="646113"/>
          </a:xfrm>
          <a:prstGeom prst="rect">
            <a:avLst/>
          </a:prstGeom>
          <a:noFill/>
        </p:spPr>
        <p:txBody>
          <a:bodyPr>
            <a:spAutoFit/>
          </a:bodyPr>
          <a:lstStyle/>
          <a:p>
            <a:pPr>
              <a:defRPr/>
            </a:pPr>
            <a:r>
              <a:rPr lang="en-US" sz="900" dirty="0">
                <a:solidFill>
                  <a:schemeClr val="accent6"/>
                </a:solidFill>
              </a:rPr>
              <a:t>cmd1</a:t>
            </a:r>
          </a:p>
          <a:p>
            <a:pPr>
              <a:defRPr/>
            </a:pPr>
            <a:r>
              <a:rPr lang="en-US" sz="900" dirty="0">
                <a:solidFill>
                  <a:schemeClr val="accent6"/>
                </a:solidFill>
              </a:rPr>
              <a:t>Message: command packet</a:t>
            </a:r>
          </a:p>
          <a:p>
            <a:pPr>
              <a:defRPr/>
            </a:pPr>
            <a:r>
              <a:rPr lang="en-US" sz="900" dirty="0">
                <a:solidFill>
                  <a:schemeClr val="accent6"/>
                </a:solidFill>
              </a:rPr>
              <a:t>Information: type of warning, attributes</a:t>
            </a:r>
          </a:p>
        </p:txBody>
      </p:sp>
      <p:cxnSp>
        <p:nvCxnSpPr>
          <p:cNvPr id="25" name="Straight Arrow Connector 24">
            <a:extLst>
              <a:ext uri="{FF2B5EF4-FFF2-40B4-BE49-F238E27FC236}"/>
            </a:extLst>
          </p:cNvPr>
          <p:cNvCxnSpPr>
            <a:cxnSpLocks/>
            <a:stCxn id="24" idx="1"/>
          </p:cNvCxnSpPr>
          <p:nvPr/>
        </p:nvCxnSpPr>
        <p:spPr>
          <a:xfrm flipH="1">
            <a:off x="5499100" y="3214688"/>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extLst>
          </p:cNvPr>
          <p:cNvCxnSpPr>
            <a:cxnSpLocks/>
            <a:endCxn id="11" idx="1"/>
          </p:cNvCxnSpPr>
          <p:nvPr/>
        </p:nvCxnSpPr>
        <p:spPr>
          <a:xfrm>
            <a:off x="2971800" y="2193925"/>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extLst>
          </p:cNvPr>
          <p:cNvSpPr txBox="1"/>
          <p:nvPr/>
        </p:nvSpPr>
        <p:spPr>
          <a:xfrm>
            <a:off x="3119438" y="2171700"/>
            <a:ext cx="1241425" cy="784225"/>
          </a:xfrm>
          <a:prstGeom prst="rect">
            <a:avLst/>
          </a:prstGeom>
          <a:noFill/>
        </p:spPr>
        <p:txBody>
          <a:bodyPr>
            <a:spAutoFit/>
          </a:bodyPr>
          <a:lstStyle/>
          <a:p>
            <a:pPr>
              <a:defRPr/>
            </a:pPr>
            <a:r>
              <a:rPr lang="en-US" sz="900" dirty="0">
                <a:solidFill>
                  <a:schemeClr val="accent6"/>
                </a:solidFill>
              </a:rPr>
              <a:t>vf1</a:t>
            </a:r>
          </a:p>
          <a:p>
            <a:pPr>
              <a:defRPr/>
            </a:pPr>
            <a:r>
              <a:rPr lang="en-US" sz="900" dirty="0">
                <a:solidFill>
                  <a:schemeClr val="accent6"/>
                </a:solidFill>
              </a:rPr>
              <a:t>Influence: video signal</a:t>
            </a:r>
          </a:p>
          <a:p>
            <a:pPr>
              <a:defRPr/>
            </a:pPr>
            <a:r>
              <a:rPr lang="en-US" sz="900" dirty="0">
                <a:solidFill>
                  <a:schemeClr val="accent6"/>
                </a:solidFill>
              </a:rPr>
              <a:t>Energy: </a:t>
            </a:r>
            <a:r>
              <a:rPr lang="en-US" sz="900" dirty="0" err="1">
                <a:solidFill>
                  <a:schemeClr val="accent6"/>
                </a:solidFill>
              </a:rPr>
              <a:t>electr</a:t>
            </a:r>
            <a:r>
              <a:rPr lang="en-US" sz="900" dirty="0">
                <a:solidFill>
                  <a:schemeClr val="accent6"/>
                </a:solidFill>
              </a:rPr>
              <a:t>. waves</a:t>
            </a:r>
          </a:p>
        </p:txBody>
      </p:sp>
      <p:cxnSp>
        <p:nvCxnSpPr>
          <p:cNvPr id="28" name="Straight Arrow Connector 27">
            <a:extLst>
              <a:ext uri="{FF2B5EF4-FFF2-40B4-BE49-F238E27FC236}"/>
            </a:extLst>
          </p:cNvPr>
          <p:cNvCxnSpPr>
            <a:cxnSpLocks/>
            <a:stCxn id="27" idx="2"/>
          </p:cNvCxnSpPr>
          <p:nvPr/>
        </p:nvCxnSpPr>
        <p:spPr>
          <a:xfrm flipH="1" flipV="1">
            <a:off x="3354388" y="2921000"/>
            <a:ext cx="385762" cy="349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extLst>
          </p:cNvPr>
          <p:cNvCxnSpPr>
            <a:cxnSpLocks/>
            <a:endCxn id="12" idx="0"/>
          </p:cNvCxnSpPr>
          <p:nvPr/>
        </p:nvCxnSpPr>
        <p:spPr>
          <a:xfrm>
            <a:off x="4332288" y="2206625"/>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extLst>
          </p:cNvPr>
          <p:cNvSpPr txBox="1"/>
          <p:nvPr/>
        </p:nvSpPr>
        <p:spPr>
          <a:xfrm>
            <a:off x="5068888" y="2309813"/>
            <a:ext cx="1528762" cy="508000"/>
          </a:xfrm>
          <a:prstGeom prst="rect">
            <a:avLst/>
          </a:prstGeom>
          <a:noFill/>
        </p:spPr>
        <p:txBody>
          <a:bodyPr>
            <a:spAutoFit/>
          </a:bodyPr>
          <a:lstStyle/>
          <a:p>
            <a:pPr>
              <a:defRPr/>
            </a:pPr>
            <a:r>
              <a:rPr lang="en-US" sz="900" dirty="0">
                <a:solidFill>
                  <a:schemeClr val="accent6"/>
                </a:solidFill>
              </a:rPr>
              <a:t>af1</a:t>
            </a:r>
          </a:p>
          <a:p>
            <a:pPr>
              <a:defRPr/>
            </a:pPr>
            <a:r>
              <a:rPr lang="en-US" sz="900" dirty="0">
                <a:solidFill>
                  <a:schemeClr val="accent6"/>
                </a:solidFill>
              </a:rPr>
              <a:t>Influence: audio signal</a:t>
            </a:r>
          </a:p>
          <a:p>
            <a:pPr>
              <a:defRPr/>
            </a:pPr>
            <a:r>
              <a:rPr lang="en-US" sz="900" dirty="0">
                <a:solidFill>
                  <a:schemeClr val="accent6"/>
                </a:solidFill>
              </a:rPr>
              <a:t>Energy: sound waves</a:t>
            </a:r>
          </a:p>
        </p:txBody>
      </p:sp>
      <p:cxnSp>
        <p:nvCxnSpPr>
          <p:cNvPr id="31" name="Straight Arrow Connector 30">
            <a:extLst>
              <a:ext uri="{FF2B5EF4-FFF2-40B4-BE49-F238E27FC236}"/>
            </a:extLst>
          </p:cNvPr>
          <p:cNvCxnSpPr>
            <a:cxnSpLocks/>
            <a:stCxn id="30" idx="1"/>
          </p:cNvCxnSpPr>
          <p:nvPr/>
        </p:nvCxnSpPr>
        <p:spPr>
          <a:xfrm flipH="1">
            <a:off x="4389438" y="2563813"/>
            <a:ext cx="679450"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extLst>
          </p:cNvPr>
          <p:cNvSpPr/>
          <p:nvPr/>
        </p:nvSpPr>
        <p:spPr>
          <a:xfrm>
            <a:off x="4894263" y="5584825"/>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a:ext uri="{FF2B5EF4-FFF2-40B4-BE49-F238E27FC236}"/>
            </a:extLst>
          </p:cNvPr>
          <p:cNvCxnSpPr>
            <a:cxnSpLocks/>
            <a:stCxn id="14" idx="4"/>
            <a:endCxn id="32" idx="1"/>
          </p:cNvCxnSpPr>
          <p:nvPr/>
        </p:nvCxnSpPr>
        <p:spPr>
          <a:xfrm>
            <a:off x="4389438" y="4862513"/>
            <a:ext cx="590550" cy="80803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extLst>
          </p:cNvPr>
          <p:cNvSpPr txBox="1"/>
          <p:nvPr/>
        </p:nvSpPr>
        <p:spPr>
          <a:xfrm>
            <a:off x="2786063" y="5353050"/>
            <a:ext cx="1581150" cy="1062038"/>
          </a:xfrm>
          <a:prstGeom prst="rect">
            <a:avLst/>
          </a:prstGeom>
          <a:noFill/>
        </p:spPr>
        <p:txBody>
          <a:bodyPr>
            <a:spAutoFit/>
          </a:bodyPr>
          <a:lstStyle/>
          <a:p>
            <a:pPr>
              <a:defRPr/>
            </a:pPr>
            <a:r>
              <a:rPr lang="en-US" sz="900" dirty="0">
                <a:solidFill>
                  <a:schemeClr val="accent6"/>
                </a:solidFill>
              </a:rPr>
              <a:t>avf1</a:t>
            </a:r>
          </a:p>
          <a:p>
            <a:pPr>
              <a:defRPr/>
            </a:pPr>
            <a:r>
              <a:rPr lang="en-US" sz="900" dirty="0">
                <a:solidFill>
                  <a:schemeClr val="accent6"/>
                </a:solidFill>
              </a:rPr>
              <a:t>Message: byte seq.</a:t>
            </a:r>
          </a:p>
          <a:p>
            <a:pPr>
              <a:defRPr/>
            </a:pPr>
            <a:r>
              <a:rPr lang="en-US" sz="900" dirty="0">
                <a:solidFill>
                  <a:schemeClr val="accent6"/>
                </a:solidFill>
              </a:rPr>
              <a:t>Information: combined </a:t>
            </a:r>
            <a:r>
              <a:rPr lang="en-US" sz="900" dirty="0" err="1">
                <a:solidFill>
                  <a:schemeClr val="accent6"/>
                </a:solidFill>
              </a:rPr>
              <a:t>videofeed</a:t>
            </a:r>
            <a:r>
              <a:rPr lang="en-US" sz="900" dirty="0">
                <a:solidFill>
                  <a:schemeClr val="accent6"/>
                </a:solidFill>
              </a:rPr>
              <a:t>, </a:t>
            </a:r>
            <a:r>
              <a:rPr lang="en-US" sz="900" dirty="0" err="1">
                <a:solidFill>
                  <a:schemeClr val="accent6"/>
                </a:solidFill>
              </a:rPr>
              <a:t>audiofeed</a:t>
            </a:r>
            <a:endParaRPr lang="en-US" sz="900" dirty="0">
              <a:solidFill>
                <a:schemeClr val="accent6"/>
              </a:solidFill>
            </a:endParaRPr>
          </a:p>
          <a:p>
            <a:pPr>
              <a:defRPr/>
            </a:pPr>
            <a:r>
              <a:rPr lang="en-US" sz="900" dirty="0">
                <a:solidFill>
                  <a:srgbClr val="C00000"/>
                </a:solidFill>
              </a:rPr>
              <a:t> contains vf2</a:t>
            </a:r>
          </a:p>
          <a:p>
            <a:pPr>
              <a:defRPr/>
            </a:pPr>
            <a:r>
              <a:rPr lang="en-US" sz="900" dirty="0">
                <a:solidFill>
                  <a:srgbClr val="C00000"/>
                </a:solidFill>
              </a:rPr>
              <a:t> contains af2</a:t>
            </a:r>
          </a:p>
          <a:p>
            <a:pPr>
              <a:defRPr/>
            </a:pPr>
            <a:r>
              <a:rPr lang="en-US" sz="900" dirty="0">
                <a:solidFill>
                  <a:srgbClr val="C00000"/>
                </a:solidFill>
              </a:rPr>
              <a:t> encoding AES</a:t>
            </a:r>
          </a:p>
        </p:txBody>
      </p:sp>
      <p:cxnSp>
        <p:nvCxnSpPr>
          <p:cNvPr id="35" name="Straight Arrow Connector 34">
            <a:extLst>
              <a:ext uri="{FF2B5EF4-FFF2-40B4-BE49-F238E27FC236}"/>
            </a:extLst>
          </p:cNvPr>
          <p:cNvCxnSpPr>
            <a:cxnSpLocks/>
          </p:cNvCxnSpPr>
          <p:nvPr/>
        </p:nvCxnSpPr>
        <p:spPr>
          <a:xfrm flipV="1">
            <a:off x="4097338" y="5345113"/>
            <a:ext cx="584200" cy="2587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extLst>
          </p:cNvPr>
          <p:cNvSpPr/>
          <p:nvPr/>
        </p:nvSpPr>
        <p:spPr>
          <a:xfrm>
            <a:off x="2271713" y="1985963"/>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a:ext uri="{FF2B5EF4-FFF2-40B4-BE49-F238E27FC236}"/>
            </a:extLst>
          </p:cNvPr>
          <p:cNvSpPr/>
          <p:nvPr/>
        </p:nvSpPr>
        <p:spPr>
          <a:xfrm>
            <a:off x="7158038" y="3659188"/>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remote </a:t>
            </a:r>
            <a:r>
              <a:rPr lang="en-US" sz="1100" dirty="0" err="1">
                <a:solidFill>
                  <a:schemeClr val="bg1"/>
                </a:solidFill>
              </a:rPr>
              <a:t>assit</a:t>
            </a:r>
            <a:endParaRPr lang="en-US" sz="1100" dirty="0">
              <a:solidFill>
                <a:schemeClr val="bg1"/>
              </a:solidFill>
            </a:endParaRPr>
          </a:p>
        </p:txBody>
      </p:sp>
      <p:sp>
        <p:nvSpPr>
          <p:cNvPr id="38" name="TextBox 37">
            <a:extLst>
              <a:ext uri="{FF2B5EF4-FFF2-40B4-BE49-F238E27FC236}"/>
            </a:extLst>
          </p:cNvPr>
          <p:cNvSpPr txBox="1"/>
          <p:nvPr/>
        </p:nvSpPr>
        <p:spPr>
          <a:xfrm>
            <a:off x="6864350" y="4410075"/>
            <a:ext cx="2005013" cy="646113"/>
          </a:xfrm>
          <a:prstGeom prst="rect">
            <a:avLst/>
          </a:prstGeom>
          <a:noFill/>
        </p:spPr>
        <p:txBody>
          <a:bodyPr>
            <a:spAutoFit/>
          </a:bodyPr>
          <a:lstStyle/>
          <a:p>
            <a:pPr>
              <a:defRPr/>
            </a:pPr>
            <a:r>
              <a:rPr lang="en-US" sz="900" dirty="0">
                <a:solidFill>
                  <a:schemeClr val="accent6"/>
                </a:solidFill>
              </a:rPr>
              <a:t>alarm1</a:t>
            </a:r>
          </a:p>
          <a:p>
            <a:pPr>
              <a:defRPr/>
            </a:pPr>
            <a:r>
              <a:rPr lang="en-US" sz="900" dirty="0">
                <a:solidFill>
                  <a:schemeClr val="accent6"/>
                </a:solidFill>
              </a:rPr>
              <a:t>Message: alarm packet</a:t>
            </a:r>
          </a:p>
          <a:p>
            <a:pPr>
              <a:defRPr/>
            </a:pPr>
            <a:r>
              <a:rPr lang="en-US" sz="900" dirty="0">
                <a:solidFill>
                  <a:schemeClr val="accent6"/>
                </a:solidFill>
              </a:rPr>
              <a:t>Information: type of alarm, timestamp, location, driver ID</a:t>
            </a:r>
          </a:p>
        </p:txBody>
      </p:sp>
      <p:cxnSp>
        <p:nvCxnSpPr>
          <p:cNvPr id="39" name="Straight Arrow Connector 38">
            <a:extLst>
              <a:ext uri="{FF2B5EF4-FFF2-40B4-BE49-F238E27FC236}"/>
            </a:extLst>
          </p:cNvPr>
          <p:cNvCxnSpPr>
            <a:cxnSpLocks/>
            <a:stCxn id="38" idx="1"/>
          </p:cNvCxnSpPr>
          <p:nvPr/>
        </p:nvCxnSpPr>
        <p:spPr>
          <a:xfrm flipH="1" flipV="1">
            <a:off x="6638925" y="4338638"/>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extLst>
          </p:cNvPr>
          <p:cNvCxnSpPr>
            <a:cxnSpLocks/>
            <a:stCxn id="14" idx="6"/>
            <a:endCxn id="37" idx="3"/>
          </p:cNvCxnSpPr>
          <p:nvPr/>
        </p:nvCxnSpPr>
        <p:spPr>
          <a:xfrm flipV="1">
            <a:off x="4681538" y="4157663"/>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3568" name="TextBox 40"/>
          <p:cNvSpPr txBox="1">
            <a:spLocks noChangeArrowheads="1"/>
          </p:cNvSpPr>
          <p:nvPr/>
        </p:nvSpPr>
        <p:spPr bwMode="auto">
          <a:xfrm>
            <a:off x="2457450" y="3751263"/>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a:lnSpc>
                <a:spcPct val="100000"/>
              </a:lnSpc>
              <a:spcBef>
                <a:spcPct val="0"/>
              </a:spcBef>
              <a:buSzTx/>
              <a:buFontTx/>
              <a:buNone/>
            </a:pPr>
            <a:r>
              <a:rPr lang="en-US" altLang="en-US" sz="1400"/>
              <a:t>robotic camera</a:t>
            </a:r>
          </a:p>
          <a:p>
            <a:pPr>
              <a:lnSpc>
                <a:spcPct val="100000"/>
              </a:lnSpc>
              <a:spcBef>
                <a:spcPct val="0"/>
              </a:spcBef>
              <a:buSzTx/>
              <a:buFontTx/>
              <a:buNone/>
            </a:pPr>
            <a:endParaRPr lang="en-US" altLang="en-US" sz="1400"/>
          </a:p>
        </p:txBody>
      </p:sp>
      <p:sp>
        <p:nvSpPr>
          <p:cNvPr id="42" name="Oval 41">
            <a:extLst>
              <a:ext uri="{FF2B5EF4-FFF2-40B4-BE49-F238E27FC236}"/>
            </a:extLst>
          </p:cNvPr>
          <p:cNvSpPr/>
          <p:nvPr/>
        </p:nvSpPr>
        <p:spPr>
          <a:xfrm>
            <a:off x="2312988" y="30321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a:solidFill>
                  <a:prstClr val="white"/>
                </a:solidFill>
                <a:latin typeface="Calibri" panose="020F0502020204030204"/>
              </a:rPr>
              <a:t>targeting </a:t>
            </a:r>
          </a:p>
          <a:p>
            <a:pPr algn="ctr">
              <a:defRPr/>
            </a:pPr>
            <a:r>
              <a:rPr lang="en-US" sz="800" b="1" dirty="0">
                <a:solidFill>
                  <a:prstClr val="white"/>
                </a:solidFill>
                <a:latin typeface="Calibri" panose="020F0502020204030204"/>
              </a:rPr>
              <a:t>mech</a:t>
            </a:r>
          </a:p>
        </p:txBody>
      </p:sp>
      <p:sp>
        <p:nvSpPr>
          <p:cNvPr id="43" name="Rectangle: Rounded Corners 33">
            <a:extLst>
              <a:ext uri="{FF2B5EF4-FFF2-40B4-BE49-F238E27FC236}"/>
            </a:extLst>
          </p:cNvPr>
          <p:cNvSpPr/>
          <p:nvPr/>
        </p:nvSpPr>
        <p:spPr>
          <a:xfrm>
            <a:off x="2297113" y="3038475"/>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a:ext uri="{FF2B5EF4-FFF2-40B4-BE49-F238E27FC236}"/>
            </a:extLst>
          </p:cNvPr>
          <p:cNvCxnSpPr>
            <a:cxnSpLocks/>
            <a:stCxn id="42" idx="6"/>
            <a:endCxn id="11" idx="2"/>
          </p:cNvCxnSpPr>
          <p:nvPr/>
        </p:nvCxnSpPr>
        <p:spPr>
          <a:xfrm flipV="1">
            <a:off x="2897188" y="3322638"/>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extLst>
          </p:cNvPr>
          <p:cNvSpPr txBox="1"/>
          <p:nvPr/>
        </p:nvSpPr>
        <p:spPr>
          <a:xfrm>
            <a:off x="1620838" y="2247900"/>
            <a:ext cx="1589087" cy="506413"/>
          </a:xfrm>
          <a:prstGeom prst="rect">
            <a:avLst/>
          </a:prstGeom>
          <a:noFill/>
        </p:spPr>
        <p:txBody>
          <a:bodyPr>
            <a:spAutoFit/>
          </a:bodyPr>
          <a:lstStyle/>
          <a:p>
            <a:pPr>
              <a:defRPr/>
            </a:pPr>
            <a:r>
              <a:rPr lang="en-US" sz="900" dirty="0">
                <a:solidFill>
                  <a:schemeClr val="accent6"/>
                </a:solidFill>
              </a:rPr>
              <a:t>o1</a:t>
            </a:r>
          </a:p>
          <a:p>
            <a:pPr>
              <a:defRPr/>
            </a:pPr>
            <a:r>
              <a:rPr lang="en-US" sz="900" dirty="0">
                <a:solidFill>
                  <a:schemeClr val="accent6"/>
                </a:solidFill>
              </a:rPr>
              <a:t>Influence: angle change</a:t>
            </a:r>
          </a:p>
          <a:p>
            <a:pPr>
              <a:defRPr/>
            </a:pPr>
            <a:r>
              <a:rPr lang="en-US" sz="900" dirty="0">
                <a:solidFill>
                  <a:schemeClr val="accent6"/>
                </a:solidFill>
              </a:rPr>
              <a:t>Energy: mechanical</a:t>
            </a:r>
          </a:p>
        </p:txBody>
      </p:sp>
      <p:cxnSp>
        <p:nvCxnSpPr>
          <p:cNvPr id="46" name="Straight Arrow Connector 45">
            <a:extLst>
              <a:ext uri="{FF2B5EF4-FFF2-40B4-BE49-F238E27FC236}"/>
            </a:extLst>
          </p:cNvPr>
          <p:cNvCxnSpPr>
            <a:cxnSpLocks/>
          </p:cNvCxnSpPr>
          <p:nvPr/>
        </p:nvCxnSpPr>
        <p:spPr>
          <a:xfrm>
            <a:off x="2727325" y="2686050"/>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a:ext uri="{FF2B5EF4-FFF2-40B4-BE49-F238E27FC236}"/>
            </a:extLst>
          </p:cNvPr>
          <p:cNvCxnSpPr>
            <a:cxnSpLocks/>
            <a:stCxn id="14" idx="3"/>
            <a:endCxn id="42" idx="4"/>
          </p:cNvCxnSpPr>
          <p:nvPr/>
        </p:nvCxnSpPr>
        <p:spPr>
          <a:xfrm rot="5400000" flipH="1">
            <a:off x="2813844" y="3407569"/>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extLst>
          </p:cNvPr>
          <p:cNvSpPr txBox="1"/>
          <p:nvPr/>
        </p:nvSpPr>
        <p:spPr>
          <a:xfrm>
            <a:off x="1524000" y="4470400"/>
            <a:ext cx="1035050" cy="923925"/>
          </a:xfrm>
          <a:prstGeom prst="rect">
            <a:avLst/>
          </a:prstGeom>
          <a:noFill/>
        </p:spPr>
        <p:txBody>
          <a:bodyPr>
            <a:spAutoFit/>
          </a:bodyPr>
          <a:lstStyle/>
          <a:p>
            <a:pPr>
              <a:defRPr/>
            </a:pPr>
            <a:r>
              <a:rPr lang="en-US" sz="900" dirty="0">
                <a:solidFill>
                  <a:schemeClr val="accent6"/>
                </a:solidFill>
              </a:rPr>
              <a:t>cmd2</a:t>
            </a:r>
          </a:p>
          <a:p>
            <a:pPr>
              <a:defRPr/>
            </a:pPr>
            <a:r>
              <a:rPr lang="en-US" sz="900" dirty="0">
                <a:solidFill>
                  <a:schemeClr val="accent6"/>
                </a:solidFill>
              </a:rPr>
              <a:t>Message: command packet</a:t>
            </a:r>
          </a:p>
          <a:p>
            <a:pPr>
              <a:defRPr/>
            </a:pPr>
            <a:r>
              <a:rPr lang="en-US" sz="900" dirty="0">
                <a:solidFill>
                  <a:schemeClr val="accent6"/>
                </a:solidFill>
              </a:rPr>
              <a:t>Information: degrees, speed</a:t>
            </a:r>
          </a:p>
        </p:txBody>
      </p:sp>
      <p:cxnSp>
        <p:nvCxnSpPr>
          <p:cNvPr id="49" name="Straight Arrow Connector 48">
            <a:extLst>
              <a:ext uri="{FF2B5EF4-FFF2-40B4-BE49-F238E27FC236}"/>
            </a:extLst>
          </p:cNvPr>
          <p:cNvCxnSpPr>
            <a:cxnSpLocks/>
          </p:cNvCxnSpPr>
          <p:nvPr/>
        </p:nvCxnSpPr>
        <p:spPr>
          <a:xfrm flipV="1">
            <a:off x="2078038" y="4278313"/>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extLst>
          </p:cNvPr>
          <p:cNvSpPr/>
          <p:nvPr/>
        </p:nvSpPr>
        <p:spPr>
          <a:xfrm>
            <a:off x="2025650" y="3024188"/>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93578" name="TextBox 55"/>
          <p:cNvSpPr txBox="1">
            <a:spLocks noChangeArrowheads="1"/>
          </p:cNvSpPr>
          <p:nvPr/>
        </p:nvSpPr>
        <p:spPr bwMode="auto">
          <a:xfrm>
            <a:off x="4889500" y="5281613"/>
            <a:ext cx="2941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900"/>
              <a:t>integrated lane keeping/assist system (stand-alone part)</a:t>
            </a:r>
          </a:p>
        </p:txBody>
      </p:sp>
      <p:sp>
        <p:nvSpPr>
          <p:cNvPr id="57" name="Oval 56">
            <a:extLst>
              <a:ext uri="{FF2B5EF4-FFF2-40B4-BE49-F238E27FC236}"/>
            </a:extLst>
          </p:cNvPr>
          <p:cNvSpPr/>
          <p:nvPr/>
        </p:nvSpPr>
        <p:spPr>
          <a:xfrm>
            <a:off x="5537200" y="4659313"/>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driver</a:t>
            </a:r>
          </a:p>
        </p:txBody>
      </p:sp>
      <p:cxnSp>
        <p:nvCxnSpPr>
          <p:cNvPr id="58" name="Straight Arrow Connector 57">
            <a:extLst>
              <a:ext uri="{FF2B5EF4-FFF2-40B4-BE49-F238E27FC236}"/>
            </a:extLst>
          </p:cNvPr>
          <p:cNvCxnSpPr>
            <a:cxnSpLocks/>
            <a:stCxn id="13" idx="4"/>
            <a:endCxn id="57" idx="0"/>
          </p:cNvCxnSpPr>
          <p:nvPr/>
        </p:nvCxnSpPr>
        <p:spPr>
          <a:xfrm>
            <a:off x="5821363" y="3624263"/>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3581" name="Group 58"/>
          <p:cNvGrpSpPr>
            <a:grpSpLocks/>
          </p:cNvGrpSpPr>
          <p:nvPr/>
        </p:nvGrpSpPr>
        <p:grpSpPr bwMode="auto">
          <a:xfrm>
            <a:off x="7762875" y="484188"/>
            <a:ext cx="2716213" cy="1804987"/>
            <a:chOff x="13020430" y="8627877"/>
            <a:chExt cx="4538404" cy="3016011"/>
          </a:xfrm>
        </p:grpSpPr>
        <p:grpSp>
          <p:nvGrpSpPr>
            <p:cNvPr id="193588" name="Group 59"/>
            <p:cNvGrpSpPr>
              <a:grpSpLocks/>
            </p:cNvGrpSpPr>
            <p:nvPr/>
          </p:nvGrpSpPr>
          <p:grpSpPr bwMode="auto">
            <a:xfrm>
              <a:off x="13020430" y="8627877"/>
              <a:ext cx="4538404" cy="3016011"/>
              <a:chOff x="8680737" y="77172"/>
              <a:chExt cx="4538404" cy="3016011"/>
            </a:xfrm>
          </p:grpSpPr>
          <p:sp>
            <p:nvSpPr>
              <p:cNvPr id="65" name="Rectangle 64">
                <a:extLst>
                  <a:ext uri="{FF2B5EF4-FFF2-40B4-BE49-F238E27FC236}"/>
                </a:extLst>
              </p:cNvPr>
              <p:cNvSpPr/>
              <p:nvPr/>
            </p:nvSpPr>
            <p:spPr>
              <a:xfrm>
                <a:off x="8680737" y="90434"/>
                <a:ext cx="4538404" cy="2896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a:ext uri="{FF2B5EF4-FFF2-40B4-BE49-F238E27FC236}"/>
                </a:extLst>
              </p:cNvPr>
              <p:cNvCxnSpPr/>
              <p:nvPr/>
            </p:nvCxnSpPr>
            <p:spPr>
              <a:xfrm>
                <a:off x="8956596" y="294686"/>
                <a:ext cx="421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extLst>
              </p:cNvPr>
              <p:cNvCxnSpPr/>
              <p:nvPr/>
            </p:nvCxnSpPr>
            <p:spPr>
              <a:xfrm>
                <a:off x="8956596" y="615650"/>
                <a:ext cx="421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3596"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connection</a:t>
                </a:r>
              </a:p>
            </p:txBody>
          </p:sp>
          <p:sp>
            <p:nvSpPr>
              <p:cNvPr id="193597"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Direct logical connection</a:t>
                </a:r>
              </a:p>
            </p:txBody>
          </p:sp>
          <p:sp>
            <p:nvSpPr>
              <p:cNvPr id="70" name="Rectangle 69">
                <a:extLst>
                  <a:ext uri="{FF2B5EF4-FFF2-40B4-BE49-F238E27FC236}"/>
                </a:extLst>
              </p:cNvPr>
              <p:cNvSpPr/>
              <p:nvPr/>
            </p:nvSpPr>
            <p:spPr>
              <a:xfrm>
                <a:off x="8961900" y="1891554"/>
                <a:ext cx="411136" cy="236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93599"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element</a:t>
                </a:r>
              </a:p>
            </p:txBody>
          </p:sp>
          <p:sp>
            <p:nvSpPr>
              <p:cNvPr id="72" name="Rectangle 71">
                <a:extLst>
                  <a:ext uri="{FF2B5EF4-FFF2-40B4-BE49-F238E27FC236}"/>
                </a:extLst>
              </p:cNvPr>
              <p:cNvSpPr/>
              <p:nvPr/>
            </p:nvSpPr>
            <p:spPr>
              <a:xfrm>
                <a:off x="8972510" y="2278834"/>
                <a:ext cx="411136"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93601"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Logical element</a:t>
                </a:r>
              </a:p>
            </p:txBody>
          </p:sp>
          <p:sp>
            <p:nvSpPr>
              <p:cNvPr id="74" name="Rectangle 73">
                <a:extLst>
                  <a:ext uri="{FF2B5EF4-FFF2-40B4-BE49-F238E27FC236}"/>
                </a:extLst>
              </p:cNvPr>
              <p:cNvSpPr/>
              <p:nvPr/>
            </p:nvSpPr>
            <p:spPr>
              <a:xfrm>
                <a:off x="8972510" y="2676725"/>
                <a:ext cx="437661" cy="209555"/>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193603"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&amp; logical system</a:t>
                </a:r>
              </a:p>
            </p:txBody>
          </p:sp>
        </p:grpSp>
        <p:sp>
          <p:nvSpPr>
            <p:cNvPr id="193589"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Description of interaction</a:t>
              </a:r>
            </a:p>
          </p:txBody>
        </p:sp>
        <p:sp>
          <p:nvSpPr>
            <p:cNvPr id="193590"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Annotation</a:t>
              </a:r>
            </a:p>
          </p:txBody>
        </p:sp>
        <p:sp>
          <p:nvSpPr>
            <p:cNvPr id="193591"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8CBD6B"/>
                  </a:solidFill>
                  <a:latin typeface="Calibri" charset="0"/>
                </a:rPr>
                <a:t>text</a:t>
              </a:r>
            </a:p>
          </p:txBody>
        </p:sp>
        <p:sp>
          <p:nvSpPr>
            <p:cNvPr id="193592"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D75C5C"/>
                  </a:solidFill>
                  <a:latin typeface="Calibri" charset="0"/>
                </a:rPr>
                <a:t>text</a:t>
              </a:r>
            </a:p>
          </p:txBody>
        </p:sp>
      </p:grpSp>
      <p:sp>
        <p:nvSpPr>
          <p:cNvPr id="76" name="TextBox 75">
            <a:extLst>
              <a:ext uri="{FF2B5EF4-FFF2-40B4-BE49-F238E27FC236}"/>
            </a:extLst>
          </p:cNvPr>
          <p:cNvSpPr txBox="1"/>
          <p:nvPr/>
        </p:nvSpPr>
        <p:spPr>
          <a:xfrm>
            <a:off x="7343775" y="5722938"/>
            <a:ext cx="1398588" cy="646112"/>
          </a:xfrm>
          <a:prstGeom prst="rect">
            <a:avLst/>
          </a:prstGeom>
          <a:noFill/>
        </p:spPr>
        <p:txBody>
          <a:bodyPr>
            <a:spAutoFit/>
          </a:bodyPr>
          <a:lstStyle/>
          <a:p>
            <a:pPr>
              <a:defRPr/>
            </a:pPr>
            <a:r>
              <a:rPr lang="en-US" sz="900" dirty="0">
                <a:solidFill>
                  <a:schemeClr val="accent6"/>
                </a:solidFill>
              </a:rPr>
              <a:t>ws1</a:t>
            </a:r>
          </a:p>
          <a:p>
            <a:pPr>
              <a:defRPr/>
            </a:pPr>
            <a:r>
              <a:rPr lang="en-US" sz="900" dirty="0">
                <a:solidFill>
                  <a:schemeClr val="accent6"/>
                </a:solidFill>
              </a:rPr>
              <a:t>Influence: warning signal</a:t>
            </a:r>
          </a:p>
          <a:p>
            <a:pPr>
              <a:defRPr/>
            </a:pPr>
            <a:r>
              <a:rPr lang="en-US" sz="900" dirty="0">
                <a:solidFill>
                  <a:schemeClr val="accent6"/>
                </a:solidFill>
              </a:rPr>
              <a:t>Energy: waves TBD</a:t>
            </a:r>
          </a:p>
        </p:txBody>
      </p:sp>
      <p:cxnSp>
        <p:nvCxnSpPr>
          <p:cNvPr id="77" name="Straight Arrow Connector 76">
            <a:extLst>
              <a:ext uri="{FF2B5EF4-FFF2-40B4-BE49-F238E27FC236}"/>
            </a:extLst>
          </p:cNvPr>
          <p:cNvCxnSpPr>
            <a:cxnSpLocks/>
            <a:stCxn id="76" idx="1"/>
          </p:cNvCxnSpPr>
          <p:nvPr/>
        </p:nvCxnSpPr>
        <p:spPr>
          <a:xfrm flipH="1" flipV="1">
            <a:off x="5875338" y="4178300"/>
            <a:ext cx="1468437" cy="18684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extLst>
          </p:cNvPr>
          <p:cNvSpPr/>
          <p:nvPr/>
        </p:nvSpPr>
        <p:spPr>
          <a:xfrm>
            <a:off x="1684338" y="6573838"/>
            <a:ext cx="2835275" cy="209550"/>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steering wheel</a:t>
            </a:r>
          </a:p>
        </p:txBody>
      </p:sp>
      <p:cxnSp>
        <p:nvCxnSpPr>
          <p:cNvPr id="99" name="Straight Arrow Connector 98">
            <a:extLst>
              <a:ext uri="{FF2B5EF4-FFF2-40B4-BE49-F238E27FC236}"/>
            </a:extLst>
          </p:cNvPr>
          <p:cNvCxnSpPr>
            <a:cxnSpLocks/>
            <a:stCxn id="14" idx="4"/>
          </p:cNvCxnSpPr>
          <p:nvPr/>
        </p:nvCxnSpPr>
        <p:spPr>
          <a:xfrm flipH="1">
            <a:off x="4052888" y="4862513"/>
            <a:ext cx="336550"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extLst>
          </p:cNvPr>
          <p:cNvSpPr txBox="1"/>
          <p:nvPr/>
        </p:nvSpPr>
        <p:spPr>
          <a:xfrm>
            <a:off x="4672013" y="6289675"/>
            <a:ext cx="1582737" cy="508000"/>
          </a:xfrm>
          <a:prstGeom prst="rect">
            <a:avLst/>
          </a:prstGeom>
          <a:noFill/>
        </p:spPr>
        <p:txBody>
          <a:bodyPr>
            <a:spAutoFit/>
          </a:bodyPr>
          <a:lstStyle/>
          <a:p>
            <a:pPr>
              <a:defRPr/>
            </a:pPr>
            <a:r>
              <a:rPr lang="en-US" sz="900" dirty="0">
                <a:solidFill>
                  <a:schemeClr val="accent6"/>
                </a:solidFill>
              </a:rPr>
              <a:t>ctrl1</a:t>
            </a:r>
          </a:p>
          <a:p>
            <a:pPr>
              <a:defRPr/>
            </a:pPr>
            <a:r>
              <a:rPr lang="en-US" sz="900" dirty="0">
                <a:solidFill>
                  <a:schemeClr val="accent6"/>
                </a:solidFill>
              </a:rPr>
              <a:t>Message: angle change</a:t>
            </a:r>
          </a:p>
          <a:p>
            <a:pPr>
              <a:defRPr/>
            </a:pPr>
            <a:r>
              <a:rPr lang="en-US" sz="900" dirty="0">
                <a:solidFill>
                  <a:schemeClr val="accent6"/>
                </a:solidFill>
              </a:rPr>
              <a:t>Information: mechanical</a:t>
            </a:r>
          </a:p>
        </p:txBody>
      </p:sp>
      <p:cxnSp>
        <p:nvCxnSpPr>
          <p:cNvPr id="103" name="Straight Arrow Connector 102">
            <a:extLst>
              <a:ext uri="{FF2B5EF4-FFF2-40B4-BE49-F238E27FC236}"/>
            </a:extLst>
          </p:cNvPr>
          <p:cNvCxnSpPr>
            <a:cxnSpLocks/>
          </p:cNvCxnSpPr>
          <p:nvPr/>
        </p:nvCxnSpPr>
        <p:spPr>
          <a:xfrm flipH="1" flipV="1">
            <a:off x="4206875" y="5949950"/>
            <a:ext cx="500063" cy="3778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2: Self-Driving Car (a)</a:t>
            </a:r>
          </a:p>
        </p:txBody>
      </p:sp>
      <p:sp>
        <p:nvSpPr>
          <p:cNvPr id="3" name="Content Placeholder 2">
            <a:extLst>
              <a:ext uri="{FF2B5EF4-FFF2-40B4-BE49-F238E27FC236}"/>
            </a:extLst>
          </p:cNvPr>
          <p:cNvSpPr>
            <a:spLocks noGrp="1"/>
          </p:cNvSpPr>
          <p:nvPr>
            <p:ph idx="1"/>
          </p:nvPr>
        </p:nvSpPr>
        <p:spPr>
          <a:xfrm>
            <a:off x="2152650" y="1825625"/>
            <a:ext cx="7886700" cy="4773613"/>
          </a:xfrm>
        </p:spPr>
        <p:txBody>
          <a:bodyPr>
            <a:normAutofit fontScale="92500" lnSpcReduction="10000"/>
          </a:bodyPr>
          <a:lstStyle/>
          <a:p>
            <a:pPr marL="0" indent="0">
              <a:buFont typeface="Arial" charset="0"/>
              <a:buNone/>
              <a:defRPr/>
            </a:pPr>
            <a:r>
              <a:rPr lang="en-US" i="1" dirty="0"/>
              <a:t>A self-driving car uses SAM and camera for lane keeping/assist</a:t>
            </a:r>
          </a:p>
          <a:p>
            <a:pPr marL="0" indent="0">
              <a:buFont typeface="Arial" charset="0"/>
              <a:buNone/>
              <a:defRPr/>
            </a:pPr>
            <a:r>
              <a:rPr lang="en-US" b="1" dirty="0"/>
              <a:t>Actors</a:t>
            </a:r>
          </a:p>
          <a:p>
            <a:pPr lvl="1">
              <a:defRPr/>
            </a:pPr>
            <a:r>
              <a:rPr lang="en-US" dirty="0"/>
              <a:t>Camera</a:t>
            </a:r>
          </a:p>
          <a:p>
            <a:pPr lvl="2">
              <a:defRPr/>
            </a:pPr>
            <a:r>
              <a:rPr lang="en-US" dirty="0"/>
              <a:t>Basic camera</a:t>
            </a:r>
          </a:p>
          <a:p>
            <a:pPr lvl="2">
              <a:defRPr/>
            </a:pPr>
            <a:r>
              <a:rPr lang="en-US" dirty="0"/>
              <a:t>Advanced camera</a:t>
            </a:r>
          </a:p>
          <a:p>
            <a:pPr lvl="2">
              <a:defRPr/>
            </a:pPr>
            <a:r>
              <a:rPr lang="en-US" dirty="0"/>
              <a:t>Two modes:</a:t>
            </a:r>
          </a:p>
          <a:p>
            <a:pPr lvl="3">
              <a:defRPr/>
            </a:pPr>
            <a:r>
              <a:rPr lang="en-US" dirty="0"/>
              <a:t>Record at 25 fps</a:t>
            </a:r>
          </a:p>
          <a:p>
            <a:pPr lvl="3">
              <a:defRPr/>
            </a:pPr>
            <a:r>
              <a:rPr lang="en-US" dirty="0"/>
              <a:t>Record at 50 fps</a:t>
            </a:r>
          </a:p>
          <a:p>
            <a:pPr lvl="2">
              <a:defRPr/>
            </a:pPr>
            <a:r>
              <a:rPr lang="en-US" dirty="0"/>
              <a:t>Security features (may be enabled)</a:t>
            </a:r>
          </a:p>
          <a:p>
            <a:pPr lvl="3">
              <a:defRPr/>
            </a:pPr>
            <a:r>
              <a:rPr lang="en-US" dirty="0"/>
              <a:t>Encrypted memory</a:t>
            </a:r>
          </a:p>
          <a:p>
            <a:pPr lvl="3">
              <a:defRPr/>
            </a:pPr>
            <a:r>
              <a:rPr lang="en-US" dirty="0"/>
              <a:t>Secure boot</a:t>
            </a:r>
          </a:p>
          <a:p>
            <a:pPr lvl="1">
              <a:defRPr/>
            </a:pPr>
            <a:r>
              <a:rPr lang="en-US" dirty="0"/>
              <a:t>SAM (Situational Awareness Module)</a:t>
            </a:r>
          </a:p>
          <a:p>
            <a:pPr lvl="2">
              <a:defRPr/>
            </a:pPr>
            <a:r>
              <a:rPr lang="en-US" dirty="0"/>
              <a:t>SAM controls the recording rate</a:t>
            </a:r>
          </a:p>
        </p:txBody>
      </p:sp>
      <p:grpSp>
        <p:nvGrpSpPr>
          <p:cNvPr id="194563" name="Group 18"/>
          <p:cNvGrpSpPr>
            <a:grpSpLocks/>
          </p:cNvGrpSpPr>
          <p:nvPr/>
        </p:nvGrpSpPr>
        <p:grpSpPr bwMode="auto">
          <a:xfrm>
            <a:off x="8116888" y="2554288"/>
            <a:ext cx="2551112" cy="4044950"/>
            <a:chOff x="6593619" y="2322285"/>
            <a:chExt cx="2550381" cy="4044096"/>
          </a:xfrm>
        </p:grpSpPr>
        <p:pic>
          <p:nvPicPr>
            <p:cNvPr id="194565"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3619" y="2322285"/>
              <a:ext cx="2550381" cy="300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a:ext uri="{FF2B5EF4-FFF2-40B4-BE49-F238E27FC236}"/>
              </a:extLst>
            </p:cNvPr>
            <p:cNvSpPr/>
            <p:nvPr/>
          </p:nvSpPr>
          <p:spPr>
            <a:xfrm>
              <a:off x="8106072" y="5547404"/>
              <a:ext cx="818915" cy="818977"/>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prstClr val="white"/>
                  </a:solidFill>
                  <a:latin typeface="Calibri" panose="020F0502020204030204"/>
                </a:rPr>
                <a:t>engine</a:t>
              </a:r>
            </a:p>
            <a:p>
              <a:pPr algn="ctr">
                <a:defRPr/>
              </a:pPr>
              <a:r>
                <a:rPr lang="en-US" sz="1050" dirty="0">
                  <a:solidFill>
                    <a:prstClr val="white"/>
                  </a:solidFill>
                  <a:latin typeface="Calibri" panose="020F0502020204030204"/>
                </a:rPr>
                <a:t>control</a:t>
              </a:r>
            </a:p>
          </p:txBody>
        </p:sp>
        <p:cxnSp>
          <p:nvCxnSpPr>
            <p:cNvPr id="18" name="Straight Arrow Connector 17">
              <a:extLst>
                <a:ext uri="{FF2B5EF4-FFF2-40B4-BE49-F238E27FC236}"/>
              </a:extLst>
            </p:cNvPr>
            <p:cNvCxnSpPr>
              <a:endCxn id="16" idx="0"/>
            </p:cNvCxnSpPr>
            <p:nvPr/>
          </p:nvCxnSpPr>
          <p:spPr>
            <a:xfrm>
              <a:off x="8302866" y="4920473"/>
              <a:ext cx="212664" cy="62693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94564" name="TextBox 7"/>
          <p:cNvSpPr txBox="1">
            <a:spLocks noChangeArrowheads="1"/>
          </p:cNvSpPr>
          <p:nvPr/>
        </p:nvSpPr>
        <p:spPr bwMode="auto">
          <a:xfrm>
            <a:off x="9039225" y="2332038"/>
            <a:ext cx="1835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2: Self-Driving Car (a)</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20000"/>
          </a:bodyPr>
          <a:lstStyle/>
          <a:p>
            <a:pPr marL="0" indent="0">
              <a:buFont typeface="Arial" charset="0"/>
              <a:buNone/>
              <a:defRPr/>
            </a:pPr>
            <a:r>
              <a:rPr lang="en-US" b="1" dirty="0"/>
              <a:t>System Configuration</a:t>
            </a:r>
          </a:p>
          <a:p>
            <a:pPr lvl="1">
              <a:defRPr/>
            </a:pPr>
            <a:r>
              <a:rPr lang="en-US" dirty="0"/>
              <a:t>SAM and camera use encrypted memory and secure boot</a:t>
            </a:r>
          </a:p>
          <a:p>
            <a:pPr lvl="1">
              <a:defRPr/>
            </a:pPr>
            <a:r>
              <a:rPr lang="en-US" dirty="0"/>
              <a:t>Basic camera is used</a:t>
            </a:r>
          </a:p>
          <a:p>
            <a:pPr lvl="1">
              <a:defRPr/>
            </a:pPr>
            <a:r>
              <a:rPr lang="en-US" dirty="0"/>
              <a:t>Recording rate set to 25 fps by SAM</a:t>
            </a:r>
          </a:p>
          <a:p>
            <a:pPr marL="0" indent="0">
              <a:buFont typeface="Arial" charset="0"/>
              <a:buNone/>
              <a:defRPr/>
            </a:pPr>
            <a:r>
              <a:rPr lang="en-US" sz="2400" i="1" dirty="0">
                <a:solidFill>
                  <a:prstClr val="black"/>
                </a:solidFill>
              </a:rPr>
              <a:t>A cyberattack occurs and hacks the SAM to activate recording at 50 fps</a:t>
            </a:r>
          </a:p>
          <a:p>
            <a:pPr marL="0" indent="0">
              <a:buFont typeface="Arial" charset="0"/>
              <a:buNone/>
              <a:defRPr/>
            </a:pPr>
            <a:endParaRPr lang="en-US" sz="2400" i="1" dirty="0">
              <a:solidFill>
                <a:prstClr val="black"/>
              </a:solidFill>
            </a:endParaRPr>
          </a:p>
          <a:p>
            <a:pPr marL="457200" lvl="1" indent="0">
              <a:buFont typeface="Courier New" charset="0"/>
              <a:buNone/>
              <a:defRPr/>
            </a:pPr>
            <a:endParaRPr lang="en-US" sz="3300" dirty="0"/>
          </a:p>
          <a:p>
            <a:pPr marL="0" indent="0">
              <a:buFont typeface="Arial" charset="0"/>
              <a:buNone/>
              <a:defRPr/>
            </a:pPr>
            <a:r>
              <a:rPr lang="en-US" b="1" dirty="0"/>
              <a:t> Questions</a:t>
            </a:r>
          </a:p>
          <a:p>
            <a:pPr lvl="1">
              <a:defRPr/>
            </a:pPr>
            <a:r>
              <a:rPr lang="en-US" dirty="0"/>
              <a:t>Is the integrity concern satisfied?</a:t>
            </a:r>
          </a:p>
          <a:p>
            <a:pPr lvl="1">
              <a:defRPr/>
            </a:pPr>
            <a:r>
              <a:rPr lang="en-US" dirty="0"/>
              <a:t>Is the trustworthiness aspect satisfied?</a:t>
            </a:r>
          </a:p>
          <a:p>
            <a:pPr lvl="1">
              <a:defRPr/>
            </a:pPr>
            <a:endParaRPr lang="en-US" dirty="0"/>
          </a:p>
          <a:p>
            <a:pPr lvl="1">
              <a:defRPr/>
            </a:pPr>
            <a:r>
              <a:rPr lang="en-US" dirty="0"/>
              <a:t>What are the physical ramifications?</a:t>
            </a:r>
          </a:p>
          <a:p>
            <a:pPr lvl="1">
              <a:defRPr/>
            </a:pPr>
            <a:endParaRPr lang="en-US" dirty="0"/>
          </a:p>
          <a:p>
            <a:pPr lvl="1">
              <a:defRPr/>
            </a:pPr>
            <a:r>
              <a:rPr lang="en-US" dirty="0"/>
              <a:t>How can it be mitigated?</a:t>
            </a:r>
          </a:p>
          <a:p>
            <a:pPr lvl="1" indent="0">
              <a:buFont typeface="Courier New" charset="0"/>
              <a:buNone/>
              <a:defRPr/>
            </a:pPr>
            <a:r>
              <a:rPr lang="en-US" dirty="0"/>
              <a:t> </a:t>
            </a:r>
          </a:p>
        </p:txBody>
      </p:sp>
      <p:pic>
        <p:nvPicPr>
          <p:cNvPr id="7" name="Picture 6" descr="coSAT LIVE 1000"/>
          <p:cNvPicPr>
            <a:picLocks noChangeAspect="1"/>
          </p:cNvPicPr>
          <p:nvPr/>
        </p:nvPicPr>
        <p:blipFill>
          <a:blip r:embed="rId2">
            <a:extLst>
              <a:ext uri="{28A0092B-C50C-407E-A947-70E740481C1C}">
                <a14:useLocalDpi xmlns:a14="http://schemas.microsoft.com/office/drawing/2010/main" val="0"/>
              </a:ext>
            </a:extLst>
          </a:blip>
          <a:srcRect l="4620" t="82373" r="70750" b="13496"/>
          <a:stretch>
            <a:fillRect/>
          </a:stretch>
        </p:blipFill>
        <p:spPr bwMode="auto">
          <a:xfrm>
            <a:off x="7107238" y="4557713"/>
            <a:ext cx="1743075"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8" name="Picture 7" descr="coSAT LIVE 1000"/>
          <p:cNvPicPr>
            <a:picLocks noChangeAspect="1"/>
          </p:cNvPicPr>
          <p:nvPr/>
        </p:nvPicPr>
        <p:blipFill>
          <a:blip r:embed="rId2">
            <a:extLst>
              <a:ext uri="{28A0092B-C50C-407E-A947-70E740481C1C}">
                <a14:useLocalDpi xmlns:a14="http://schemas.microsoft.com/office/drawing/2010/main" val="0"/>
              </a:ext>
            </a:extLst>
          </a:blip>
          <a:srcRect l="4663" t="60541" r="77209" b="35329"/>
          <a:stretch>
            <a:fillRect/>
          </a:stretch>
        </p:blipFill>
        <p:spPr bwMode="auto">
          <a:xfrm>
            <a:off x="6804025" y="4292600"/>
            <a:ext cx="1282700"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6" name="Picture 5" descr="coSAT LIVE 1000"/>
          <p:cNvPicPr>
            <a:picLocks noChangeAspect="1"/>
          </p:cNvPicPr>
          <p:nvPr/>
        </p:nvPicPr>
        <p:blipFill>
          <a:blip r:embed="rId3">
            <a:extLst>
              <a:ext uri="{28A0092B-C50C-407E-A947-70E740481C1C}">
                <a14:useLocalDpi xmlns:a14="http://schemas.microsoft.com/office/drawing/2010/main" val="0"/>
              </a:ext>
            </a:extLst>
          </a:blip>
          <a:srcRect l="4666" t="52930" r="49612" b="39410"/>
          <a:stretch>
            <a:fillRect/>
          </a:stretch>
        </p:blipFill>
        <p:spPr bwMode="auto">
          <a:xfrm>
            <a:off x="6818313" y="4951413"/>
            <a:ext cx="3165475" cy="3651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95590" name="TextBox 15"/>
          <p:cNvSpPr txBox="1">
            <a:spLocks noChangeArrowheads="1"/>
          </p:cNvSpPr>
          <p:nvPr/>
        </p:nvSpPr>
        <p:spPr bwMode="auto">
          <a:xfrm flipH="1">
            <a:off x="7569200" y="6143625"/>
            <a:ext cx="309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“Replace the basic camera with the advanced camera”</a:t>
            </a:r>
          </a:p>
        </p:txBody>
      </p:sp>
      <p:cxnSp>
        <p:nvCxnSpPr>
          <p:cNvPr id="17" name="Connector: Elbow 16">
            <a:extLst>
              <a:ext uri="{FF2B5EF4-FFF2-40B4-BE49-F238E27FC236}"/>
            </a:extLst>
          </p:cNvPr>
          <p:cNvCxnSpPr/>
          <p:nvPr/>
        </p:nvCxnSpPr>
        <p:spPr>
          <a:xfrm rot="10800000">
            <a:off x="7400925" y="5875338"/>
            <a:ext cx="182563" cy="63976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coSAT LIVE 1000"/>
          <p:cNvPicPr>
            <a:picLocks noChangeAspect="1"/>
          </p:cNvPicPr>
          <p:nvPr/>
        </p:nvPicPr>
        <p:blipFill>
          <a:blip r:embed="rId4">
            <a:extLst>
              <a:ext uri="{28A0092B-C50C-407E-A947-70E740481C1C}">
                <a14:useLocalDpi xmlns:a14="http://schemas.microsoft.com/office/drawing/2010/main" val="0"/>
              </a:ext>
            </a:extLst>
          </a:blip>
          <a:srcRect l="4636" t="31412" r="34338" b="64928"/>
          <a:stretch>
            <a:fillRect/>
          </a:stretch>
        </p:blipFill>
        <p:spPr bwMode="auto">
          <a:xfrm>
            <a:off x="5546725" y="5630863"/>
            <a:ext cx="4864100" cy="2000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8" name="Picture 17" descr="simple2-t2.lp - /home/marcy/NIST-demo-v1/V3/"/>
          <p:cNvPicPr>
            <a:picLocks noChangeAspect="1"/>
          </p:cNvPicPr>
          <p:nvPr/>
        </p:nvPicPr>
        <p:blipFill>
          <a:blip r:embed="rId5">
            <a:extLst>
              <a:ext uri="{28A0092B-C50C-407E-A947-70E740481C1C}">
                <a14:useLocalDpi xmlns:a14="http://schemas.microsoft.com/office/drawing/2010/main" val="0"/>
              </a:ext>
            </a:extLst>
          </a:blip>
          <a:srcRect l="1913" t="83408" r="28941" b="9721"/>
          <a:stretch>
            <a:fillRect/>
          </a:stretch>
        </p:blipFill>
        <p:spPr bwMode="auto">
          <a:xfrm>
            <a:off x="1581150" y="6373813"/>
            <a:ext cx="5654675" cy="3937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95594" name="TextBox 18"/>
          <p:cNvSpPr txBox="1">
            <a:spLocks noChangeArrowheads="1"/>
          </p:cNvSpPr>
          <p:nvPr/>
        </p:nvSpPr>
        <p:spPr bwMode="auto">
          <a:xfrm>
            <a:off x="1504950" y="6151563"/>
            <a:ext cx="26765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100" b="1"/>
              <a:t>Conclusion based on the knowledge:</a:t>
            </a:r>
          </a:p>
        </p:txBody>
      </p:sp>
      <p:pic>
        <p:nvPicPr>
          <p:cNvPr id="20" name="Picture 19" descr="simple1-t2.lp - /home/marcy/NIST-toy/V3/"/>
          <p:cNvPicPr>
            <a:picLocks noChangeAspect="1"/>
          </p:cNvPicPr>
          <p:nvPr/>
        </p:nvPicPr>
        <p:blipFill>
          <a:blip r:embed="rId6">
            <a:extLst>
              <a:ext uri="{28A0092B-C50C-407E-A947-70E740481C1C}">
                <a14:useLocalDpi xmlns:a14="http://schemas.microsoft.com/office/drawing/2010/main" val="0"/>
              </a:ext>
            </a:extLst>
          </a:blip>
          <a:srcRect l="1749" t="76071" r="23055" b="14526"/>
          <a:stretch>
            <a:fillRect/>
          </a:stretch>
        </p:blipFill>
        <p:spPr bwMode="auto">
          <a:xfrm>
            <a:off x="3578225" y="3268663"/>
            <a:ext cx="4649788" cy="4572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95596" name="TextBox 12"/>
          <p:cNvSpPr txBox="1">
            <a:spLocks noChangeArrowheads="1"/>
          </p:cNvSpPr>
          <p:nvPr/>
        </p:nvSpPr>
        <p:spPr bwMode="auto">
          <a:xfrm>
            <a:off x="7442200" y="3267075"/>
            <a:ext cx="183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
        <p:nvSpPr>
          <p:cNvPr id="195597" name="TextBox 14"/>
          <p:cNvSpPr txBox="1">
            <a:spLocks noChangeArrowheads="1"/>
          </p:cNvSpPr>
          <p:nvPr/>
        </p:nvSpPr>
        <p:spPr bwMode="auto">
          <a:xfrm>
            <a:off x="8780463" y="5108575"/>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
        <p:nvSpPr>
          <p:cNvPr id="195598" name="TextBox 20"/>
          <p:cNvSpPr txBox="1">
            <a:spLocks noChangeArrowheads="1"/>
          </p:cNvSpPr>
          <p:nvPr/>
        </p:nvSpPr>
        <p:spPr bwMode="auto">
          <a:xfrm>
            <a:off x="5535613" y="6219825"/>
            <a:ext cx="1833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a:t>Example 3</a:t>
            </a:r>
            <a:br>
              <a:rPr lang="en-US" dirty="0"/>
            </a:br>
            <a:r>
              <a:rPr lang="en-US" dirty="0"/>
              <a:t>Self-Driving Car (b)</a:t>
            </a:r>
          </a:p>
        </p:txBody>
      </p:sp>
      <p:sp>
        <p:nvSpPr>
          <p:cNvPr id="3" name="Text Placeholder 2"/>
          <p:cNvSpPr>
            <a:spLocks noGrp="1"/>
          </p:cNvSpPr>
          <p:nvPr>
            <p:ph type="body" idx="1"/>
          </p:nvPr>
        </p:nvSpPr>
        <p:spPr/>
        <p:txBody>
          <a:bodyPr/>
          <a:lstStyle/>
          <a:p>
            <a:pPr>
              <a:defRPr/>
            </a:pPr>
            <a:r>
              <a:rPr lang="en-US" i="1" dirty="0"/>
              <a:t>A self-driving car uses SAM and sensors for adaptive cruise control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345003"/>
            <a:ext cx="11058869" cy="711200"/>
          </a:xfrm>
        </p:spPr>
        <p:txBody>
          <a:bodyPr>
            <a:scene3d>
              <a:camera prst="orthographicFront"/>
              <a:lightRig rig="threePt" dir="t"/>
            </a:scene3d>
            <a:sp3d/>
          </a:bodyPr>
          <a:lstStyle/>
          <a:p>
            <a:pPr eaLnBrk="1" fontAlgn="auto" hangingPunct="1">
              <a:spcAft>
                <a:spcPts val="0"/>
              </a:spcAft>
              <a:defRPr/>
            </a:pPr>
            <a:r>
              <a:rPr lang="en-US" sz="3200" dirty="0">
                <a:latin typeface="+mn-lt"/>
              </a:rPr>
              <a:t>3.1 What is </a:t>
            </a:r>
            <a:r>
              <a:rPr lang="en-US" sz="3200" dirty="0" smtClean="0">
                <a:latin typeface="+mn-lt"/>
              </a:rPr>
              <a:t>a cyber-physical system (CPS)?</a:t>
            </a:r>
            <a:endParaRPr lang="en-US" sz="3200" dirty="0">
              <a:latin typeface="+mn-lt"/>
            </a:endParaRPr>
          </a:p>
        </p:txBody>
      </p:sp>
      <p:sp>
        <p:nvSpPr>
          <p:cNvPr id="5529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0B6ADE7-745D-6A4F-8FC7-F19136EBCFA1}" type="slidenum">
              <a:rPr altLang="en-US" sz="1400">
                <a:solidFill>
                  <a:srgbClr val="339966"/>
                </a:solidFill>
                <a:latin typeface="Calibri" charset="0"/>
              </a:rPr>
              <a:pPr fontAlgn="base">
                <a:lnSpc>
                  <a:spcPct val="100000"/>
                </a:lnSpc>
                <a:spcBef>
                  <a:spcPct val="0"/>
                </a:spcBef>
                <a:spcAft>
                  <a:spcPct val="0"/>
                </a:spcAft>
                <a:buSzTx/>
                <a:buFontTx/>
                <a:buNone/>
              </a:pPr>
              <a:t>14</a:t>
            </a:fld>
            <a:endParaRPr altLang="en-US" sz="1400">
              <a:solidFill>
                <a:srgbClr val="339966"/>
              </a:solidFill>
              <a:latin typeface="Calibri" charset="0"/>
            </a:endParaRPr>
          </a:p>
        </p:txBody>
      </p:sp>
      <p:sp>
        <p:nvSpPr>
          <p:cNvPr id="55299" name="TextBox 7"/>
          <p:cNvSpPr txBox="1">
            <a:spLocks noChangeArrowheads="1"/>
          </p:cNvSpPr>
          <p:nvPr/>
        </p:nvSpPr>
        <p:spPr bwMode="auto">
          <a:xfrm>
            <a:off x="962025" y="21685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800"/>
          </a:p>
        </p:txBody>
      </p:sp>
      <p:sp>
        <p:nvSpPr>
          <p:cNvPr id="55300"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sp>
        <p:nvSpPr>
          <p:cNvPr id="12" name="Content Placeholder 2">
            <a:extLst>
              <a:ext uri="{FF2B5EF4-FFF2-40B4-BE49-F238E27FC236}"/>
            </a:extLst>
          </p:cNvPr>
          <p:cNvSpPr txBox="1">
            <a:spLocks/>
          </p:cNvSpPr>
          <p:nvPr/>
        </p:nvSpPr>
        <p:spPr>
          <a:xfrm>
            <a:off x="773113" y="1395413"/>
            <a:ext cx="3338512" cy="4119562"/>
          </a:xfrm>
          <a:prstGeom prst="rect">
            <a:avLst/>
          </a:prstGeom>
        </p:spPr>
        <p:txBody>
          <a:bodyPr/>
          <a:lstStyle>
            <a:lvl1pPr marL="228600" indent="-228600" algn="l" defTabSz="914400" rtl="0" eaLnBrk="1" latinLnBrk="0" hangingPunct="1">
              <a:lnSpc>
                <a:spcPct val="90000"/>
              </a:lnSpc>
              <a:spcBef>
                <a:spcPts val="1000"/>
              </a:spcBef>
              <a:buSzPct val="125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3200" b="1" dirty="0">
                <a:solidFill>
                  <a:schemeClr val="accent1">
                    <a:lumMod val="75000"/>
                  </a:schemeClr>
                </a:solidFill>
              </a:rPr>
              <a:t>Cyber-Physical </a:t>
            </a:r>
            <a:r>
              <a:rPr lang="en-US" sz="3200" b="1" dirty="0" smtClean="0">
                <a:solidFill>
                  <a:schemeClr val="accent1">
                    <a:lumMod val="75000"/>
                  </a:schemeClr>
                </a:solidFill>
              </a:rPr>
              <a:t>Systems </a:t>
            </a:r>
            <a:r>
              <a:rPr lang="en-US" dirty="0">
                <a:solidFill>
                  <a:prstClr val="black"/>
                </a:solidFill>
              </a:rPr>
              <a:t>comprise interacting digital, analog, physical, and human components engineered for function through integrated logic and physics. </a:t>
            </a:r>
          </a:p>
        </p:txBody>
      </p:sp>
      <p:sp>
        <p:nvSpPr>
          <p:cNvPr id="13" name="Content Placeholder 2">
            <a:extLst>
              <a:ext uri="{FF2B5EF4-FFF2-40B4-BE49-F238E27FC236}"/>
            </a:extLst>
          </p:cNvPr>
          <p:cNvSpPr txBox="1">
            <a:spLocks/>
          </p:cNvSpPr>
          <p:nvPr/>
        </p:nvSpPr>
        <p:spPr>
          <a:xfrm>
            <a:off x="8316913" y="1520825"/>
            <a:ext cx="3330575" cy="4119563"/>
          </a:xfrm>
          <a:prstGeom prst="rect">
            <a:avLst/>
          </a:prstGeom>
        </p:spPr>
        <p:txBody>
          <a:bodyPr/>
          <a:lstStyle>
            <a:lvl1pPr marL="228600" indent="-228600" algn="l" defTabSz="914400" rtl="0" eaLnBrk="1" latinLnBrk="0" hangingPunct="1">
              <a:lnSpc>
                <a:spcPct val="90000"/>
              </a:lnSpc>
              <a:spcBef>
                <a:spcPts val="1000"/>
              </a:spcBef>
              <a:buSzPct val="125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b="1" dirty="0">
                <a:solidFill>
                  <a:schemeClr val="accent1">
                    <a:lumMod val="75000"/>
                  </a:schemeClr>
                </a:solidFill>
              </a:rPr>
              <a:t>Internet of Things (IoT) </a:t>
            </a:r>
            <a:r>
              <a:rPr lang="en-US" dirty="0">
                <a:solidFill>
                  <a:prstClr val="black"/>
                </a:solidFill>
              </a:rPr>
              <a:t>emphasizes digital infrastructure for widely connected, interacting, physical ‘things,’ forming systems that integrate logic and physics for function. </a:t>
            </a:r>
          </a:p>
        </p:txBody>
      </p:sp>
      <p:sp>
        <p:nvSpPr>
          <p:cNvPr id="7" name="TextBox 6">
            <a:extLst>
              <a:ext uri="{FF2B5EF4-FFF2-40B4-BE49-F238E27FC236}"/>
            </a:extLst>
          </p:cNvPr>
          <p:cNvSpPr txBox="1"/>
          <p:nvPr/>
        </p:nvSpPr>
        <p:spPr>
          <a:xfrm>
            <a:off x="1517650" y="5965825"/>
            <a:ext cx="9215438" cy="461963"/>
          </a:xfrm>
          <a:prstGeom prst="rect">
            <a:avLst/>
          </a:prstGeom>
          <a:noFill/>
        </p:spPr>
        <p:txBody>
          <a:bodyPr>
            <a:spAutoFit/>
          </a:bodyPr>
          <a:lstStyle/>
          <a:p>
            <a:pPr algn="ctr" eaLnBrk="1" fontAlgn="auto" hangingPunct="1">
              <a:spcBef>
                <a:spcPts val="0"/>
              </a:spcBef>
              <a:spcAft>
                <a:spcPts val="0"/>
              </a:spcAft>
              <a:defRPr/>
            </a:pPr>
            <a:r>
              <a:rPr lang="en-US" sz="2400" b="1" dirty="0">
                <a:solidFill>
                  <a:schemeClr val="accent4">
                    <a:lumMod val="75000"/>
                  </a:schemeClr>
                </a:solidFill>
                <a:latin typeface="+mn-lt"/>
              </a:rPr>
              <a:t>NIST Smart Grid and Cyber-Physical Systems Program Office</a:t>
            </a:r>
          </a:p>
        </p:txBody>
      </p:sp>
      <p:pic>
        <p:nvPicPr>
          <p:cNvPr id="553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0788" y="1520825"/>
            <a:ext cx="4556125"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fontScale="90000"/>
          </a:bodyPr>
          <a:lstStyle/>
          <a:p>
            <a:pPr>
              <a:defRPr/>
            </a:pPr>
            <a:r>
              <a:rPr lang="en-US" dirty="0"/>
              <a:t>Example 2</a:t>
            </a:r>
            <a:br>
              <a:rPr lang="en-US" dirty="0"/>
            </a:br>
            <a:r>
              <a:rPr lang="en-US" dirty="0"/>
              <a:t>Self-Driving Car (b)</a:t>
            </a:r>
          </a:p>
        </p:txBody>
      </p:sp>
      <p:sp>
        <p:nvSpPr>
          <p:cNvPr id="11" name="Oval 10">
            <a:extLst>
              <a:ext uri="{FF2B5EF4-FFF2-40B4-BE49-F238E27FC236}"/>
            </a:extLst>
          </p:cNvPr>
          <p:cNvSpPr/>
          <p:nvPr/>
        </p:nvSpPr>
        <p:spPr>
          <a:xfrm>
            <a:off x="3276600" y="3030538"/>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sensor</a:t>
            </a:r>
          </a:p>
        </p:txBody>
      </p:sp>
      <p:sp>
        <p:nvSpPr>
          <p:cNvPr id="12" name="Oval 11">
            <a:extLst>
              <a:ext uri="{FF2B5EF4-FFF2-40B4-BE49-F238E27FC236}"/>
            </a:extLst>
          </p:cNvPr>
          <p:cNvSpPr/>
          <p:nvPr/>
        </p:nvSpPr>
        <p:spPr>
          <a:xfrm>
            <a:off x="4097338"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mic</a:t>
            </a:r>
          </a:p>
        </p:txBody>
      </p:sp>
      <p:sp>
        <p:nvSpPr>
          <p:cNvPr id="13" name="Oval 12">
            <a:extLst>
              <a:ext uri="{FF2B5EF4-FFF2-40B4-BE49-F238E27FC236}"/>
            </a:extLst>
          </p:cNvPr>
          <p:cNvSpPr/>
          <p:nvPr/>
        </p:nvSpPr>
        <p:spPr>
          <a:xfrm>
            <a:off x="5529263" y="30384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a:ext uri="{FF2B5EF4-FFF2-40B4-BE49-F238E27FC236}"/>
            </a:extLst>
          </p:cNvPr>
          <p:cNvSpPr/>
          <p:nvPr/>
        </p:nvSpPr>
        <p:spPr>
          <a:xfrm>
            <a:off x="4097338" y="4278313"/>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a:ext uri="{FF2B5EF4-FFF2-40B4-BE49-F238E27FC236}"/>
            </a:extLst>
          </p:cNvPr>
          <p:cNvSpPr/>
          <p:nvPr/>
        </p:nvSpPr>
        <p:spPr>
          <a:xfrm>
            <a:off x="2025650" y="3022600"/>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97639" name="TextBox 15"/>
          <p:cNvSpPr txBox="1">
            <a:spLocks noChangeArrowheads="1"/>
          </p:cNvSpPr>
          <p:nvPr/>
        </p:nvSpPr>
        <p:spPr bwMode="auto">
          <a:xfrm>
            <a:off x="6610350" y="6327775"/>
            <a:ext cx="2495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000"/>
              <a:t>integrated adaptive cruise control system</a:t>
            </a:r>
          </a:p>
        </p:txBody>
      </p:sp>
      <p:cxnSp>
        <p:nvCxnSpPr>
          <p:cNvPr id="17" name="Straight Arrow Connector 16">
            <a:extLst>
              <a:ext uri="{FF2B5EF4-FFF2-40B4-BE49-F238E27FC236}"/>
            </a:extLst>
          </p:cNvPr>
          <p:cNvCxnSpPr>
            <a:cxnSpLocks/>
            <a:stCxn id="11" idx="4"/>
            <a:endCxn id="14" idx="1"/>
          </p:cNvCxnSpPr>
          <p:nvPr/>
        </p:nvCxnSpPr>
        <p:spPr>
          <a:xfrm>
            <a:off x="3568700" y="3614738"/>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extLst>
          </p:cNvPr>
          <p:cNvCxnSpPr>
            <a:cxnSpLocks/>
            <a:stCxn id="12" idx="4"/>
            <a:endCxn id="14" idx="0"/>
          </p:cNvCxnSpPr>
          <p:nvPr/>
        </p:nvCxnSpPr>
        <p:spPr>
          <a:xfrm>
            <a:off x="4389438" y="3624263"/>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extLst>
          </p:cNvPr>
          <p:cNvCxnSpPr>
            <a:cxnSpLocks/>
            <a:stCxn id="14" idx="6"/>
            <a:endCxn id="13" idx="4"/>
          </p:cNvCxnSpPr>
          <p:nvPr/>
        </p:nvCxnSpPr>
        <p:spPr>
          <a:xfrm flipV="1">
            <a:off x="4681538" y="3624263"/>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extLst>
          </p:cNvPr>
          <p:cNvSpPr txBox="1"/>
          <p:nvPr/>
        </p:nvSpPr>
        <p:spPr>
          <a:xfrm>
            <a:off x="3209925" y="4102100"/>
            <a:ext cx="865188" cy="1200150"/>
          </a:xfrm>
          <a:prstGeom prst="rect">
            <a:avLst/>
          </a:prstGeom>
          <a:noFill/>
        </p:spPr>
        <p:txBody>
          <a:bodyPr>
            <a:spAutoFit/>
          </a:bodyPr>
          <a:lstStyle/>
          <a:p>
            <a:pPr>
              <a:defRPr/>
            </a:pPr>
            <a:r>
              <a:rPr lang="en-US" sz="900" dirty="0">
                <a:solidFill>
                  <a:schemeClr val="accent6"/>
                </a:solidFill>
              </a:rPr>
              <a:t>vf2</a:t>
            </a:r>
          </a:p>
          <a:p>
            <a:pPr>
              <a:defRPr/>
            </a:pPr>
            <a:r>
              <a:rPr lang="en-US" sz="900" dirty="0">
                <a:solidFill>
                  <a:schemeClr val="accent6"/>
                </a:solidFill>
              </a:rPr>
              <a:t>Message: byte seq.</a:t>
            </a:r>
          </a:p>
          <a:p>
            <a:pPr>
              <a:defRPr/>
            </a:pPr>
            <a:r>
              <a:rPr lang="en-US" sz="900" dirty="0">
                <a:solidFill>
                  <a:schemeClr val="accent6"/>
                </a:solidFill>
              </a:rPr>
              <a:t>Information: feed</a:t>
            </a:r>
          </a:p>
          <a:p>
            <a:pPr>
              <a:defRPr/>
            </a:pPr>
            <a:r>
              <a:rPr lang="en-US" sz="900" dirty="0">
                <a:solidFill>
                  <a:srgbClr val="C00000"/>
                </a:solidFill>
              </a:rPr>
              <a:t> contains vf1</a:t>
            </a:r>
          </a:p>
          <a:p>
            <a:pPr>
              <a:defRPr/>
            </a:pPr>
            <a:r>
              <a:rPr lang="en-US" sz="900" dirty="0">
                <a:solidFill>
                  <a:srgbClr val="C00000"/>
                </a:solidFill>
              </a:rPr>
              <a:t> encoding AES</a:t>
            </a:r>
          </a:p>
        </p:txBody>
      </p:sp>
      <p:cxnSp>
        <p:nvCxnSpPr>
          <p:cNvPr id="21" name="Straight Arrow Connector 20">
            <a:extLst>
              <a:ext uri="{FF2B5EF4-FFF2-40B4-BE49-F238E27FC236}"/>
            </a:extLst>
          </p:cNvPr>
          <p:cNvCxnSpPr>
            <a:cxnSpLocks/>
          </p:cNvCxnSpPr>
          <p:nvPr/>
        </p:nvCxnSpPr>
        <p:spPr>
          <a:xfrm flipV="1">
            <a:off x="3630613" y="3973513"/>
            <a:ext cx="138112" cy="1841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extLst>
          </p:cNvPr>
          <p:cNvSpPr txBox="1"/>
          <p:nvPr/>
        </p:nvSpPr>
        <p:spPr>
          <a:xfrm>
            <a:off x="4613275" y="3365500"/>
            <a:ext cx="1370013" cy="785813"/>
          </a:xfrm>
          <a:prstGeom prst="rect">
            <a:avLst/>
          </a:prstGeom>
          <a:noFill/>
        </p:spPr>
        <p:txBody>
          <a:bodyPr>
            <a:spAutoFit/>
          </a:bodyPr>
          <a:lstStyle/>
          <a:p>
            <a:pPr>
              <a:defRPr/>
            </a:pPr>
            <a:r>
              <a:rPr lang="en-US" sz="900" dirty="0">
                <a:solidFill>
                  <a:schemeClr val="accent6"/>
                </a:solidFill>
              </a:rPr>
              <a:t>af2</a:t>
            </a:r>
          </a:p>
          <a:p>
            <a:pPr>
              <a:defRPr/>
            </a:pPr>
            <a:r>
              <a:rPr lang="en-US" sz="900" dirty="0">
                <a:solidFill>
                  <a:schemeClr val="accent6"/>
                </a:solidFill>
              </a:rPr>
              <a:t>Message: byte seq.</a:t>
            </a:r>
          </a:p>
          <a:p>
            <a:pPr>
              <a:defRPr/>
            </a:pPr>
            <a:r>
              <a:rPr lang="en-US" sz="900" dirty="0">
                <a:solidFill>
                  <a:schemeClr val="accent6"/>
                </a:solidFill>
              </a:rPr>
              <a:t>Information: </a:t>
            </a:r>
            <a:r>
              <a:rPr lang="en-US" sz="900" dirty="0" err="1">
                <a:solidFill>
                  <a:schemeClr val="accent6"/>
                </a:solidFill>
              </a:rPr>
              <a:t>audiofeed</a:t>
            </a:r>
            <a:endParaRPr lang="en-US" sz="900" dirty="0">
              <a:solidFill>
                <a:schemeClr val="accent6"/>
              </a:solidFill>
            </a:endParaRPr>
          </a:p>
          <a:p>
            <a:pPr>
              <a:defRPr/>
            </a:pPr>
            <a:r>
              <a:rPr lang="en-US" sz="900" dirty="0">
                <a:solidFill>
                  <a:srgbClr val="C00000"/>
                </a:solidFill>
              </a:rPr>
              <a:t> contains af1</a:t>
            </a:r>
          </a:p>
          <a:p>
            <a:pPr>
              <a:defRPr/>
            </a:pPr>
            <a:r>
              <a:rPr lang="en-US" sz="900" dirty="0">
                <a:solidFill>
                  <a:srgbClr val="C00000"/>
                </a:solidFill>
              </a:rPr>
              <a:t> encoding AES</a:t>
            </a:r>
          </a:p>
        </p:txBody>
      </p:sp>
      <p:cxnSp>
        <p:nvCxnSpPr>
          <p:cNvPr id="23" name="Straight Arrow Connector 22">
            <a:extLst>
              <a:ext uri="{FF2B5EF4-FFF2-40B4-BE49-F238E27FC236}"/>
            </a:extLst>
          </p:cNvPr>
          <p:cNvCxnSpPr>
            <a:cxnSpLocks/>
            <a:stCxn id="22" idx="1"/>
          </p:cNvCxnSpPr>
          <p:nvPr/>
        </p:nvCxnSpPr>
        <p:spPr>
          <a:xfrm flipH="1">
            <a:off x="4433888" y="3759200"/>
            <a:ext cx="179387" cy="412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extLst>
          </p:cNvPr>
          <p:cNvSpPr txBox="1"/>
          <p:nvPr/>
        </p:nvSpPr>
        <p:spPr>
          <a:xfrm>
            <a:off x="7745413" y="2892425"/>
            <a:ext cx="1903412" cy="646113"/>
          </a:xfrm>
          <a:prstGeom prst="rect">
            <a:avLst/>
          </a:prstGeom>
          <a:noFill/>
        </p:spPr>
        <p:txBody>
          <a:bodyPr>
            <a:spAutoFit/>
          </a:bodyPr>
          <a:lstStyle/>
          <a:p>
            <a:pPr>
              <a:defRPr/>
            </a:pPr>
            <a:r>
              <a:rPr lang="en-US" sz="900" dirty="0">
                <a:solidFill>
                  <a:schemeClr val="accent6"/>
                </a:solidFill>
              </a:rPr>
              <a:t>cmd1</a:t>
            </a:r>
          </a:p>
          <a:p>
            <a:pPr>
              <a:defRPr/>
            </a:pPr>
            <a:r>
              <a:rPr lang="en-US" sz="900" dirty="0">
                <a:solidFill>
                  <a:schemeClr val="accent6"/>
                </a:solidFill>
              </a:rPr>
              <a:t>Message: command packet</a:t>
            </a:r>
          </a:p>
          <a:p>
            <a:pPr>
              <a:defRPr/>
            </a:pPr>
            <a:r>
              <a:rPr lang="en-US" sz="900" dirty="0">
                <a:solidFill>
                  <a:schemeClr val="accent6"/>
                </a:solidFill>
              </a:rPr>
              <a:t>Information: type of warning, attributes</a:t>
            </a:r>
          </a:p>
        </p:txBody>
      </p:sp>
      <p:cxnSp>
        <p:nvCxnSpPr>
          <p:cNvPr id="25" name="Straight Arrow Connector 24">
            <a:extLst>
              <a:ext uri="{FF2B5EF4-FFF2-40B4-BE49-F238E27FC236}"/>
            </a:extLst>
          </p:cNvPr>
          <p:cNvCxnSpPr>
            <a:cxnSpLocks/>
            <a:stCxn id="24" idx="1"/>
          </p:cNvCxnSpPr>
          <p:nvPr/>
        </p:nvCxnSpPr>
        <p:spPr>
          <a:xfrm flipH="1">
            <a:off x="5499100" y="3214688"/>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extLst>
          </p:cNvPr>
          <p:cNvCxnSpPr>
            <a:cxnSpLocks/>
            <a:endCxn id="11" idx="1"/>
          </p:cNvCxnSpPr>
          <p:nvPr/>
        </p:nvCxnSpPr>
        <p:spPr>
          <a:xfrm>
            <a:off x="2971800" y="2193925"/>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extLst>
          </p:cNvPr>
          <p:cNvSpPr txBox="1"/>
          <p:nvPr/>
        </p:nvSpPr>
        <p:spPr>
          <a:xfrm>
            <a:off x="3119438" y="2171700"/>
            <a:ext cx="1241425" cy="784225"/>
          </a:xfrm>
          <a:prstGeom prst="rect">
            <a:avLst/>
          </a:prstGeom>
          <a:noFill/>
        </p:spPr>
        <p:txBody>
          <a:bodyPr>
            <a:spAutoFit/>
          </a:bodyPr>
          <a:lstStyle/>
          <a:p>
            <a:pPr>
              <a:defRPr/>
            </a:pPr>
            <a:r>
              <a:rPr lang="en-US" sz="900" dirty="0">
                <a:solidFill>
                  <a:schemeClr val="accent6"/>
                </a:solidFill>
              </a:rPr>
              <a:t>vf1</a:t>
            </a:r>
          </a:p>
          <a:p>
            <a:pPr>
              <a:defRPr/>
            </a:pPr>
            <a:r>
              <a:rPr lang="en-US" sz="900" dirty="0">
                <a:solidFill>
                  <a:schemeClr val="accent6"/>
                </a:solidFill>
              </a:rPr>
              <a:t>Influence: video signal</a:t>
            </a:r>
          </a:p>
          <a:p>
            <a:pPr>
              <a:defRPr/>
            </a:pPr>
            <a:r>
              <a:rPr lang="en-US" sz="900" dirty="0">
                <a:solidFill>
                  <a:schemeClr val="accent6"/>
                </a:solidFill>
              </a:rPr>
              <a:t>Energy: </a:t>
            </a:r>
            <a:r>
              <a:rPr lang="en-US" sz="900" dirty="0" err="1">
                <a:solidFill>
                  <a:schemeClr val="accent6"/>
                </a:solidFill>
              </a:rPr>
              <a:t>electr</a:t>
            </a:r>
            <a:r>
              <a:rPr lang="en-US" sz="900" dirty="0">
                <a:solidFill>
                  <a:schemeClr val="accent6"/>
                </a:solidFill>
              </a:rPr>
              <a:t>. waves</a:t>
            </a:r>
          </a:p>
        </p:txBody>
      </p:sp>
      <p:cxnSp>
        <p:nvCxnSpPr>
          <p:cNvPr id="28" name="Straight Arrow Connector 27">
            <a:extLst>
              <a:ext uri="{FF2B5EF4-FFF2-40B4-BE49-F238E27FC236}"/>
            </a:extLst>
          </p:cNvPr>
          <p:cNvCxnSpPr>
            <a:cxnSpLocks/>
            <a:stCxn id="27" idx="2"/>
          </p:cNvCxnSpPr>
          <p:nvPr/>
        </p:nvCxnSpPr>
        <p:spPr>
          <a:xfrm flipH="1" flipV="1">
            <a:off x="3354388" y="2921000"/>
            <a:ext cx="385762" cy="349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extLst>
          </p:cNvPr>
          <p:cNvCxnSpPr>
            <a:cxnSpLocks/>
            <a:endCxn id="12" idx="0"/>
          </p:cNvCxnSpPr>
          <p:nvPr/>
        </p:nvCxnSpPr>
        <p:spPr>
          <a:xfrm>
            <a:off x="4332288" y="2206625"/>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extLst>
          </p:cNvPr>
          <p:cNvSpPr txBox="1"/>
          <p:nvPr/>
        </p:nvSpPr>
        <p:spPr>
          <a:xfrm>
            <a:off x="5068888" y="2309813"/>
            <a:ext cx="1528762" cy="508000"/>
          </a:xfrm>
          <a:prstGeom prst="rect">
            <a:avLst/>
          </a:prstGeom>
          <a:noFill/>
        </p:spPr>
        <p:txBody>
          <a:bodyPr>
            <a:spAutoFit/>
          </a:bodyPr>
          <a:lstStyle/>
          <a:p>
            <a:pPr>
              <a:defRPr/>
            </a:pPr>
            <a:r>
              <a:rPr lang="en-US" sz="900" dirty="0">
                <a:solidFill>
                  <a:schemeClr val="accent6"/>
                </a:solidFill>
              </a:rPr>
              <a:t>af1</a:t>
            </a:r>
          </a:p>
          <a:p>
            <a:pPr>
              <a:defRPr/>
            </a:pPr>
            <a:r>
              <a:rPr lang="en-US" sz="900" dirty="0">
                <a:solidFill>
                  <a:schemeClr val="accent6"/>
                </a:solidFill>
              </a:rPr>
              <a:t>Influence: audio signal</a:t>
            </a:r>
          </a:p>
          <a:p>
            <a:pPr>
              <a:defRPr/>
            </a:pPr>
            <a:r>
              <a:rPr lang="en-US" sz="900" dirty="0">
                <a:solidFill>
                  <a:schemeClr val="accent6"/>
                </a:solidFill>
              </a:rPr>
              <a:t>Energy: sound waves</a:t>
            </a:r>
          </a:p>
        </p:txBody>
      </p:sp>
      <p:cxnSp>
        <p:nvCxnSpPr>
          <p:cNvPr id="31" name="Straight Arrow Connector 30">
            <a:extLst>
              <a:ext uri="{FF2B5EF4-FFF2-40B4-BE49-F238E27FC236}"/>
            </a:extLst>
          </p:cNvPr>
          <p:cNvCxnSpPr>
            <a:cxnSpLocks/>
            <a:stCxn id="30" idx="1"/>
          </p:cNvCxnSpPr>
          <p:nvPr/>
        </p:nvCxnSpPr>
        <p:spPr>
          <a:xfrm flipH="1">
            <a:off x="4389438" y="2563813"/>
            <a:ext cx="679450"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extLst>
          </p:cNvPr>
          <p:cNvSpPr/>
          <p:nvPr/>
        </p:nvSpPr>
        <p:spPr>
          <a:xfrm>
            <a:off x="5954713" y="5599113"/>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a:ext uri="{FF2B5EF4-FFF2-40B4-BE49-F238E27FC236}"/>
            </a:extLst>
          </p:cNvPr>
          <p:cNvCxnSpPr>
            <a:cxnSpLocks/>
            <a:stCxn id="14" idx="5"/>
            <a:endCxn id="32" idx="1"/>
          </p:cNvCxnSpPr>
          <p:nvPr/>
        </p:nvCxnSpPr>
        <p:spPr>
          <a:xfrm>
            <a:off x="4595813" y="4776788"/>
            <a:ext cx="1444625" cy="908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extLst>
          </p:cNvPr>
          <p:cNvSpPr txBox="1"/>
          <p:nvPr/>
        </p:nvSpPr>
        <p:spPr>
          <a:xfrm>
            <a:off x="4473575" y="5465763"/>
            <a:ext cx="1581150" cy="1062037"/>
          </a:xfrm>
          <a:prstGeom prst="rect">
            <a:avLst/>
          </a:prstGeom>
          <a:noFill/>
        </p:spPr>
        <p:txBody>
          <a:bodyPr>
            <a:spAutoFit/>
          </a:bodyPr>
          <a:lstStyle/>
          <a:p>
            <a:pPr>
              <a:defRPr/>
            </a:pPr>
            <a:r>
              <a:rPr lang="en-US" sz="900" dirty="0">
                <a:solidFill>
                  <a:schemeClr val="accent6"/>
                </a:solidFill>
              </a:rPr>
              <a:t>avf1</a:t>
            </a:r>
          </a:p>
          <a:p>
            <a:pPr>
              <a:defRPr/>
            </a:pPr>
            <a:r>
              <a:rPr lang="en-US" sz="900" dirty="0">
                <a:solidFill>
                  <a:schemeClr val="accent6"/>
                </a:solidFill>
              </a:rPr>
              <a:t>Message: byte seq.</a:t>
            </a:r>
          </a:p>
          <a:p>
            <a:pPr>
              <a:defRPr/>
            </a:pPr>
            <a:r>
              <a:rPr lang="en-US" sz="900" dirty="0">
                <a:solidFill>
                  <a:schemeClr val="accent6"/>
                </a:solidFill>
              </a:rPr>
              <a:t>Information: combined feeds</a:t>
            </a:r>
          </a:p>
          <a:p>
            <a:pPr>
              <a:defRPr/>
            </a:pPr>
            <a:r>
              <a:rPr lang="en-US" sz="900" dirty="0">
                <a:solidFill>
                  <a:srgbClr val="C00000"/>
                </a:solidFill>
              </a:rPr>
              <a:t> contains vf2</a:t>
            </a:r>
          </a:p>
          <a:p>
            <a:pPr>
              <a:defRPr/>
            </a:pPr>
            <a:r>
              <a:rPr lang="en-US" sz="900" dirty="0">
                <a:solidFill>
                  <a:srgbClr val="C00000"/>
                </a:solidFill>
              </a:rPr>
              <a:t> contains af2</a:t>
            </a:r>
          </a:p>
          <a:p>
            <a:pPr>
              <a:defRPr/>
            </a:pPr>
            <a:r>
              <a:rPr lang="en-US" sz="900" dirty="0">
                <a:solidFill>
                  <a:srgbClr val="C00000"/>
                </a:solidFill>
              </a:rPr>
              <a:t> encoding AES</a:t>
            </a:r>
          </a:p>
        </p:txBody>
      </p:sp>
      <p:cxnSp>
        <p:nvCxnSpPr>
          <p:cNvPr id="35" name="Straight Arrow Connector 34">
            <a:extLst>
              <a:ext uri="{FF2B5EF4-FFF2-40B4-BE49-F238E27FC236}"/>
            </a:extLst>
          </p:cNvPr>
          <p:cNvCxnSpPr>
            <a:cxnSpLocks/>
          </p:cNvCxnSpPr>
          <p:nvPr/>
        </p:nvCxnSpPr>
        <p:spPr>
          <a:xfrm flipV="1">
            <a:off x="5378450" y="5584825"/>
            <a:ext cx="450850" cy="8413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extLst>
          </p:cNvPr>
          <p:cNvSpPr/>
          <p:nvPr/>
        </p:nvSpPr>
        <p:spPr>
          <a:xfrm>
            <a:off x="2271713" y="1985963"/>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a:ext uri="{FF2B5EF4-FFF2-40B4-BE49-F238E27FC236}"/>
            </a:extLst>
          </p:cNvPr>
          <p:cNvSpPr/>
          <p:nvPr/>
        </p:nvSpPr>
        <p:spPr>
          <a:xfrm>
            <a:off x="7158038" y="3659188"/>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remote </a:t>
            </a:r>
            <a:r>
              <a:rPr lang="en-US" sz="1100" dirty="0" err="1">
                <a:solidFill>
                  <a:schemeClr val="bg1"/>
                </a:solidFill>
              </a:rPr>
              <a:t>assit</a:t>
            </a:r>
            <a:endParaRPr lang="en-US" sz="1100" dirty="0">
              <a:solidFill>
                <a:schemeClr val="bg1"/>
              </a:solidFill>
            </a:endParaRPr>
          </a:p>
        </p:txBody>
      </p:sp>
      <p:sp>
        <p:nvSpPr>
          <p:cNvPr id="38" name="TextBox 37">
            <a:extLst>
              <a:ext uri="{FF2B5EF4-FFF2-40B4-BE49-F238E27FC236}"/>
            </a:extLst>
          </p:cNvPr>
          <p:cNvSpPr txBox="1"/>
          <p:nvPr/>
        </p:nvSpPr>
        <p:spPr>
          <a:xfrm>
            <a:off x="6864350" y="4410075"/>
            <a:ext cx="2005013" cy="646113"/>
          </a:xfrm>
          <a:prstGeom prst="rect">
            <a:avLst/>
          </a:prstGeom>
          <a:noFill/>
        </p:spPr>
        <p:txBody>
          <a:bodyPr>
            <a:spAutoFit/>
          </a:bodyPr>
          <a:lstStyle/>
          <a:p>
            <a:pPr>
              <a:defRPr/>
            </a:pPr>
            <a:r>
              <a:rPr lang="en-US" sz="900" dirty="0">
                <a:solidFill>
                  <a:schemeClr val="accent6"/>
                </a:solidFill>
              </a:rPr>
              <a:t>alarm1</a:t>
            </a:r>
          </a:p>
          <a:p>
            <a:pPr>
              <a:defRPr/>
            </a:pPr>
            <a:r>
              <a:rPr lang="en-US" sz="900" dirty="0">
                <a:solidFill>
                  <a:schemeClr val="accent6"/>
                </a:solidFill>
              </a:rPr>
              <a:t>Message: alarm packet</a:t>
            </a:r>
          </a:p>
          <a:p>
            <a:pPr>
              <a:defRPr/>
            </a:pPr>
            <a:r>
              <a:rPr lang="en-US" sz="900" dirty="0">
                <a:solidFill>
                  <a:schemeClr val="accent6"/>
                </a:solidFill>
              </a:rPr>
              <a:t>Information: type of alarm, timestamp, location, driver ID</a:t>
            </a:r>
          </a:p>
        </p:txBody>
      </p:sp>
      <p:cxnSp>
        <p:nvCxnSpPr>
          <p:cNvPr id="39" name="Straight Arrow Connector 38">
            <a:extLst>
              <a:ext uri="{FF2B5EF4-FFF2-40B4-BE49-F238E27FC236}"/>
            </a:extLst>
          </p:cNvPr>
          <p:cNvCxnSpPr>
            <a:cxnSpLocks/>
            <a:stCxn id="38" idx="1"/>
          </p:cNvCxnSpPr>
          <p:nvPr/>
        </p:nvCxnSpPr>
        <p:spPr>
          <a:xfrm flipH="1" flipV="1">
            <a:off x="6638925" y="4338638"/>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extLst>
          </p:cNvPr>
          <p:cNvCxnSpPr>
            <a:cxnSpLocks/>
            <a:stCxn id="14" idx="6"/>
            <a:endCxn id="37" idx="3"/>
          </p:cNvCxnSpPr>
          <p:nvPr/>
        </p:nvCxnSpPr>
        <p:spPr>
          <a:xfrm flipV="1">
            <a:off x="4681538" y="4157663"/>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7664" name="TextBox 40"/>
          <p:cNvSpPr txBox="1">
            <a:spLocks noChangeArrowheads="1"/>
          </p:cNvSpPr>
          <p:nvPr/>
        </p:nvSpPr>
        <p:spPr bwMode="auto">
          <a:xfrm>
            <a:off x="2457450" y="3751263"/>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a:lnSpc>
                <a:spcPct val="100000"/>
              </a:lnSpc>
              <a:spcBef>
                <a:spcPct val="0"/>
              </a:spcBef>
              <a:buSzTx/>
              <a:buFontTx/>
              <a:buNone/>
            </a:pPr>
            <a:r>
              <a:rPr lang="en-US" altLang="en-US" sz="1400"/>
              <a:t>robotic sensor</a:t>
            </a:r>
          </a:p>
          <a:p>
            <a:pPr>
              <a:lnSpc>
                <a:spcPct val="100000"/>
              </a:lnSpc>
              <a:spcBef>
                <a:spcPct val="0"/>
              </a:spcBef>
              <a:buSzTx/>
              <a:buFontTx/>
              <a:buNone/>
            </a:pPr>
            <a:endParaRPr lang="en-US" altLang="en-US" sz="1400"/>
          </a:p>
        </p:txBody>
      </p:sp>
      <p:sp>
        <p:nvSpPr>
          <p:cNvPr id="42" name="Oval 41">
            <a:extLst>
              <a:ext uri="{FF2B5EF4-FFF2-40B4-BE49-F238E27FC236}"/>
            </a:extLst>
          </p:cNvPr>
          <p:cNvSpPr/>
          <p:nvPr/>
        </p:nvSpPr>
        <p:spPr>
          <a:xfrm>
            <a:off x="2312988" y="30321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a:solidFill>
                  <a:prstClr val="white"/>
                </a:solidFill>
                <a:latin typeface="Calibri" panose="020F0502020204030204"/>
              </a:rPr>
              <a:t>targeting </a:t>
            </a:r>
          </a:p>
          <a:p>
            <a:pPr algn="ctr">
              <a:defRPr/>
            </a:pPr>
            <a:r>
              <a:rPr lang="en-US" sz="800" b="1" dirty="0">
                <a:solidFill>
                  <a:prstClr val="white"/>
                </a:solidFill>
                <a:latin typeface="Calibri" panose="020F0502020204030204"/>
              </a:rPr>
              <a:t>mech</a:t>
            </a:r>
          </a:p>
        </p:txBody>
      </p:sp>
      <p:sp>
        <p:nvSpPr>
          <p:cNvPr id="43" name="Rectangle: Rounded Corners 33">
            <a:extLst>
              <a:ext uri="{FF2B5EF4-FFF2-40B4-BE49-F238E27FC236}"/>
            </a:extLst>
          </p:cNvPr>
          <p:cNvSpPr/>
          <p:nvPr/>
        </p:nvSpPr>
        <p:spPr>
          <a:xfrm>
            <a:off x="2297113" y="3038475"/>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a:ext uri="{FF2B5EF4-FFF2-40B4-BE49-F238E27FC236}"/>
            </a:extLst>
          </p:cNvPr>
          <p:cNvCxnSpPr>
            <a:cxnSpLocks/>
            <a:stCxn id="42" idx="6"/>
            <a:endCxn id="11" idx="2"/>
          </p:cNvCxnSpPr>
          <p:nvPr/>
        </p:nvCxnSpPr>
        <p:spPr>
          <a:xfrm flipV="1">
            <a:off x="2897188" y="3322638"/>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extLst>
          </p:cNvPr>
          <p:cNvSpPr txBox="1"/>
          <p:nvPr/>
        </p:nvSpPr>
        <p:spPr>
          <a:xfrm>
            <a:off x="1620838" y="2247900"/>
            <a:ext cx="1589087" cy="506413"/>
          </a:xfrm>
          <a:prstGeom prst="rect">
            <a:avLst/>
          </a:prstGeom>
          <a:noFill/>
        </p:spPr>
        <p:txBody>
          <a:bodyPr>
            <a:spAutoFit/>
          </a:bodyPr>
          <a:lstStyle/>
          <a:p>
            <a:pPr>
              <a:defRPr/>
            </a:pPr>
            <a:r>
              <a:rPr lang="en-US" sz="900" dirty="0">
                <a:solidFill>
                  <a:schemeClr val="accent6"/>
                </a:solidFill>
              </a:rPr>
              <a:t>o1</a:t>
            </a:r>
          </a:p>
          <a:p>
            <a:pPr>
              <a:defRPr/>
            </a:pPr>
            <a:r>
              <a:rPr lang="en-US" sz="900" dirty="0">
                <a:solidFill>
                  <a:schemeClr val="accent6"/>
                </a:solidFill>
              </a:rPr>
              <a:t>Influence: angle change</a:t>
            </a:r>
          </a:p>
          <a:p>
            <a:pPr>
              <a:defRPr/>
            </a:pPr>
            <a:r>
              <a:rPr lang="en-US" sz="900" dirty="0">
                <a:solidFill>
                  <a:schemeClr val="accent6"/>
                </a:solidFill>
              </a:rPr>
              <a:t>Energy: mechanical</a:t>
            </a:r>
          </a:p>
        </p:txBody>
      </p:sp>
      <p:cxnSp>
        <p:nvCxnSpPr>
          <p:cNvPr id="46" name="Straight Arrow Connector 45">
            <a:extLst>
              <a:ext uri="{FF2B5EF4-FFF2-40B4-BE49-F238E27FC236}"/>
            </a:extLst>
          </p:cNvPr>
          <p:cNvCxnSpPr>
            <a:cxnSpLocks/>
          </p:cNvCxnSpPr>
          <p:nvPr/>
        </p:nvCxnSpPr>
        <p:spPr>
          <a:xfrm>
            <a:off x="2727325" y="2686050"/>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a:ext uri="{FF2B5EF4-FFF2-40B4-BE49-F238E27FC236}"/>
            </a:extLst>
          </p:cNvPr>
          <p:cNvCxnSpPr>
            <a:cxnSpLocks/>
            <a:stCxn id="14" idx="3"/>
            <a:endCxn id="42" idx="4"/>
          </p:cNvCxnSpPr>
          <p:nvPr/>
        </p:nvCxnSpPr>
        <p:spPr>
          <a:xfrm rot="5400000" flipH="1">
            <a:off x="2813844" y="3407569"/>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extLst>
          </p:cNvPr>
          <p:cNvSpPr txBox="1"/>
          <p:nvPr/>
        </p:nvSpPr>
        <p:spPr>
          <a:xfrm>
            <a:off x="1524000" y="4470400"/>
            <a:ext cx="1035050" cy="923925"/>
          </a:xfrm>
          <a:prstGeom prst="rect">
            <a:avLst/>
          </a:prstGeom>
          <a:noFill/>
        </p:spPr>
        <p:txBody>
          <a:bodyPr>
            <a:spAutoFit/>
          </a:bodyPr>
          <a:lstStyle/>
          <a:p>
            <a:pPr>
              <a:defRPr/>
            </a:pPr>
            <a:r>
              <a:rPr lang="en-US" sz="900" dirty="0">
                <a:solidFill>
                  <a:schemeClr val="accent6"/>
                </a:solidFill>
              </a:rPr>
              <a:t>cmd2</a:t>
            </a:r>
          </a:p>
          <a:p>
            <a:pPr>
              <a:defRPr/>
            </a:pPr>
            <a:r>
              <a:rPr lang="en-US" sz="900" dirty="0">
                <a:solidFill>
                  <a:schemeClr val="accent6"/>
                </a:solidFill>
              </a:rPr>
              <a:t>Message: command packet</a:t>
            </a:r>
          </a:p>
          <a:p>
            <a:pPr>
              <a:defRPr/>
            </a:pPr>
            <a:r>
              <a:rPr lang="en-US" sz="900" dirty="0">
                <a:solidFill>
                  <a:schemeClr val="accent6"/>
                </a:solidFill>
              </a:rPr>
              <a:t>Information: degrees, speed</a:t>
            </a:r>
          </a:p>
        </p:txBody>
      </p:sp>
      <p:cxnSp>
        <p:nvCxnSpPr>
          <p:cNvPr id="49" name="Straight Arrow Connector 48">
            <a:extLst>
              <a:ext uri="{FF2B5EF4-FFF2-40B4-BE49-F238E27FC236}"/>
            </a:extLst>
          </p:cNvPr>
          <p:cNvCxnSpPr>
            <a:cxnSpLocks/>
          </p:cNvCxnSpPr>
          <p:nvPr/>
        </p:nvCxnSpPr>
        <p:spPr>
          <a:xfrm flipV="1">
            <a:off x="2078038" y="4278313"/>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extLst>
          </p:cNvPr>
          <p:cNvSpPr/>
          <p:nvPr/>
        </p:nvSpPr>
        <p:spPr>
          <a:xfrm>
            <a:off x="2025650" y="3024188"/>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97674" name="TextBox 55"/>
          <p:cNvSpPr txBox="1">
            <a:spLocks noChangeArrowheads="1"/>
          </p:cNvSpPr>
          <p:nvPr/>
        </p:nvSpPr>
        <p:spPr bwMode="auto">
          <a:xfrm>
            <a:off x="4889500" y="5281613"/>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900"/>
              <a:t>integrated adaptive cruise control system (stand-alone part)</a:t>
            </a:r>
          </a:p>
        </p:txBody>
      </p:sp>
      <p:sp>
        <p:nvSpPr>
          <p:cNvPr id="57" name="Oval 56">
            <a:extLst>
              <a:ext uri="{FF2B5EF4-FFF2-40B4-BE49-F238E27FC236}"/>
            </a:extLst>
          </p:cNvPr>
          <p:cNvSpPr/>
          <p:nvPr/>
        </p:nvSpPr>
        <p:spPr>
          <a:xfrm>
            <a:off x="5537200" y="4659313"/>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driver</a:t>
            </a:r>
          </a:p>
        </p:txBody>
      </p:sp>
      <p:cxnSp>
        <p:nvCxnSpPr>
          <p:cNvPr id="58" name="Straight Arrow Connector 57">
            <a:extLst>
              <a:ext uri="{FF2B5EF4-FFF2-40B4-BE49-F238E27FC236}"/>
            </a:extLst>
          </p:cNvPr>
          <p:cNvCxnSpPr>
            <a:cxnSpLocks/>
            <a:stCxn id="13" idx="4"/>
            <a:endCxn id="57" idx="0"/>
          </p:cNvCxnSpPr>
          <p:nvPr/>
        </p:nvCxnSpPr>
        <p:spPr>
          <a:xfrm>
            <a:off x="5821363" y="3624263"/>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7677" name="Group 58"/>
          <p:cNvGrpSpPr>
            <a:grpSpLocks/>
          </p:cNvGrpSpPr>
          <p:nvPr/>
        </p:nvGrpSpPr>
        <p:grpSpPr bwMode="auto">
          <a:xfrm>
            <a:off x="7762875" y="484188"/>
            <a:ext cx="2716213" cy="1804987"/>
            <a:chOff x="13020430" y="8627877"/>
            <a:chExt cx="4538404" cy="3016011"/>
          </a:xfrm>
        </p:grpSpPr>
        <p:grpSp>
          <p:nvGrpSpPr>
            <p:cNvPr id="197688" name="Group 59"/>
            <p:cNvGrpSpPr>
              <a:grpSpLocks/>
            </p:cNvGrpSpPr>
            <p:nvPr/>
          </p:nvGrpSpPr>
          <p:grpSpPr bwMode="auto">
            <a:xfrm>
              <a:off x="13020430" y="8627877"/>
              <a:ext cx="4538404" cy="3016011"/>
              <a:chOff x="8680737" y="77172"/>
              <a:chExt cx="4538404" cy="3016011"/>
            </a:xfrm>
          </p:grpSpPr>
          <p:sp>
            <p:nvSpPr>
              <p:cNvPr id="65" name="Rectangle 64">
                <a:extLst>
                  <a:ext uri="{FF2B5EF4-FFF2-40B4-BE49-F238E27FC236}"/>
                </a:extLst>
              </p:cNvPr>
              <p:cNvSpPr/>
              <p:nvPr/>
            </p:nvSpPr>
            <p:spPr>
              <a:xfrm>
                <a:off x="8680737" y="90434"/>
                <a:ext cx="4538404" cy="2896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a:ext uri="{FF2B5EF4-FFF2-40B4-BE49-F238E27FC236}"/>
                </a:extLst>
              </p:cNvPr>
              <p:cNvCxnSpPr/>
              <p:nvPr/>
            </p:nvCxnSpPr>
            <p:spPr>
              <a:xfrm>
                <a:off x="8956596" y="294686"/>
                <a:ext cx="421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extLst>
              </p:cNvPr>
              <p:cNvCxnSpPr/>
              <p:nvPr/>
            </p:nvCxnSpPr>
            <p:spPr>
              <a:xfrm>
                <a:off x="8956596" y="615650"/>
                <a:ext cx="421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7696"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connection</a:t>
                </a:r>
              </a:p>
            </p:txBody>
          </p:sp>
          <p:sp>
            <p:nvSpPr>
              <p:cNvPr id="197697"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Direct logical connection</a:t>
                </a:r>
              </a:p>
            </p:txBody>
          </p:sp>
          <p:sp>
            <p:nvSpPr>
              <p:cNvPr id="70" name="Rectangle 69">
                <a:extLst>
                  <a:ext uri="{FF2B5EF4-FFF2-40B4-BE49-F238E27FC236}"/>
                </a:extLst>
              </p:cNvPr>
              <p:cNvSpPr/>
              <p:nvPr/>
            </p:nvSpPr>
            <p:spPr>
              <a:xfrm>
                <a:off x="8961900" y="1891554"/>
                <a:ext cx="411136" cy="236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97699"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element</a:t>
                </a:r>
              </a:p>
            </p:txBody>
          </p:sp>
          <p:sp>
            <p:nvSpPr>
              <p:cNvPr id="72" name="Rectangle 71">
                <a:extLst>
                  <a:ext uri="{FF2B5EF4-FFF2-40B4-BE49-F238E27FC236}"/>
                </a:extLst>
              </p:cNvPr>
              <p:cNvSpPr/>
              <p:nvPr/>
            </p:nvSpPr>
            <p:spPr>
              <a:xfrm>
                <a:off x="8972510" y="2278834"/>
                <a:ext cx="411136"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97701"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Logical element</a:t>
                </a:r>
              </a:p>
            </p:txBody>
          </p:sp>
          <p:sp>
            <p:nvSpPr>
              <p:cNvPr id="74" name="Rectangle 73">
                <a:extLst>
                  <a:ext uri="{FF2B5EF4-FFF2-40B4-BE49-F238E27FC236}"/>
                </a:extLst>
              </p:cNvPr>
              <p:cNvSpPr/>
              <p:nvPr/>
            </p:nvSpPr>
            <p:spPr>
              <a:xfrm>
                <a:off x="8972510" y="2676725"/>
                <a:ext cx="437661" cy="209555"/>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197703"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Physical &amp; logical system</a:t>
                </a:r>
              </a:p>
            </p:txBody>
          </p:sp>
        </p:grpSp>
        <p:sp>
          <p:nvSpPr>
            <p:cNvPr id="197689"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Description of interaction</a:t>
              </a:r>
            </a:p>
          </p:txBody>
        </p:sp>
        <p:sp>
          <p:nvSpPr>
            <p:cNvPr id="197690"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000000"/>
                  </a:solidFill>
                  <a:latin typeface="Calibri" charset="0"/>
                </a:rPr>
                <a:t>Annotation</a:t>
              </a:r>
            </a:p>
          </p:txBody>
        </p:sp>
        <p:sp>
          <p:nvSpPr>
            <p:cNvPr id="197691"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8CBD6B"/>
                  </a:solidFill>
                  <a:latin typeface="Calibri" charset="0"/>
                </a:rPr>
                <a:t>text</a:t>
              </a:r>
            </a:p>
          </p:txBody>
        </p:sp>
        <p:sp>
          <p:nvSpPr>
            <p:cNvPr id="197692"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D75C5C"/>
                  </a:solidFill>
                  <a:latin typeface="Calibri" charset="0"/>
                </a:rPr>
                <a:t>text</a:t>
              </a:r>
            </a:p>
          </p:txBody>
        </p:sp>
      </p:grpSp>
      <p:sp>
        <p:nvSpPr>
          <p:cNvPr id="76" name="TextBox 75">
            <a:extLst>
              <a:ext uri="{FF2B5EF4-FFF2-40B4-BE49-F238E27FC236}"/>
            </a:extLst>
          </p:cNvPr>
          <p:cNvSpPr txBox="1"/>
          <p:nvPr/>
        </p:nvSpPr>
        <p:spPr>
          <a:xfrm>
            <a:off x="7343775" y="5722938"/>
            <a:ext cx="1398588" cy="646112"/>
          </a:xfrm>
          <a:prstGeom prst="rect">
            <a:avLst/>
          </a:prstGeom>
          <a:noFill/>
        </p:spPr>
        <p:txBody>
          <a:bodyPr>
            <a:spAutoFit/>
          </a:bodyPr>
          <a:lstStyle/>
          <a:p>
            <a:pPr>
              <a:defRPr/>
            </a:pPr>
            <a:r>
              <a:rPr lang="en-US" sz="900" dirty="0">
                <a:solidFill>
                  <a:schemeClr val="accent6"/>
                </a:solidFill>
              </a:rPr>
              <a:t>ws1</a:t>
            </a:r>
          </a:p>
          <a:p>
            <a:pPr>
              <a:defRPr/>
            </a:pPr>
            <a:r>
              <a:rPr lang="en-US" sz="900" dirty="0">
                <a:solidFill>
                  <a:schemeClr val="accent6"/>
                </a:solidFill>
              </a:rPr>
              <a:t>Influence: warning signal</a:t>
            </a:r>
          </a:p>
          <a:p>
            <a:pPr>
              <a:defRPr/>
            </a:pPr>
            <a:r>
              <a:rPr lang="en-US" sz="900" dirty="0">
                <a:solidFill>
                  <a:schemeClr val="accent6"/>
                </a:solidFill>
              </a:rPr>
              <a:t>Energy: waves TBD</a:t>
            </a:r>
          </a:p>
        </p:txBody>
      </p:sp>
      <p:cxnSp>
        <p:nvCxnSpPr>
          <p:cNvPr id="77" name="Straight Arrow Connector 76">
            <a:extLst>
              <a:ext uri="{FF2B5EF4-FFF2-40B4-BE49-F238E27FC236}"/>
            </a:extLst>
          </p:cNvPr>
          <p:cNvCxnSpPr>
            <a:cxnSpLocks/>
            <a:stCxn id="76" idx="1"/>
          </p:cNvCxnSpPr>
          <p:nvPr/>
        </p:nvCxnSpPr>
        <p:spPr>
          <a:xfrm flipH="1" flipV="1">
            <a:off x="5875338" y="4178300"/>
            <a:ext cx="1468437" cy="18684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extLst>
          </p:cNvPr>
          <p:cNvSpPr/>
          <p:nvPr/>
        </p:nvSpPr>
        <p:spPr>
          <a:xfrm>
            <a:off x="2100263" y="6584950"/>
            <a:ext cx="1371600" cy="211138"/>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accelerator</a:t>
            </a:r>
          </a:p>
        </p:txBody>
      </p:sp>
      <p:cxnSp>
        <p:nvCxnSpPr>
          <p:cNvPr id="99" name="Straight Arrow Connector 98">
            <a:extLst>
              <a:ext uri="{FF2B5EF4-FFF2-40B4-BE49-F238E27FC236}"/>
            </a:extLst>
          </p:cNvPr>
          <p:cNvCxnSpPr>
            <a:cxnSpLocks/>
            <a:stCxn id="14" idx="3"/>
          </p:cNvCxnSpPr>
          <p:nvPr/>
        </p:nvCxnSpPr>
        <p:spPr>
          <a:xfrm flipH="1">
            <a:off x="2493963" y="4776788"/>
            <a:ext cx="1689100" cy="178276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extLst>
          </p:cNvPr>
          <p:cNvSpPr txBox="1"/>
          <p:nvPr/>
        </p:nvSpPr>
        <p:spPr>
          <a:xfrm>
            <a:off x="1638300" y="5702300"/>
            <a:ext cx="1333500" cy="647700"/>
          </a:xfrm>
          <a:prstGeom prst="rect">
            <a:avLst/>
          </a:prstGeom>
          <a:noFill/>
        </p:spPr>
        <p:txBody>
          <a:bodyPr>
            <a:spAutoFit/>
          </a:bodyPr>
          <a:lstStyle/>
          <a:p>
            <a:pPr>
              <a:defRPr/>
            </a:pPr>
            <a:r>
              <a:rPr lang="en-US" sz="900" dirty="0">
                <a:solidFill>
                  <a:schemeClr val="accent6"/>
                </a:solidFill>
              </a:rPr>
              <a:t>ctrl1</a:t>
            </a:r>
          </a:p>
          <a:p>
            <a:pPr>
              <a:defRPr/>
            </a:pPr>
            <a:r>
              <a:rPr lang="en-US" sz="900" dirty="0">
                <a:solidFill>
                  <a:schemeClr val="accent6"/>
                </a:solidFill>
              </a:rPr>
              <a:t>Influence: angle change</a:t>
            </a:r>
          </a:p>
          <a:p>
            <a:pPr>
              <a:defRPr/>
            </a:pPr>
            <a:r>
              <a:rPr lang="en-US" sz="900" dirty="0">
                <a:solidFill>
                  <a:schemeClr val="accent6"/>
                </a:solidFill>
              </a:rPr>
              <a:t>energy: mechanical</a:t>
            </a:r>
          </a:p>
        </p:txBody>
      </p:sp>
      <p:cxnSp>
        <p:nvCxnSpPr>
          <p:cNvPr id="103" name="Straight Arrow Connector 102">
            <a:extLst>
              <a:ext uri="{FF2B5EF4-FFF2-40B4-BE49-F238E27FC236}"/>
            </a:extLst>
          </p:cNvPr>
          <p:cNvCxnSpPr>
            <a:cxnSpLocks/>
            <a:stCxn id="102" idx="0"/>
          </p:cNvCxnSpPr>
          <p:nvPr/>
        </p:nvCxnSpPr>
        <p:spPr>
          <a:xfrm flipV="1">
            <a:off x="2305050" y="5584825"/>
            <a:ext cx="969963" cy="1174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extLst>
          </p:cNvPr>
          <p:cNvSpPr/>
          <p:nvPr/>
        </p:nvSpPr>
        <p:spPr>
          <a:xfrm>
            <a:off x="3778250" y="6559550"/>
            <a:ext cx="1371600" cy="211138"/>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brake</a:t>
            </a:r>
          </a:p>
        </p:txBody>
      </p:sp>
      <p:cxnSp>
        <p:nvCxnSpPr>
          <p:cNvPr id="82" name="Straight Arrow Connector 81">
            <a:extLst>
              <a:ext uri="{FF2B5EF4-FFF2-40B4-BE49-F238E27FC236}"/>
            </a:extLst>
          </p:cNvPr>
          <p:cNvCxnSpPr>
            <a:cxnSpLocks/>
            <a:stCxn id="14" idx="4"/>
            <a:endCxn id="78" idx="0"/>
          </p:cNvCxnSpPr>
          <p:nvPr/>
        </p:nvCxnSpPr>
        <p:spPr>
          <a:xfrm>
            <a:off x="4389438" y="4862513"/>
            <a:ext cx="74612"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extLst>
          </p:cNvPr>
          <p:cNvSpPr txBox="1"/>
          <p:nvPr/>
        </p:nvSpPr>
        <p:spPr>
          <a:xfrm>
            <a:off x="3152775" y="5816600"/>
            <a:ext cx="1333500" cy="646113"/>
          </a:xfrm>
          <a:prstGeom prst="rect">
            <a:avLst/>
          </a:prstGeom>
          <a:noFill/>
        </p:spPr>
        <p:txBody>
          <a:bodyPr>
            <a:spAutoFit/>
          </a:bodyPr>
          <a:lstStyle/>
          <a:p>
            <a:pPr>
              <a:defRPr/>
            </a:pPr>
            <a:r>
              <a:rPr lang="en-US" sz="900" dirty="0">
                <a:solidFill>
                  <a:schemeClr val="accent6"/>
                </a:solidFill>
              </a:rPr>
              <a:t>ctrl2</a:t>
            </a:r>
          </a:p>
          <a:p>
            <a:pPr>
              <a:defRPr/>
            </a:pPr>
            <a:r>
              <a:rPr lang="en-US" sz="900" dirty="0">
                <a:solidFill>
                  <a:schemeClr val="accent6"/>
                </a:solidFill>
              </a:rPr>
              <a:t>Influence: angle change</a:t>
            </a:r>
          </a:p>
          <a:p>
            <a:pPr>
              <a:defRPr/>
            </a:pPr>
            <a:r>
              <a:rPr lang="en-US" sz="900" dirty="0">
                <a:solidFill>
                  <a:schemeClr val="accent6"/>
                </a:solidFill>
              </a:rPr>
              <a:t>energy: mechanical</a:t>
            </a:r>
          </a:p>
        </p:txBody>
      </p:sp>
      <p:cxnSp>
        <p:nvCxnSpPr>
          <p:cNvPr id="88" name="Straight Arrow Connector 87">
            <a:extLst>
              <a:ext uri="{FF2B5EF4-FFF2-40B4-BE49-F238E27FC236}"/>
            </a:extLst>
          </p:cNvPr>
          <p:cNvCxnSpPr>
            <a:cxnSpLocks/>
            <a:stCxn id="87" idx="0"/>
          </p:cNvCxnSpPr>
          <p:nvPr/>
        </p:nvCxnSpPr>
        <p:spPr>
          <a:xfrm flipV="1">
            <a:off x="3819525" y="5532438"/>
            <a:ext cx="569913" cy="2841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3: Self-Driving Car (b)</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i="1" dirty="0"/>
              <a:t>A self-driving car uses SAM and sensors for adaptive cruise control</a:t>
            </a:r>
          </a:p>
          <a:p>
            <a:pPr marL="0" indent="0">
              <a:buFont typeface="Arial" charset="0"/>
              <a:buNone/>
              <a:defRPr/>
            </a:pPr>
            <a:r>
              <a:rPr lang="en-US" b="1" dirty="0"/>
              <a:t>Actors</a:t>
            </a:r>
          </a:p>
          <a:p>
            <a:pPr lvl="1">
              <a:defRPr/>
            </a:pPr>
            <a:r>
              <a:rPr lang="en-US" dirty="0"/>
              <a:t>Sensors</a:t>
            </a:r>
          </a:p>
          <a:p>
            <a:pPr lvl="2">
              <a:defRPr/>
            </a:pPr>
            <a:r>
              <a:rPr lang="en-US" dirty="0"/>
              <a:t>Interpolating sensors (inaccurate hardware, interpolation compensates)</a:t>
            </a:r>
          </a:p>
          <a:p>
            <a:pPr lvl="2">
              <a:defRPr/>
            </a:pPr>
            <a:r>
              <a:rPr lang="en-US" dirty="0"/>
              <a:t>Non-interpolating sensors (accurate hardware)</a:t>
            </a:r>
          </a:p>
          <a:p>
            <a:pPr lvl="1">
              <a:defRPr/>
            </a:pPr>
            <a:r>
              <a:rPr lang="en-US" dirty="0"/>
              <a:t>SAM (Situational Awareness Module)</a:t>
            </a:r>
          </a:p>
          <a:p>
            <a:pPr lvl="2">
              <a:defRPr/>
            </a:pPr>
            <a:r>
              <a:rPr lang="en-US" dirty="0"/>
              <a:t>SAM requests sensor readings either at low rate or high rate</a:t>
            </a:r>
          </a:p>
          <a:p>
            <a:pPr lvl="2">
              <a:defRPr/>
            </a:pPr>
            <a:r>
              <a:rPr lang="en-US" dirty="0"/>
              <a:t>In interpolating sensors:</a:t>
            </a:r>
          </a:p>
          <a:p>
            <a:pPr lvl="3">
              <a:defRPr/>
            </a:pPr>
            <a:r>
              <a:rPr lang="en-US" dirty="0"/>
              <a:t>High request rate causes interpolation to be cut short</a:t>
            </a:r>
          </a:p>
          <a:p>
            <a:pPr lvl="3">
              <a:defRPr/>
            </a:pPr>
            <a:r>
              <a:rPr lang="en-US" dirty="0"/>
              <a:t>Potentially leads to inaccurate data returned to SAM</a:t>
            </a:r>
          </a:p>
          <a:p>
            <a:pPr>
              <a:defRPr/>
            </a:pP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3: Self-Driving Car (b)</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defRPr/>
            </a:pPr>
            <a:r>
              <a:rPr lang="en-US" dirty="0"/>
              <a:t>SAM and sensors use encrypted memory and secure boot</a:t>
            </a:r>
          </a:p>
          <a:p>
            <a:pPr lvl="1">
              <a:defRPr/>
            </a:pPr>
            <a:r>
              <a:rPr lang="en-US" dirty="0"/>
              <a:t>Interpolating sensors are used</a:t>
            </a:r>
          </a:p>
          <a:p>
            <a:pPr lvl="1">
              <a:defRPr/>
            </a:pPr>
            <a:r>
              <a:rPr lang="en-US" dirty="0"/>
              <a:t>SAM requests sensor readings at low rate</a:t>
            </a:r>
          </a:p>
          <a:p>
            <a:pPr marL="0" indent="0">
              <a:buFont typeface="Arial" charset="0"/>
              <a:buNone/>
              <a:defRPr/>
            </a:pPr>
            <a:r>
              <a:rPr lang="en-US" b="1" dirty="0"/>
              <a:t>Questions</a:t>
            </a:r>
          </a:p>
          <a:p>
            <a:pPr lvl="1">
              <a:defRPr/>
            </a:pPr>
            <a:r>
              <a:rPr lang="en-US" dirty="0"/>
              <a:t>Is the integrity concern satisfied?</a:t>
            </a:r>
          </a:p>
          <a:p>
            <a:pPr lvl="1">
              <a:defRPr/>
            </a:pPr>
            <a:r>
              <a:rPr lang="en-US" dirty="0"/>
              <a:t>Is the trustworthiness aspect satisfied?</a:t>
            </a:r>
          </a:p>
          <a:p>
            <a:pPr lvl="1">
              <a:defRPr/>
            </a:pPr>
            <a:r>
              <a:rPr lang="en-US" dirty="0"/>
              <a:t>Are all aspects satisfied? </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pic>
        <p:nvPicPr>
          <p:cNvPr id="20" name="Picture 19" descr="coSAT LIVE 1000"/>
          <p:cNvPicPr>
            <a:picLocks noChangeAspect="1"/>
          </p:cNvPicPr>
          <p:nvPr/>
        </p:nvPicPr>
        <p:blipFill>
          <a:blip r:embed="rId2">
            <a:extLst>
              <a:ext uri="{28A0092B-C50C-407E-A947-70E740481C1C}">
                <a14:useLocalDpi xmlns:a14="http://schemas.microsoft.com/office/drawing/2010/main" val="0"/>
              </a:ext>
            </a:extLst>
          </a:blip>
          <a:srcRect l="4584" t="82625" r="77373" b="13683"/>
          <a:stretch>
            <a:fillRect/>
          </a:stretch>
        </p:blipFill>
        <p:spPr bwMode="auto">
          <a:xfrm>
            <a:off x="6865938" y="3898900"/>
            <a:ext cx="1401762" cy="19685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6" name="Picture 15" descr="coSAT LIVE 1000"/>
          <p:cNvPicPr>
            <a:picLocks noChangeAspect="1"/>
          </p:cNvPicPr>
          <p:nvPr/>
        </p:nvPicPr>
        <p:blipFill>
          <a:blip r:embed="rId2">
            <a:extLst>
              <a:ext uri="{28A0092B-C50C-407E-A947-70E740481C1C}">
                <a14:useLocalDpi xmlns:a14="http://schemas.microsoft.com/office/drawing/2010/main" val="0"/>
              </a:ext>
            </a:extLst>
          </a:blip>
          <a:srcRect l="4646" t="64101" r="71983" b="31619"/>
          <a:stretch>
            <a:fillRect/>
          </a:stretch>
        </p:blipFill>
        <p:spPr bwMode="auto">
          <a:xfrm>
            <a:off x="7539038" y="4249738"/>
            <a:ext cx="1816100" cy="2286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7" name="Picture 16" descr="coSAT LIVE 1000"/>
          <p:cNvPicPr>
            <a:picLocks noChangeAspect="1"/>
          </p:cNvPicPr>
          <p:nvPr/>
        </p:nvPicPr>
        <p:blipFill>
          <a:blip r:embed="rId2">
            <a:extLst>
              <a:ext uri="{28A0092B-C50C-407E-A947-70E740481C1C}">
                <a14:useLocalDpi xmlns:a14="http://schemas.microsoft.com/office/drawing/2010/main" val="0"/>
              </a:ext>
            </a:extLst>
          </a:blip>
          <a:srcRect l="4401" t="85837" r="84323" b="9897"/>
          <a:stretch>
            <a:fillRect/>
          </a:stretch>
        </p:blipFill>
        <p:spPr bwMode="auto">
          <a:xfrm>
            <a:off x="5989638" y="4627563"/>
            <a:ext cx="876300" cy="2286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3 – Step 2</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sensors use encrypted memory and secure boot</a:t>
            </a:r>
          </a:p>
          <a:p>
            <a:pPr lvl="1">
              <a:defRPr/>
            </a:pPr>
            <a:r>
              <a:rPr lang="en-US" dirty="0"/>
              <a:t>Interpolating sensors are used</a:t>
            </a:r>
          </a:p>
          <a:p>
            <a:pPr lvl="1">
              <a:defRPr/>
            </a:pPr>
            <a:r>
              <a:rPr lang="en-US" dirty="0"/>
              <a:t>SAM requests sensor readings at low rate</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to request readings at a high rate</a:t>
            </a:r>
          </a:p>
          <a:p>
            <a:pPr marL="457200" lvl="1" indent="0">
              <a:buFont typeface="Courier New" charset="0"/>
              <a:buNone/>
              <a:defRPr/>
            </a:pPr>
            <a:endParaRPr lang="en-US" sz="3300" dirty="0"/>
          </a:p>
          <a:p>
            <a:pPr marL="0" indent="0">
              <a:buFont typeface="Arial" charset="0"/>
              <a:buNone/>
              <a:defRPr/>
            </a:pPr>
            <a:r>
              <a:rPr lang="en-US" b="1" dirty="0"/>
              <a:t> Questions</a:t>
            </a:r>
          </a:p>
          <a:p>
            <a:pPr lvl="1">
              <a:defRPr/>
            </a:pPr>
            <a:r>
              <a:rPr lang="en-US" dirty="0"/>
              <a:t>Is the integrity concern satisfied?</a:t>
            </a:r>
          </a:p>
          <a:p>
            <a:pPr lvl="1">
              <a:defRPr/>
            </a:pPr>
            <a:r>
              <a:rPr lang="en-US" dirty="0"/>
              <a:t>Is the trustworthiness aspect satisfied?</a:t>
            </a:r>
          </a:p>
          <a:p>
            <a:pPr lvl="1">
              <a:defRPr/>
            </a:pPr>
            <a:endParaRPr lang="en-US" dirty="0"/>
          </a:p>
          <a:p>
            <a:pPr lvl="1">
              <a:defRPr/>
            </a:pPr>
            <a:r>
              <a:rPr lang="en-US" dirty="0"/>
              <a:t>What are the physical ramifications?</a:t>
            </a:r>
          </a:p>
          <a:p>
            <a:pPr lvl="1" indent="0">
              <a:buFont typeface="Courier New" charset="0"/>
              <a:buNone/>
              <a:defRPr/>
            </a:pPr>
            <a:endParaRPr lang="en-US" dirty="0"/>
          </a:p>
          <a:p>
            <a:pPr marL="457200" lvl="1" indent="0">
              <a:buFont typeface="Courier New" charset="0"/>
              <a:buNone/>
              <a:defRPr/>
            </a:pPr>
            <a:r>
              <a:rPr lang="en-US" dirty="0">
                <a:solidFill>
                  <a:prstClr val="black"/>
                </a:solidFill>
              </a:rPr>
              <a:t> </a:t>
            </a:r>
            <a:endParaRPr lang="en-US" dirty="0"/>
          </a:p>
          <a:p>
            <a:pPr lvl="1" indent="0">
              <a:buFont typeface="Courier New" charset="0"/>
              <a:buNone/>
              <a:defRPr/>
            </a:pPr>
            <a:r>
              <a:rPr lang="en-US" dirty="0"/>
              <a:t> </a:t>
            </a:r>
          </a:p>
        </p:txBody>
      </p:sp>
      <p:pic>
        <p:nvPicPr>
          <p:cNvPr id="7" name="Picture 6" descr="coSAT LIVE 1000"/>
          <p:cNvPicPr>
            <a:picLocks noChangeAspect="1"/>
          </p:cNvPicPr>
          <p:nvPr/>
        </p:nvPicPr>
        <p:blipFill>
          <a:blip r:embed="rId2">
            <a:extLst>
              <a:ext uri="{28A0092B-C50C-407E-A947-70E740481C1C}">
                <a14:useLocalDpi xmlns:a14="http://schemas.microsoft.com/office/drawing/2010/main" val="0"/>
              </a:ext>
            </a:extLst>
          </a:blip>
          <a:srcRect l="4620" t="82373" r="70750" b="13496"/>
          <a:stretch>
            <a:fillRect/>
          </a:stretch>
        </p:blipFill>
        <p:spPr bwMode="auto">
          <a:xfrm>
            <a:off x="7107238" y="4500563"/>
            <a:ext cx="1743075"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8" name="Picture 7" descr="coSAT LIVE 1000"/>
          <p:cNvPicPr>
            <a:picLocks noChangeAspect="1"/>
          </p:cNvPicPr>
          <p:nvPr/>
        </p:nvPicPr>
        <p:blipFill>
          <a:blip r:embed="rId2">
            <a:extLst>
              <a:ext uri="{28A0092B-C50C-407E-A947-70E740481C1C}">
                <a14:useLocalDpi xmlns:a14="http://schemas.microsoft.com/office/drawing/2010/main" val="0"/>
              </a:ext>
            </a:extLst>
          </a:blip>
          <a:srcRect l="4663" t="60541" r="77209" b="35329"/>
          <a:stretch>
            <a:fillRect/>
          </a:stretch>
        </p:blipFill>
        <p:spPr bwMode="auto">
          <a:xfrm>
            <a:off x="6804025" y="4191000"/>
            <a:ext cx="1282700"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6" name="Picture 5" descr="coSAT LIVE 1000"/>
          <p:cNvPicPr>
            <a:picLocks noChangeAspect="1"/>
          </p:cNvPicPr>
          <p:nvPr/>
        </p:nvPicPr>
        <p:blipFill>
          <a:blip r:embed="rId3">
            <a:extLst>
              <a:ext uri="{28A0092B-C50C-407E-A947-70E740481C1C}">
                <a14:useLocalDpi xmlns:a14="http://schemas.microsoft.com/office/drawing/2010/main" val="0"/>
              </a:ext>
            </a:extLst>
          </a:blip>
          <a:srcRect l="4666" t="52930" r="49612" b="39410"/>
          <a:stretch>
            <a:fillRect/>
          </a:stretch>
        </p:blipFill>
        <p:spPr bwMode="auto">
          <a:xfrm>
            <a:off x="6818313" y="4951413"/>
            <a:ext cx="3165475" cy="3651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5" name="Picture 14" descr="simple2-t2.lp - /home/marcy/NIST-toy/V3/"/>
          <p:cNvPicPr>
            <a:picLocks noChangeAspect="1"/>
          </p:cNvPicPr>
          <p:nvPr/>
        </p:nvPicPr>
        <p:blipFill>
          <a:blip r:embed="rId4">
            <a:extLst>
              <a:ext uri="{28A0092B-C50C-407E-A947-70E740481C1C}">
                <a14:useLocalDpi xmlns:a14="http://schemas.microsoft.com/office/drawing/2010/main" val="0"/>
              </a:ext>
            </a:extLst>
          </a:blip>
          <a:srcRect l="1913" t="78596" r="4898" b="17656"/>
          <a:stretch>
            <a:fillRect/>
          </a:stretch>
        </p:blipFill>
        <p:spPr bwMode="auto">
          <a:xfrm>
            <a:off x="2770188" y="3502025"/>
            <a:ext cx="6651625" cy="20955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5" name="Picture 4" descr="simple2-t2.lp - /home/marcy/NIST-demo-v1/V3/"/>
          <p:cNvPicPr>
            <a:picLocks noChangeAspect="1"/>
          </p:cNvPicPr>
          <p:nvPr/>
        </p:nvPicPr>
        <p:blipFill>
          <a:blip r:embed="rId5">
            <a:extLst>
              <a:ext uri="{28A0092B-C50C-407E-A947-70E740481C1C}">
                <a14:useLocalDpi xmlns:a14="http://schemas.microsoft.com/office/drawing/2010/main" val="0"/>
              </a:ext>
            </a:extLst>
          </a:blip>
          <a:srcRect l="1913" t="83408" r="28941" b="9721"/>
          <a:stretch>
            <a:fillRect/>
          </a:stretch>
        </p:blipFill>
        <p:spPr bwMode="auto">
          <a:xfrm>
            <a:off x="3268663" y="6016625"/>
            <a:ext cx="5654675" cy="39370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00712" name="TextBox 9"/>
          <p:cNvSpPr txBox="1">
            <a:spLocks noChangeArrowheads="1"/>
          </p:cNvSpPr>
          <p:nvPr/>
        </p:nvSpPr>
        <p:spPr bwMode="auto">
          <a:xfrm>
            <a:off x="2862263" y="5646738"/>
            <a:ext cx="3532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600"/>
              <a:t>Conclusion based on the knowledge:</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3 – Step 3</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defRPr/>
            </a:pPr>
            <a:r>
              <a:rPr lang="en-US" dirty="0"/>
              <a:t>SAM and sensors use encrypted memory and secure boot</a:t>
            </a:r>
          </a:p>
          <a:p>
            <a:pPr lvl="1">
              <a:defRPr/>
            </a:pPr>
            <a:r>
              <a:rPr lang="en-US" dirty="0"/>
              <a:t>Interpolating sensors are used</a:t>
            </a:r>
          </a:p>
          <a:p>
            <a:pPr lvl="1">
              <a:defRPr/>
            </a:pPr>
            <a:r>
              <a:rPr lang="en-US" dirty="0"/>
              <a:t>SAM requests sensor readings at low rate</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to request readings at a high rate</a:t>
            </a:r>
          </a:p>
          <a:p>
            <a:pPr marL="457200" lvl="1" indent="0">
              <a:buFont typeface="Courier New" charset="0"/>
              <a:buNone/>
              <a:defRPr/>
            </a:pPr>
            <a:endParaRPr lang="en-US" sz="3300" dirty="0"/>
          </a:p>
          <a:p>
            <a:pPr marL="0" indent="0">
              <a:buFont typeface="Arial" charset="0"/>
              <a:buNone/>
              <a:defRPr/>
            </a:pPr>
            <a:r>
              <a:rPr lang="en-US" b="1" dirty="0"/>
              <a:t> Questions</a:t>
            </a:r>
          </a:p>
          <a:p>
            <a:pPr lvl="1">
              <a:defRPr/>
            </a:pPr>
            <a:r>
              <a:rPr lang="en-US" dirty="0"/>
              <a:t>Is the integrity concern satisfied?</a:t>
            </a:r>
          </a:p>
          <a:p>
            <a:pPr lvl="1">
              <a:defRPr/>
            </a:pPr>
            <a:r>
              <a:rPr lang="en-US" dirty="0"/>
              <a:t>Is the trustworthiness aspect satisfied?</a:t>
            </a:r>
          </a:p>
          <a:p>
            <a:pPr lvl="1">
              <a:defRPr/>
            </a:pPr>
            <a:endParaRPr lang="en-US" dirty="0"/>
          </a:p>
          <a:p>
            <a:pPr lvl="1">
              <a:defRPr/>
            </a:pPr>
            <a:r>
              <a:rPr lang="en-US" dirty="0"/>
              <a:t>What are the physical ramifications?</a:t>
            </a:r>
          </a:p>
          <a:p>
            <a:pPr lvl="1">
              <a:defRPr/>
            </a:pPr>
            <a:endParaRPr lang="en-US" dirty="0"/>
          </a:p>
          <a:p>
            <a:pPr lvl="1">
              <a:defRPr/>
            </a:pPr>
            <a:r>
              <a:rPr lang="en-US" dirty="0"/>
              <a:t>How can it be mitigated?</a:t>
            </a:r>
          </a:p>
          <a:p>
            <a:pPr lvl="1" indent="0">
              <a:buFont typeface="Courier New" charset="0"/>
              <a:buNone/>
              <a:defRPr/>
            </a:pPr>
            <a:r>
              <a:rPr lang="en-US" dirty="0"/>
              <a:t> </a:t>
            </a:r>
          </a:p>
        </p:txBody>
      </p:sp>
      <p:pic>
        <p:nvPicPr>
          <p:cNvPr id="7" name="Picture 6" descr="coSAT LIVE 1000"/>
          <p:cNvPicPr>
            <a:picLocks noChangeAspect="1"/>
          </p:cNvPicPr>
          <p:nvPr/>
        </p:nvPicPr>
        <p:blipFill>
          <a:blip r:embed="rId2">
            <a:extLst>
              <a:ext uri="{28A0092B-C50C-407E-A947-70E740481C1C}">
                <a14:useLocalDpi xmlns:a14="http://schemas.microsoft.com/office/drawing/2010/main" val="0"/>
              </a:ext>
            </a:extLst>
          </a:blip>
          <a:srcRect l="4620" t="82373" r="70750" b="13496"/>
          <a:stretch>
            <a:fillRect/>
          </a:stretch>
        </p:blipFill>
        <p:spPr bwMode="auto">
          <a:xfrm>
            <a:off x="7107238" y="4500563"/>
            <a:ext cx="1743075"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8" name="Picture 7" descr="coSAT LIVE 1000"/>
          <p:cNvPicPr>
            <a:picLocks noChangeAspect="1"/>
          </p:cNvPicPr>
          <p:nvPr/>
        </p:nvPicPr>
        <p:blipFill>
          <a:blip r:embed="rId2">
            <a:extLst>
              <a:ext uri="{28A0092B-C50C-407E-A947-70E740481C1C}">
                <a14:useLocalDpi xmlns:a14="http://schemas.microsoft.com/office/drawing/2010/main" val="0"/>
              </a:ext>
            </a:extLst>
          </a:blip>
          <a:srcRect l="4663" t="60541" r="77209" b="35329"/>
          <a:stretch>
            <a:fillRect/>
          </a:stretch>
        </p:blipFill>
        <p:spPr bwMode="auto">
          <a:xfrm>
            <a:off x="6804025" y="4191000"/>
            <a:ext cx="1282700"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6" name="Picture 5" descr="coSAT LIVE 1000"/>
          <p:cNvPicPr>
            <a:picLocks noChangeAspect="1"/>
          </p:cNvPicPr>
          <p:nvPr/>
        </p:nvPicPr>
        <p:blipFill>
          <a:blip r:embed="rId3">
            <a:extLst>
              <a:ext uri="{28A0092B-C50C-407E-A947-70E740481C1C}">
                <a14:useLocalDpi xmlns:a14="http://schemas.microsoft.com/office/drawing/2010/main" val="0"/>
              </a:ext>
            </a:extLst>
          </a:blip>
          <a:srcRect l="4666" t="52930" r="49612" b="39410"/>
          <a:stretch>
            <a:fillRect/>
          </a:stretch>
        </p:blipFill>
        <p:spPr bwMode="auto">
          <a:xfrm>
            <a:off x="6818313" y="4951413"/>
            <a:ext cx="3165475" cy="3651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5" name="Picture 14" descr="simple2-t2.lp - /home/marcy/NIST-toy/V3/"/>
          <p:cNvPicPr>
            <a:picLocks noChangeAspect="1"/>
          </p:cNvPicPr>
          <p:nvPr/>
        </p:nvPicPr>
        <p:blipFill>
          <a:blip r:embed="rId4">
            <a:extLst>
              <a:ext uri="{28A0092B-C50C-407E-A947-70E740481C1C}">
                <a14:useLocalDpi xmlns:a14="http://schemas.microsoft.com/office/drawing/2010/main" val="0"/>
              </a:ext>
            </a:extLst>
          </a:blip>
          <a:srcRect l="1913" t="78596" r="4898" b="17656"/>
          <a:stretch>
            <a:fillRect/>
          </a:stretch>
        </p:blipFill>
        <p:spPr bwMode="auto">
          <a:xfrm>
            <a:off x="2770188" y="3502025"/>
            <a:ext cx="6651625" cy="20955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9" name="Picture 8" descr="simple2-t3-ext.lp - /home/marcy/NIST-toy/V3/"/>
          <p:cNvPicPr>
            <a:picLocks noChangeAspect="1"/>
          </p:cNvPicPr>
          <p:nvPr/>
        </p:nvPicPr>
        <p:blipFill>
          <a:blip r:embed="rId5">
            <a:extLst>
              <a:ext uri="{28A0092B-C50C-407E-A947-70E740481C1C}">
                <a14:useLocalDpi xmlns:a14="http://schemas.microsoft.com/office/drawing/2010/main" val="0"/>
              </a:ext>
            </a:extLst>
          </a:blip>
          <a:srcRect l="2228" t="62569" r="65108" b="34337"/>
          <a:stretch>
            <a:fillRect/>
          </a:stretch>
        </p:blipFill>
        <p:spPr bwMode="auto">
          <a:xfrm>
            <a:off x="2974975" y="6148388"/>
            <a:ext cx="2455863" cy="18256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01736" name="TextBox 9"/>
          <p:cNvSpPr txBox="1">
            <a:spLocks noChangeArrowheads="1"/>
          </p:cNvSpPr>
          <p:nvPr/>
        </p:nvSpPr>
        <p:spPr bwMode="auto">
          <a:xfrm>
            <a:off x="2886075" y="5853113"/>
            <a:ext cx="2697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Mitigation Generation Module</a:t>
            </a:r>
          </a:p>
        </p:txBody>
      </p:sp>
      <p:pic>
        <p:nvPicPr>
          <p:cNvPr id="11" name="Picture 10" descr="simple1-t3.lp - /home/marcy/NIST-toy/V3/"/>
          <p:cNvPicPr>
            <a:picLocks noChangeAspect="1"/>
          </p:cNvPicPr>
          <p:nvPr/>
        </p:nvPicPr>
        <p:blipFill>
          <a:blip r:embed="rId6">
            <a:extLst>
              <a:ext uri="{28A0092B-C50C-407E-A947-70E740481C1C}">
                <a14:useLocalDpi xmlns:a14="http://schemas.microsoft.com/office/drawing/2010/main" val="0"/>
              </a:ext>
            </a:extLst>
          </a:blip>
          <a:srcRect l="2191" t="86786" r="82610" b="9785"/>
          <a:stretch>
            <a:fillRect/>
          </a:stretch>
        </p:blipFill>
        <p:spPr bwMode="auto">
          <a:xfrm>
            <a:off x="2974975" y="6408738"/>
            <a:ext cx="1135063"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01738" name="TextBox 15"/>
          <p:cNvSpPr txBox="1">
            <a:spLocks noChangeArrowheads="1"/>
          </p:cNvSpPr>
          <p:nvPr/>
        </p:nvSpPr>
        <p:spPr bwMode="auto">
          <a:xfrm flipH="1">
            <a:off x="7569200" y="6143625"/>
            <a:ext cx="3098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“Replace interpolating sensors</a:t>
            </a:r>
          </a:p>
          <a:p>
            <a:pPr>
              <a:lnSpc>
                <a:spcPct val="100000"/>
              </a:lnSpc>
              <a:spcBef>
                <a:spcPct val="0"/>
              </a:spcBef>
              <a:buSzTx/>
              <a:buFontTx/>
              <a:buNone/>
            </a:pPr>
            <a:r>
              <a:rPr lang="en-US" altLang="en-US" sz="1800"/>
              <a:t>  with non-interpolating ones”</a:t>
            </a:r>
          </a:p>
        </p:txBody>
      </p:sp>
      <p:cxnSp>
        <p:nvCxnSpPr>
          <p:cNvPr id="17" name="Connector: Elbow 16">
            <a:extLst>
              <a:ext uri="{FF2B5EF4-FFF2-40B4-BE49-F238E27FC236}"/>
            </a:extLst>
          </p:cNvPr>
          <p:cNvCxnSpPr/>
          <p:nvPr/>
        </p:nvCxnSpPr>
        <p:spPr>
          <a:xfrm rot="10800000">
            <a:off x="7107238" y="5875338"/>
            <a:ext cx="476250" cy="63976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coSAT LIVE 1000"/>
          <p:cNvPicPr>
            <a:picLocks noChangeAspect="1"/>
          </p:cNvPicPr>
          <p:nvPr/>
        </p:nvPicPr>
        <p:blipFill>
          <a:blip r:embed="rId7">
            <a:extLst>
              <a:ext uri="{28A0092B-C50C-407E-A947-70E740481C1C}">
                <a14:useLocalDpi xmlns:a14="http://schemas.microsoft.com/office/drawing/2010/main" val="0"/>
              </a:ext>
            </a:extLst>
          </a:blip>
          <a:srcRect l="4646" t="12822" r="22508" b="83347"/>
          <a:stretch>
            <a:fillRect/>
          </a:stretch>
        </p:blipFill>
        <p:spPr bwMode="auto">
          <a:xfrm>
            <a:off x="5599113" y="5613400"/>
            <a:ext cx="5045075" cy="18256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01741" name="TextBox 13"/>
          <p:cNvSpPr txBox="1">
            <a:spLocks noChangeArrowheads="1"/>
          </p:cNvSpPr>
          <p:nvPr/>
        </p:nvSpPr>
        <p:spPr bwMode="auto">
          <a:xfrm>
            <a:off x="8904288" y="4746625"/>
            <a:ext cx="1833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
        <p:nvSpPr>
          <p:cNvPr id="201742" name="TextBox 18"/>
          <p:cNvSpPr txBox="1">
            <a:spLocks noChangeArrowheads="1"/>
          </p:cNvSpPr>
          <p:nvPr/>
        </p:nvSpPr>
        <p:spPr bwMode="auto">
          <a:xfrm>
            <a:off x="9070975" y="5638800"/>
            <a:ext cx="183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sz="4800" dirty="0"/>
              <a:t>Example 3 (Variant)</a:t>
            </a:r>
            <a:br>
              <a:rPr lang="en-US" sz="4800" dirty="0"/>
            </a:br>
            <a:r>
              <a:rPr lang="en-US" sz="4800" dirty="0"/>
              <a:t>Multiple Possible Mitigations</a:t>
            </a:r>
          </a:p>
        </p:txBody>
      </p:sp>
      <p:sp>
        <p:nvSpPr>
          <p:cNvPr id="3" name="Text Placeholder 2"/>
          <p:cNvSpPr>
            <a:spLocks noGrp="1"/>
          </p:cNvSpPr>
          <p:nvPr>
            <p:ph type="body" idx="1"/>
          </p:nvPr>
        </p:nvSpPr>
        <p:spPr/>
        <p:txBody>
          <a:bodyPr/>
          <a:lstStyle/>
          <a:p>
            <a:pPr>
              <a:defRPr/>
            </a:pP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Example 3 – Step 3 (Extended)</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fontScale="92500" lnSpcReduction="20000"/>
          </a:bodyPr>
          <a:lstStyle/>
          <a:p>
            <a:pPr marL="0" indent="0">
              <a:buFont typeface="Arial" charset="0"/>
              <a:buNone/>
              <a:defRPr/>
            </a:pPr>
            <a:r>
              <a:rPr lang="en-US" b="1" dirty="0"/>
              <a:t>System Configuration</a:t>
            </a:r>
          </a:p>
          <a:p>
            <a:pPr lvl="1">
              <a:defRPr/>
            </a:pPr>
            <a:r>
              <a:rPr lang="en-US" dirty="0"/>
              <a:t>SAM and sensors use encrypted memory and secure boot</a:t>
            </a:r>
          </a:p>
          <a:p>
            <a:pPr lvl="1">
              <a:defRPr/>
            </a:pPr>
            <a:r>
              <a:rPr lang="en-US" dirty="0"/>
              <a:t>Interpolating sensors are used</a:t>
            </a:r>
          </a:p>
          <a:p>
            <a:pPr lvl="1">
              <a:defRPr/>
            </a:pPr>
            <a:r>
              <a:rPr lang="en-US" dirty="0"/>
              <a:t>SAM requests sensor readings at low rate</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a:t>
            </a:r>
          </a:p>
          <a:p>
            <a:pPr marL="0" indent="0">
              <a:buFont typeface="Arial" charset="0"/>
              <a:buNone/>
              <a:defRPr/>
            </a:pPr>
            <a:r>
              <a:rPr lang="en-US" sz="2400" i="1" dirty="0">
                <a:solidFill>
                  <a:prstClr val="black"/>
                </a:solidFill>
              </a:rPr>
              <a:t>Unless a patch is applied, the SAM will request readings at a high rate.</a:t>
            </a:r>
          </a:p>
          <a:p>
            <a:pPr marL="457200" lvl="1" indent="0">
              <a:buFont typeface="Courier New" charset="0"/>
              <a:buNone/>
              <a:defRPr/>
            </a:pPr>
            <a:endParaRPr lang="en-US" sz="4600" dirty="0"/>
          </a:p>
          <a:p>
            <a:pPr marL="0" indent="0">
              <a:buFont typeface="Arial" charset="0"/>
              <a:buNone/>
              <a:defRPr/>
            </a:pPr>
            <a:r>
              <a:rPr lang="en-US" b="1" dirty="0"/>
              <a:t> Questions</a:t>
            </a:r>
          </a:p>
          <a:p>
            <a:pPr lvl="1">
              <a:defRPr/>
            </a:pPr>
            <a:r>
              <a:rPr lang="en-US" dirty="0"/>
              <a:t>Is the integrity concern satisfied?</a:t>
            </a:r>
          </a:p>
          <a:p>
            <a:pPr lvl="1">
              <a:defRPr/>
            </a:pPr>
            <a:r>
              <a:rPr lang="en-US" dirty="0"/>
              <a:t>Is the trustworthiness aspect satisfied?</a:t>
            </a:r>
          </a:p>
          <a:p>
            <a:pPr lvl="1">
              <a:defRPr/>
            </a:pPr>
            <a:endParaRPr lang="en-US" dirty="0"/>
          </a:p>
          <a:p>
            <a:pPr lvl="1">
              <a:defRPr/>
            </a:pPr>
            <a:r>
              <a:rPr lang="en-US" dirty="0"/>
              <a:t>What are the physical ramifications?</a:t>
            </a:r>
          </a:p>
          <a:p>
            <a:pPr lvl="1" indent="0">
              <a:buFont typeface="Courier New" charset="0"/>
              <a:buNone/>
              <a:defRPr/>
            </a:pPr>
            <a:endParaRPr lang="en-US" dirty="0"/>
          </a:p>
          <a:p>
            <a:pPr lvl="1">
              <a:defRPr/>
            </a:pPr>
            <a:r>
              <a:rPr lang="en-US" dirty="0">
                <a:solidFill>
                  <a:prstClr val="black"/>
                </a:solidFill>
              </a:rPr>
              <a:t> </a:t>
            </a:r>
            <a:r>
              <a:rPr lang="en-US" sz="2600" dirty="0">
                <a:solidFill>
                  <a:prstClr val="black"/>
                </a:solidFill>
              </a:rPr>
              <a:t>How can it be mitigated?</a:t>
            </a:r>
          </a:p>
          <a:p>
            <a:pPr marL="457200" lvl="1" indent="0">
              <a:buFont typeface="Courier New" charset="0"/>
              <a:buNone/>
              <a:defRPr/>
            </a:pPr>
            <a:endParaRPr lang="en-US" dirty="0"/>
          </a:p>
          <a:p>
            <a:pPr lvl="1" indent="0">
              <a:buFont typeface="Courier New" charset="0"/>
              <a:buNone/>
              <a:defRPr/>
            </a:pPr>
            <a:endParaRPr lang="en-US" dirty="0"/>
          </a:p>
        </p:txBody>
      </p:sp>
      <p:pic>
        <p:nvPicPr>
          <p:cNvPr id="7" name="Picture 6" descr="coSAT LIVE 1000"/>
          <p:cNvPicPr>
            <a:picLocks noChangeAspect="1"/>
          </p:cNvPicPr>
          <p:nvPr/>
        </p:nvPicPr>
        <p:blipFill>
          <a:blip r:embed="rId2">
            <a:extLst>
              <a:ext uri="{28A0092B-C50C-407E-A947-70E740481C1C}">
                <a14:useLocalDpi xmlns:a14="http://schemas.microsoft.com/office/drawing/2010/main" val="0"/>
              </a:ext>
            </a:extLst>
          </a:blip>
          <a:srcRect l="4620" t="82373" r="70750" b="13496"/>
          <a:stretch>
            <a:fillRect/>
          </a:stretch>
        </p:blipFill>
        <p:spPr bwMode="auto">
          <a:xfrm>
            <a:off x="7107238" y="4805363"/>
            <a:ext cx="1743075" cy="2016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8" name="Picture 7" descr="coSAT LIVE 1000"/>
          <p:cNvPicPr>
            <a:picLocks noChangeAspect="1"/>
          </p:cNvPicPr>
          <p:nvPr/>
        </p:nvPicPr>
        <p:blipFill>
          <a:blip r:embed="rId2">
            <a:extLst>
              <a:ext uri="{28A0092B-C50C-407E-A947-70E740481C1C}">
                <a14:useLocalDpi xmlns:a14="http://schemas.microsoft.com/office/drawing/2010/main" val="0"/>
              </a:ext>
            </a:extLst>
          </a:blip>
          <a:srcRect l="4663" t="60541" r="77209" b="35329"/>
          <a:stretch>
            <a:fillRect/>
          </a:stretch>
        </p:blipFill>
        <p:spPr bwMode="auto">
          <a:xfrm>
            <a:off x="6804025" y="4533900"/>
            <a:ext cx="1282700" cy="201613"/>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6" name="Picture 5" descr="coSAT LIVE 1000"/>
          <p:cNvPicPr>
            <a:picLocks noChangeAspect="1"/>
          </p:cNvPicPr>
          <p:nvPr/>
        </p:nvPicPr>
        <p:blipFill>
          <a:blip r:embed="rId3">
            <a:extLst>
              <a:ext uri="{28A0092B-C50C-407E-A947-70E740481C1C}">
                <a14:useLocalDpi xmlns:a14="http://schemas.microsoft.com/office/drawing/2010/main" val="0"/>
              </a:ext>
            </a:extLst>
          </a:blip>
          <a:srcRect l="4666" t="52930" r="49612" b="39410"/>
          <a:stretch>
            <a:fillRect/>
          </a:stretch>
        </p:blipFill>
        <p:spPr bwMode="auto">
          <a:xfrm>
            <a:off x="6804025" y="5246688"/>
            <a:ext cx="3167063" cy="36671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5" name="Picture 4" descr="simple2-t2-ext.lp - /home/marcy/NIST-toy/V3/"/>
          <p:cNvPicPr>
            <a:picLocks noChangeAspect="1"/>
          </p:cNvPicPr>
          <p:nvPr/>
        </p:nvPicPr>
        <p:blipFill>
          <a:blip r:embed="rId4">
            <a:extLst>
              <a:ext uri="{28A0092B-C50C-407E-A947-70E740481C1C}">
                <a14:useLocalDpi xmlns:a14="http://schemas.microsoft.com/office/drawing/2010/main" val="0"/>
              </a:ext>
            </a:extLst>
          </a:blip>
          <a:srcRect l="1981" t="76157" r="28378" b="17938"/>
          <a:stretch>
            <a:fillRect/>
          </a:stretch>
        </p:blipFill>
        <p:spPr bwMode="auto">
          <a:xfrm>
            <a:off x="3140075" y="3746500"/>
            <a:ext cx="5486400" cy="3651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03783" name="TextBox 10"/>
          <p:cNvSpPr txBox="1">
            <a:spLocks noChangeArrowheads="1"/>
          </p:cNvSpPr>
          <p:nvPr/>
        </p:nvSpPr>
        <p:spPr bwMode="auto">
          <a:xfrm>
            <a:off x="5519738" y="5778500"/>
            <a:ext cx="1147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Solution #1</a:t>
            </a:r>
          </a:p>
        </p:txBody>
      </p:sp>
      <p:sp>
        <p:nvSpPr>
          <p:cNvPr id="203784" name="TextBox 12"/>
          <p:cNvSpPr txBox="1">
            <a:spLocks noChangeArrowheads="1"/>
          </p:cNvSpPr>
          <p:nvPr/>
        </p:nvSpPr>
        <p:spPr bwMode="auto">
          <a:xfrm>
            <a:off x="5513388" y="6275388"/>
            <a:ext cx="1147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Solution #2</a:t>
            </a:r>
          </a:p>
        </p:txBody>
      </p:sp>
      <p:pic>
        <p:nvPicPr>
          <p:cNvPr id="14" name="Picture 13" descr="coSAT LIVE 1000"/>
          <p:cNvPicPr>
            <a:picLocks noChangeAspect="1"/>
          </p:cNvPicPr>
          <p:nvPr/>
        </p:nvPicPr>
        <p:blipFill>
          <a:blip r:embed="rId5">
            <a:extLst>
              <a:ext uri="{28A0092B-C50C-407E-A947-70E740481C1C}">
                <a14:useLocalDpi xmlns:a14="http://schemas.microsoft.com/office/drawing/2010/main" val="0"/>
              </a:ext>
            </a:extLst>
          </a:blip>
          <a:srcRect l="4646" t="12822" r="22508" b="83347"/>
          <a:stretch>
            <a:fillRect/>
          </a:stretch>
        </p:blipFill>
        <p:spPr bwMode="auto">
          <a:xfrm>
            <a:off x="5589588" y="6043613"/>
            <a:ext cx="5045075" cy="184150"/>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6" name="Picture 15" descr="coSAT LIVE 1000"/>
          <p:cNvPicPr>
            <a:picLocks noChangeAspect="1"/>
          </p:cNvPicPr>
          <p:nvPr/>
        </p:nvPicPr>
        <p:blipFill>
          <a:blip r:embed="rId6">
            <a:extLst>
              <a:ext uri="{28A0092B-C50C-407E-A947-70E740481C1C}">
                <a14:useLocalDpi xmlns:a14="http://schemas.microsoft.com/office/drawing/2010/main" val="0"/>
              </a:ext>
            </a:extLst>
          </a:blip>
          <a:srcRect l="4646" t="60515" r="78580" b="35635"/>
          <a:stretch>
            <a:fillRect/>
          </a:stretch>
        </p:blipFill>
        <p:spPr bwMode="auto">
          <a:xfrm>
            <a:off x="5589588" y="6551613"/>
            <a:ext cx="1271587" cy="200025"/>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8" name="Picture 17" descr="simple2-t3-ext.lp - /home/marcy/NIST-toy/V3/"/>
          <p:cNvPicPr>
            <a:picLocks noChangeAspect="1"/>
          </p:cNvPicPr>
          <p:nvPr/>
        </p:nvPicPr>
        <p:blipFill>
          <a:blip r:embed="rId7">
            <a:extLst>
              <a:ext uri="{28A0092B-C50C-407E-A947-70E740481C1C}">
                <a14:useLocalDpi xmlns:a14="http://schemas.microsoft.com/office/drawing/2010/main" val="0"/>
              </a:ext>
            </a:extLst>
          </a:blip>
          <a:srcRect l="2112" t="81726" r="53716" b="15068"/>
          <a:stretch>
            <a:fillRect/>
          </a:stretch>
        </p:blipFill>
        <p:spPr bwMode="auto">
          <a:xfrm>
            <a:off x="1893888" y="6459538"/>
            <a:ext cx="3205162" cy="182562"/>
          </a:xfrm>
          <a:prstGeom prst="rect">
            <a:avLst/>
          </a:prstGeom>
          <a:noFill/>
          <a:ln w="9525">
            <a:solidFill>
              <a:srgbClr val="D9D9D9"/>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03788" name="TextBox 18"/>
          <p:cNvSpPr txBox="1">
            <a:spLocks noChangeArrowheads="1"/>
          </p:cNvSpPr>
          <p:nvPr/>
        </p:nvSpPr>
        <p:spPr bwMode="auto">
          <a:xfrm>
            <a:off x="1811338" y="6167438"/>
            <a:ext cx="180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400" b="1"/>
              <a:t>Effect of mitigation</a:t>
            </a:r>
          </a:p>
        </p:txBody>
      </p:sp>
      <p:sp>
        <p:nvSpPr>
          <p:cNvPr id="203789" name="TextBox 19"/>
          <p:cNvSpPr txBox="1">
            <a:spLocks noChangeArrowheads="1"/>
          </p:cNvSpPr>
          <p:nvPr/>
        </p:nvSpPr>
        <p:spPr bwMode="auto">
          <a:xfrm>
            <a:off x="8023225" y="6467475"/>
            <a:ext cx="187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“Patch the SAM”</a:t>
            </a:r>
          </a:p>
        </p:txBody>
      </p:sp>
      <p:cxnSp>
        <p:nvCxnSpPr>
          <p:cNvPr id="22" name="Straight Arrow Connector 21">
            <a:extLst>
              <a:ext uri="{FF2B5EF4-FFF2-40B4-BE49-F238E27FC236}"/>
            </a:extLst>
          </p:cNvPr>
          <p:cNvCxnSpPr>
            <a:cxnSpLocks/>
            <a:stCxn id="203789" idx="1"/>
          </p:cNvCxnSpPr>
          <p:nvPr/>
        </p:nvCxnSpPr>
        <p:spPr>
          <a:xfrm flipH="1">
            <a:off x="7018338" y="6651625"/>
            <a:ext cx="1004887" cy="11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791" name="TextBox 16"/>
          <p:cNvSpPr txBox="1">
            <a:spLocks noChangeArrowheads="1"/>
          </p:cNvSpPr>
          <p:nvPr/>
        </p:nvSpPr>
        <p:spPr bwMode="auto">
          <a:xfrm>
            <a:off x="8764588" y="5384800"/>
            <a:ext cx="1833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
        <p:nvSpPr>
          <p:cNvPr id="203792" name="TextBox 20"/>
          <p:cNvSpPr txBox="1">
            <a:spLocks noChangeArrowheads="1"/>
          </p:cNvSpPr>
          <p:nvPr/>
        </p:nvSpPr>
        <p:spPr bwMode="auto">
          <a:xfrm>
            <a:off x="8980488" y="6073775"/>
            <a:ext cx="183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b="1">
                <a:solidFill>
                  <a:srgbClr val="FF0000"/>
                </a:solidFill>
              </a:rPr>
              <a:t>MUST UPDATE</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a:defRPr/>
            </a:pPr>
            <a:r>
              <a:rPr lang="en-US" dirty="0"/>
              <a:t>Conclusions</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Demonstrated</a:t>
            </a:r>
          </a:p>
          <a:p>
            <a:pPr lvl="1">
              <a:defRPr/>
            </a:pPr>
            <a:r>
              <a:rPr lang="en-US" dirty="0"/>
              <a:t>Formalization of CPS Model and surrounding domain, attacks, mitigations</a:t>
            </a:r>
          </a:p>
          <a:p>
            <a:pPr lvl="1">
              <a:defRPr/>
            </a:pPr>
            <a:r>
              <a:rPr lang="en-US" dirty="0"/>
              <a:t>Reasoning about concerns, properties, physical ramifications</a:t>
            </a:r>
          </a:p>
          <a:p>
            <a:pPr lvl="1">
              <a:defRPr/>
            </a:pPr>
            <a:r>
              <a:rPr lang="en-US" dirty="0"/>
              <a:t>Finding (multiple) mitigations, reasoning about their effects</a:t>
            </a:r>
          </a:p>
          <a:p>
            <a:pPr lvl="1">
              <a:defRPr/>
            </a:pPr>
            <a:r>
              <a:rPr lang="en-US" dirty="0"/>
              <a:t>Three examples: “</a:t>
            </a:r>
            <a:r>
              <a:rPr lang="en-US" dirty="0" err="1"/>
              <a:t>BodyCam</a:t>
            </a:r>
            <a:r>
              <a:rPr lang="en-US" dirty="0"/>
              <a:t>”, Self-driving Car (a &amp; b)</a:t>
            </a:r>
          </a:p>
          <a:p>
            <a:pPr lvl="1">
              <a:defRPr/>
            </a:pPr>
            <a:endParaRPr lang="en-US" dirty="0">
              <a:solidFill>
                <a:prstClr val="black"/>
              </a:solidFill>
            </a:endParaRPr>
          </a:p>
          <a:p>
            <a:pPr marL="0" lvl="1" indent="0">
              <a:buFont typeface="Courier New" charset="0"/>
              <a:buNone/>
              <a:defRPr/>
            </a:pPr>
            <a:r>
              <a:rPr lang="en-US" b="1" dirty="0"/>
              <a:t>Next Steps</a:t>
            </a:r>
          </a:p>
          <a:p>
            <a:pPr lvl="1">
              <a:defRPr/>
            </a:pPr>
            <a:r>
              <a:rPr lang="en-US" dirty="0">
                <a:solidFill>
                  <a:prstClr val="black"/>
                </a:solidFill>
              </a:rPr>
              <a:t>Standardization of modeling of surrounding domain, attacks, mitigations</a:t>
            </a:r>
          </a:p>
          <a:p>
            <a:pPr lvl="1">
              <a:defRPr/>
            </a:pPr>
            <a:r>
              <a:rPr lang="en-US" dirty="0">
                <a:solidFill>
                  <a:prstClr val="black"/>
                </a:solidFill>
              </a:rPr>
              <a:t>Parametrization of properties</a:t>
            </a:r>
          </a:p>
          <a:p>
            <a:pPr lvl="1">
              <a:defRPr/>
            </a:pPr>
            <a:r>
              <a:rPr lang="en-US" dirty="0">
                <a:solidFill>
                  <a:prstClr val="black"/>
                </a:solidFill>
              </a:rPr>
              <a:t>Formalization, leverage of knowledge about CPS structure</a:t>
            </a:r>
          </a:p>
          <a:p>
            <a:pPr marL="0" lvl="1" indent="0">
              <a:buFont typeface="Courier New" charset="0"/>
              <a:buNone/>
              <a:defRPr/>
            </a:pPr>
            <a:endParaRPr lang="en-US" b="1"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23863" y="365125"/>
            <a:ext cx="11450637" cy="966788"/>
          </a:xfrm>
        </p:spPr>
        <p:txBody>
          <a:bodyPr/>
          <a:lstStyle/>
          <a:p>
            <a:pPr eaLnBrk="1" fontAlgn="auto" hangingPunct="1">
              <a:spcAft>
                <a:spcPts val="0"/>
              </a:spcAft>
              <a:defRPr/>
            </a:pPr>
            <a:r>
              <a:rPr lang="en-US" sz="4000" dirty="0" smtClean="0"/>
              <a:t>Building </a:t>
            </a:r>
            <a:r>
              <a:rPr lang="en-US" sz="4000" dirty="0"/>
              <a:t>Community around </a:t>
            </a:r>
            <a:r>
              <a:rPr lang="en-US" sz="4000" dirty="0" smtClean="0"/>
              <a:t>Trustworthiness</a:t>
            </a:r>
            <a:endParaRPr lang="en-US" dirty="0"/>
          </a:p>
        </p:txBody>
      </p:sp>
      <p:sp>
        <p:nvSpPr>
          <p:cNvPr id="205826" name="Content Placeholder 3"/>
          <p:cNvSpPr>
            <a:spLocks noGrp="1"/>
          </p:cNvSpPr>
          <p:nvPr>
            <p:ph idx="1"/>
          </p:nvPr>
        </p:nvSpPr>
        <p:spPr>
          <a:xfrm>
            <a:off x="1752600" y="1939925"/>
            <a:ext cx="8188325" cy="2527300"/>
          </a:xfrm>
        </p:spPr>
        <p:txBody>
          <a:bodyPr/>
          <a:lstStyle/>
          <a:p>
            <a:pPr eaLnBrk="1" hangingPunct="1"/>
            <a:r>
              <a:rPr lang="en-US" altLang="en-US"/>
              <a:t>What are the hoped-for outcomes</a:t>
            </a:r>
          </a:p>
          <a:p>
            <a:pPr eaLnBrk="1" hangingPunct="1"/>
            <a:r>
              <a:rPr lang="en-US" altLang="en-US"/>
              <a:t>Collaboration Tools – GitHub Environment</a:t>
            </a:r>
          </a:p>
          <a:p>
            <a:pPr eaLnBrk="1" hangingPunct="1"/>
            <a:r>
              <a:rPr lang="en-US" altLang="en-US"/>
              <a:t>Embedding this technology in your CPS Engineering Tool</a:t>
            </a:r>
          </a:p>
          <a:p>
            <a:pPr eaLnBrk="1" hangingPunct="1"/>
            <a:r>
              <a:rPr lang="en-US" altLang="en-US"/>
              <a:t>Open Discussion on Next Steps</a:t>
            </a:r>
          </a:p>
          <a:p>
            <a:pPr eaLnBrk="1" hangingPunct="1"/>
            <a:endParaRPr lang="en-US" altLang="en-US"/>
          </a:p>
        </p:txBody>
      </p:sp>
      <p:sp>
        <p:nvSpPr>
          <p:cNvPr id="205827"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BEBEBC28-4AE5-6A45-9D9E-F3D30AFE3AF1}" type="slidenum">
              <a:rPr altLang="en-US" sz="1400">
                <a:solidFill>
                  <a:srgbClr val="339966"/>
                </a:solidFill>
                <a:latin typeface="Calibri" charset="0"/>
              </a:rPr>
              <a:pPr fontAlgn="base">
                <a:lnSpc>
                  <a:spcPct val="100000"/>
                </a:lnSpc>
                <a:spcBef>
                  <a:spcPct val="0"/>
                </a:spcBef>
                <a:spcAft>
                  <a:spcPct val="0"/>
                </a:spcAft>
                <a:buSzTx/>
                <a:buFontTx/>
                <a:buNone/>
              </a:pPr>
              <a:t>148</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eaLnBrk="1" fontAlgn="auto" hangingPunct="1">
              <a:spcAft>
                <a:spcPts val="0"/>
              </a:spcAft>
              <a:defRPr/>
            </a:pPr>
            <a:r>
              <a:rPr lang="en-US" sz="3200" dirty="0"/>
              <a:t>3.2 How do we design, build and test CPS? </a:t>
            </a:r>
          </a:p>
        </p:txBody>
      </p:sp>
      <p:sp>
        <p:nvSpPr>
          <p:cNvPr id="56322" name="Content Placeholder 2"/>
          <p:cNvSpPr>
            <a:spLocks noGrp="1"/>
          </p:cNvSpPr>
          <p:nvPr>
            <p:ph idx="1"/>
          </p:nvPr>
        </p:nvSpPr>
        <p:spPr>
          <a:xfrm>
            <a:off x="838200" y="1247775"/>
            <a:ext cx="4219575" cy="4810125"/>
          </a:xfrm>
        </p:spPr>
        <p:txBody>
          <a:bodyPr/>
          <a:lstStyle/>
          <a:p>
            <a:pPr eaLnBrk="1" hangingPunct="1"/>
            <a:r>
              <a:rPr lang="en-US" altLang="en-US"/>
              <a:t>Develop requirements.</a:t>
            </a:r>
          </a:p>
          <a:p>
            <a:pPr eaLnBrk="1" hangingPunct="1"/>
            <a:r>
              <a:rPr lang="en-US" altLang="en-US"/>
              <a:t>Specify the system, sub-systems and components.</a:t>
            </a:r>
          </a:p>
          <a:p>
            <a:pPr eaLnBrk="1" hangingPunct="1"/>
            <a:r>
              <a:rPr lang="en-US" altLang="en-US"/>
              <a:t>Build components.</a:t>
            </a:r>
          </a:p>
          <a:p>
            <a:pPr eaLnBrk="1" hangingPunct="1"/>
            <a:r>
              <a:rPr lang="en-US" altLang="en-US"/>
              <a:t>Unit test components.</a:t>
            </a:r>
          </a:p>
          <a:p>
            <a:pPr eaLnBrk="1" hangingPunct="1"/>
            <a:r>
              <a:rPr lang="en-US" altLang="en-US"/>
              <a:t>Assemble and test sub-systems.</a:t>
            </a:r>
          </a:p>
          <a:p>
            <a:pPr eaLnBrk="1" hangingPunct="1"/>
            <a:r>
              <a:rPr lang="en-US" altLang="en-US"/>
              <a:t>Assemble and test/validate full system.</a:t>
            </a:r>
          </a:p>
          <a:p>
            <a:pPr eaLnBrk="1" hangingPunct="1"/>
            <a:endParaRPr lang="en-US" altLang="en-US"/>
          </a:p>
        </p:txBody>
      </p:sp>
      <p:sp>
        <p:nvSpPr>
          <p:cNvPr id="5632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49EBD5B-A28E-4D4A-8C10-23EAD980AEE0}" type="slidenum">
              <a:rPr altLang="en-US" sz="1400">
                <a:solidFill>
                  <a:srgbClr val="339966"/>
                </a:solidFill>
                <a:latin typeface="Calibri" charset="0"/>
              </a:rPr>
              <a:pPr fontAlgn="base">
                <a:lnSpc>
                  <a:spcPct val="100000"/>
                </a:lnSpc>
                <a:spcBef>
                  <a:spcPct val="0"/>
                </a:spcBef>
                <a:spcAft>
                  <a:spcPct val="0"/>
                </a:spcAft>
                <a:buSzTx/>
                <a:buFontTx/>
                <a:buNone/>
              </a:pPr>
              <a:t>15</a:t>
            </a:fld>
            <a:endParaRPr altLang="en-US" sz="1400">
              <a:solidFill>
                <a:srgbClr val="339966"/>
              </a:solidFill>
              <a:latin typeface="Calibri" charset="0"/>
            </a:endParaRPr>
          </a:p>
        </p:txBody>
      </p:sp>
      <p:pic>
        <p:nvPicPr>
          <p:cNvPr id="5632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8738" y="958850"/>
            <a:ext cx="6577012"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71475" y="369888"/>
            <a:ext cx="10682288" cy="711200"/>
          </a:xfrm>
        </p:spPr>
        <p:txBody>
          <a:bodyPr>
            <a:noAutofit/>
          </a:bodyPr>
          <a:lstStyle/>
          <a:p>
            <a:pPr eaLnBrk="1" fontAlgn="auto" hangingPunct="1">
              <a:spcAft>
                <a:spcPts val="0"/>
              </a:spcAft>
              <a:defRPr/>
            </a:pPr>
            <a:r>
              <a:rPr lang="en-US" sz="3200" dirty="0"/>
              <a:t>3.3 What discipline do we need to address the concerns?</a:t>
            </a:r>
          </a:p>
        </p:txBody>
      </p:sp>
      <p:sp>
        <p:nvSpPr>
          <p:cNvPr id="3" name="Content Placeholder 2">
            <a:extLst>
              <a:ext uri="{FF2B5EF4-FFF2-40B4-BE49-F238E27FC236}"/>
            </a:extLst>
          </p:cNvPr>
          <p:cNvSpPr>
            <a:spLocks noGrp="1"/>
          </p:cNvSpPr>
          <p:nvPr>
            <p:ph idx="1"/>
          </p:nvPr>
        </p:nvSpPr>
        <p:spPr>
          <a:xfrm>
            <a:off x="371475" y="1257300"/>
            <a:ext cx="4746625" cy="5043488"/>
          </a:xfrm>
        </p:spPr>
        <p:txBody>
          <a:bodyPr rtlCol="0">
            <a:normAutofit fontScale="92500" lnSpcReduction="20000"/>
          </a:bodyPr>
          <a:lstStyle/>
          <a:p>
            <a:pPr marL="0" indent="0" eaLnBrk="1" fontAlgn="auto" hangingPunct="1">
              <a:spcAft>
                <a:spcPts val="0"/>
              </a:spcAft>
              <a:buFont typeface="Arial" panose="020B0604020202020204" pitchFamily="34" charset="0"/>
              <a:buNone/>
              <a:defRPr/>
            </a:pPr>
            <a:r>
              <a:rPr lang="en-US" b="1" dirty="0">
                <a:solidFill>
                  <a:schemeClr val="accent1">
                    <a:lumMod val="75000"/>
                  </a:schemeClr>
                </a:solidFill>
              </a:rPr>
              <a:t>Concern Structure:</a:t>
            </a:r>
          </a:p>
          <a:p>
            <a:pPr eaLnBrk="1" fontAlgn="auto" hangingPunct="1">
              <a:spcAft>
                <a:spcPts val="0"/>
              </a:spcAft>
              <a:buFont typeface="Arial" panose="020B0604020202020204" pitchFamily="34" charset="0"/>
              <a:buChar char="•"/>
              <a:defRPr/>
            </a:pPr>
            <a:r>
              <a:rPr lang="en-US" dirty="0"/>
              <a:t>Develop a full set of concerns.</a:t>
            </a:r>
          </a:p>
          <a:p>
            <a:pPr eaLnBrk="1" fontAlgn="auto" hangingPunct="1">
              <a:spcAft>
                <a:spcPts val="0"/>
              </a:spcAft>
              <a:buFont typeface="Arial" panose="020B0604020202020204" pitchFamily="34" charset="0"/>
              <a:buChar char="•"/>
              <a:defRPr/>
            </a:pPr>
            <a:r>
              <a:rPr lang="en-US" dirty="0"/>
              <a:t>Develop the relationships between the concerns.</a:t>
            </a:r>
          </a:p>
          <a:p>
            <a:pPr marL="0" indent="0" eaLnBrk="1" fontAlgn="auto" hangingPunct="1">
              <a:spcAft>
                <a:spcPts val="0"/>
              </a:spcAft>
              <a:buFont typeface="Arial" panose="020B0604020202020204" pitchFamily="34" charset="0"/>
              <a:buNone/>
              <a:defRPr/>
            </a:pPr>
            <a:r>
              <a:rPr lang="en-US" b="1" dirty="0">
                <a:solidFill>
                  <a:schemeClr val="accent1">
                    <a:lumMod val="75000"/>
                  </a:schemeClr>
                </a:solidFill>
              </a:rPr>
              <a:t>Systems Engineering </a:t>
            </a:r>
          </a:p>
          <a:p>
            <a:pPr marL="0" indent="0" eaLnBrk="1" fontAlgn="auto" hangingPunct="1">
              <a:spcAft>
                <a:spcPts val="0"/>
              </a:spcAft>
              <a:buFont typeface="Arial" panose="020B0604020202020204" pitchFamily="34" charset="0"/>
              <a:buNone/>
              <a:defRPr/>
            </a:pPr>
            <a:r>
              <a:rPr lang="en-US" b="1" dirty="0">
                <a:solidFill>
                  <a:schemeClr val="accent1">
                    <a:lumMod val="75000"/>
                  </a:schemeClr>
                </a:solidFill>
              </a:rPr>
              <a:t>Activities:</a:t>
            </a:r>
          </a:p>
          <a:p>
            <a:pPr eaLnBrk="1" fontAlgn="auto" hangingPunct="1">
              <a:spcAft>
                <a:spcPts val="0"/>
              </a:spcAft>
              <a:buFont typeface="Arial" panose="020B0604020202020204" pitchFamily="34" charset="0"/>
              <a:buChar char="•"/>
              <a:defRPr/>
            </a:pPr>
            <a:r>
              <a:rPr lang="en-US" dirty="0"/>
              <a:t>Determine requirements needed to address each concern.</a:t>
            </a:r>
          </a:p>
          <a:p>
            <a:pPr eaLnBrk="1" fontAlgn="auto" hangingPunct="1">
              <a:spcAft>
                <a:spcPts val="0"/>
              </a:spcAft>
              <a:buFont typeface="Arial" panose="020B0604020202020204" pitchFamily="34" charset="0"/>
              <a:buChar char="•"/>
              <a:defRPr/>
            </a:pPr>
            <a:r>
              <a:rPr lang="en-US" dirty="0"/>
              <a:t>Design, build and test to each set. (composition of concerns).</a:t>
            </a:r>
          </a:p>
          <a:p>
            <a:pPr eaLnBrk="1" fontAlgn="auto" hangingPunct="1">
              <a:spcAft>
                <a:spcPts val="0"/>
              </a:spcAft>
              <a:buFont typeface="Arial" panose="020B0604020202020204" pitchFamily="34" charset="0"/>
              <a:buChar char="•"/>
              <a:defRPr/>
            </a:pPr>
            <a:r>
              <a:rPr lang="en-US" dirty="0"/>
              <a:t>Build the Assurance Case</a:t>
            </a:r>
          </a:p>
        </p:txBody>
      </p:sp>
      <p:sp>
        <p:nvSpPr>
          <p:cNvPr id="5734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BFBC220D-FB18-CE4E-BB62-BE087A82B337}" type="slidenum">
              <a:rPr altLang="en-US" sz="1400">
                <a:solidFill>
                  <a:srgbClr val="339966"/>
                </a:solidFill>
                <a:latin typeface="Calibri" charset="0"/>
              </a:rPr>
              <a:pPr fontAlgn="base">
                <a:lnSpc>
                  <a:spcPct val="100000"/>
                </a:lnSpc>
                <a:spcBef>
                  <a:spcPct val="0"/>
                </a:spcBef>
                <a:spcAft>
                  <a:spcPct val="0"/>
                </a:spcAft>
                <a:buSzTx/>
                <a:buFontTx/>
                <a:buNone/>
              </a:pPr>
              <a:t>16</a:t>
            </a:fld>
            <a:endParaRPr altLang="en-US" sz="1400">
              <a:solidFill>
                <a:srgbClr val="339966"/>
              </a:solidFill>
              <a:latin typeface="Calibri" charset="0"/>
            </a:endParaRPr>
          </a:p>
        </p:txBody>
      </p:sp>
      <p:pic>
        <p:nvPicPr>
          <p:cNvPr id="5734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9138" y="1489075"/>
            <a:ext cx="7481887" cy="420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19075" y="263525"/>
            <a:ext cx="10515600" cy="520700"/>
          </a:xfrm>
        </p:spPr>
        <p:txBody>
          <a:bodyPr>
            <a:noAutofit/>
          </a:bodyPr>
          <a:lstStyle/>
          <a:p>
            <a:pPr eaLnBrk="1" fontAlgn="auto" hangingPunct="1">
              <a:spcAft>
                <a:spcPts val="0"/>
              </a:spcAft>
              <a:defRPr/>
            </a:pPr>
            <a:r>
              <a:rPr lang="en-US" sz="3200" dirty="0"/>
              <a:t>3.4 What needs to be the common core tooling?</a:t>
            </a:r>
          </a:p>
        </p:txBody>
      </p:sp>
      <p:sp>
        <p:nvSpPr>
          <p:cNvPr id="3" name="Content Placeholder 2">
            <a:extLst>
              <a:ext uri="{FF2B5EF4-FFF2-40B4-BE49-F238E27FC236}"/>
            </a:extLst>
          </p:cNvPr>
          <p:cNvSpPr>
            <a:spLocks noGrp="1"/>
          </p:cNvSpPr>
          <p:nvPr>
            <p:ph idx="1"/>
          </p:nvPr>
        </p:nvSpPr>
        <p:spPr>
          <a:xfrm>
            <a:off x="6143625" y="947738"/>
            <a:ext cx="5729288" cy="5367337"/>
          </a:xfrm>
        </p:spPr>
        <p:txBody>
          <a:bodyPr rtlCol="0">
            <a:noAutofit/>
          </a:bodyPr>
          <a:lstStyle/>
          <a:p>
            <a:pPr marL="0" indent="0" eaLnBrk="1" fontAlgn="auto" hangingPunct="1">
              <a:spcAft>
                <a:spcPts val="0"/>
              </a:spcAft>
              <a:buFont typeface="Arial" panose="020B0604020202020204" pitchFamily="34" charset="0"/>
              <a:buNone/>
              <a:defRPr/>
            </a:pPr>
            <a:r>
              <a:rPr lang="en-US" dirty="0"/>
              <a:t>CPS Framework Open Source provides:</a:t>
            </a:r>
          </a:p>
          <a:p>
            <a:pPr marL="514350" indent="-514350" eaLnBrk="1" fontAlgn="auto" hangingPunct="1">
              <a:spcAft>
                <a:spcPts val="0"/>
              </a:spcAft>
              <a:buFont typeface="+mj-lt"/>
              <a:buAutoNum type="arabicParenR"/>
              <a:defRPr/>
            </a:pPr>
            <a:r>
              <a:rPr lang="en-US" b="1" dirty="0" smtClean="0">
                <a:solidFill>
                  <a:schemeClr val="accent1">
                    <a:lumMod val="75000"/>
                  </a:schemeClr>
                </a:solidFill>
              </a:rPr>
              <a:t>‘Type Structure’ </a:t>
            </a:r>
            <a:r>
              <a:rPr lang="en-US" b="1" dirty="0">
                <a:solidFill>
                  <a:schemeClr val="accent1">
                    <a:lumMod val="75000"/>
                  </a:schemeClr>
                </a:solidFill>
              </a:rPr>
              <a:t>for:</a:t>
            </a:r>
          </a:p>
          <a:p>
            <a:pPr eaLnBrk="1" fontAlgn="auto" hangingPunct="1">
              <a:spcAft>
                <a:spcPts val="0"/>
              </a:spcAft>
              <a:buFont typeface="Arial" panose="020B0604020202020204" pitchFamily="34" charset="0"/>
              <a:buChar char="•"/>
              <a:defRPr/>
            </a:pPr>
            <a:r>
              <a:rPr lang="en-US" dirty="0"/>
              <a:t>Aspects and concern; and</a:t>
            </a:r>
          </a:p>
          <a:p>
            <a:pPr eaLnBrk="1" fontAlgn="auto" hangingPunct="1">
              <a:spcAft>
                <a:spcPts val="0"/>
              </a:spcAft>
              <a:buFont typeface="Arial" panose="020B0604020202020204" pitchFamily="34" charset="0"/>
              <a:buChar char="•"/>
              <a:defRPr/>
            </a:pPr>
            <a:r>
              <a:rPr lang="en-US" dirty="0"/>
              <a:t>Facets, engineering activities and outcomes</a:t>
            </a:r>
          </a:p>
          <a:p>
            <a:pPr marL="514350" indent="-514350" eaLnBrk="1" fontAlgn="auto" hangingPunct="1">
              <a:spcAft>
                <a:spcPts val="0"/>
              </a:spcAft>
              <a:buFont typeface="+mj-lt"/>
              <a:buAutoNum type="arabicParenR" startAt="2"/>
              <a:defRPr/>
            </a:pPr>
            <a:r>
              <a:rPr lang="en-US" b="1" dirty="0">
                <a:solidFill>
                  <a:schemeClr val="accent1">
                    <a:lumMod val="75000"/>
                  </a:schemeClr>
                </a:solidFill>
              </a:rPr>
              <a:t>That type and sort </a:t>
            </a:r>
            <a:r>
              <a:rPr lang="en-US" dirty="0"/>
              <a:t>compositionally:</a:t>
            </a:r>
          </a:p>
          <a:p>
            <a:pPr eaLnBrk="1" fontAlgn="auto" hangingPunct="1">
              <a:spcAft>
                <a:spcPts val="0"/>
              </a:spcAft>
              <a:buFont typeface="Arial" panose="020B0604020202020204" pitchFamily="34" charset="0"/>
              <a:buChar char="•"/>
              <a:defRPr/>
            </a:pPr>
            <a:r>
              <a:rPr lang="en-US" dirty="0"/>
              <a:t>properties/requirements and</a:t>
            </a:r>
          </a:p>
          <a:p>
            <a:pPr eaLnBrk="1" fontAlgn="auto" hangingPunct="1">
              <a:spcAft>
                <a:spcPts val="0"/>
              </a:spcAft>
              <a:buFont typeface="Arial" panose="020B0604020202020204" pitchFamily="34" charset="0"/>
              <a:buChar char="•"/>
              <a:defRPr/>
            </a:pPr>
            <a:r>
              <a:rPr lang="en-US" dirty="0"/>
              <a:t>artifacts</a:t>
            </a:r>
          </a:p>
          <a:p>
            <a:pPr marL="514350" indent="-514350" eaLnBrk="1" fontAlgn="auto" hangingPunct="1">
              <a:spcAft>
                <a:spcPts val="0"/>
              </a:spcAft>
              <a:buFont typeface="+mj-lt"/>
              <a:buAutoNum type="arabicParenR" startAt="3"/>
              <a:defRPr/>
            </a:pPr>
            <a:r>
              <a:rPr lang="en-US" b="1" dirty="0">
                <a:solidFill>
                  <a:schemeClr val="accent1">
                    <a:lumMod val="75000"/>
                  </a:schemeClr>
                </a:solidFill>
              </a:rPr>
              <a:t>Encoded</a:t>
            </a:r>
            <a:r>
              <a:rPr lang="en-US" dirty="0"/>
              <a:t> in a portable, reusable XML format.</a:t>
            </a:r>
          </a:p>
        </p:txBody>
      </p:sp>
      <p:sp>
        <p:nvSpPr>
          <p:cNvPr id="5837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CE9D60C-DD1A-1242-9A78-9A3D2CDCE249}" type="slidenum">
              <a:rPr altLang="en-US" sz="1400">
                <a:solidFill>
                  <a:srgbClr val="339966"/>
                </a:solidFill>
                <a:latin typeface="Calibri" charset="0"/>
              </a:rPr>
              <a:pPr fontAlgn="base">
                <a:lnSpc>
                  <a:spcPct val="100000"/>
                </a:lnSpc>
                <a:spcBef>
                  <a:spcPct val="0"/>
                </a:spcBef>
                <a:spcAft>
                  <a:spcPct val="0"/>
                </a:spcAft>
                <a:buSzTx/>
                <a:buFontTx/>
                <a:buNone/>
              </a:pPr>
              <a:t>17</a:t>
            </a:fld>
            <a:endParaRPr altLang="en-US" sz="1400">
              <a:solidFill>
                <a:srgbClr val="339966"/>
              </a:solidFill>
              <a:latin typeface="Calibri" charset="0"/>
            </a:endParaRPr>
          </a:p>
        </p:txBody>
      </p:sp>
      <p:pic>
        <p:nvPicPr>
          <p:cNvPr id="5837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 y="2052638"/>
            <a:ext cx="5654675"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5"/>
          <p:cNvSpPr txBox="1">
            <a:spLocks noChangeArrowheads="1"/>
          </p:cNvSpPr>
          <p:nvPr/>
        </p:nvSpPr>
        <p:spPr bwMode="auto">
          <a:xfrm>
            <a:off x="881063" y="4686300"/>
            <a:ext cx="4595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b="1">
                <a:ea typeface="Arial" charset="0"/>
                <a:cs typeface="Arial" charset="0"/>
              </a:rPr>
              <a:t>Continuous Integration for CPS Development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47650" y="312738"/>
            <a:ext cx="11430000" cy="982662"/>
          </a:xfrm>
        </p:spPr>
        <p:txBody>
          <a:bodyPr/>
          <a:lstStyle/>
          <a:p>
            <a:pPr eaLnBrk="1" fontAlgn="auto" hangingPunct="1">
              <a:spcAft>
                <a:spcPts val="0"/>
              </a:spcAft>
              <a:defRPr/>
            </a:pPr>
            <a:r>
              <a:rPr lang="en-US" sz="3200" dirty="0" smtClean="0"/>
              <a:t>3.5 Expanded Concern Risk and Risk Mitigation Surface</a:t>
            </a:r>
            <a:endParaRPr lang="en-US" sz="3200" dirty="0"/>
          </a:p>
        </p:txBody>
      </p:sp>
      <p:sp>
        <p:nvSpPr>
          <p:cNvPr id="6" name="TextBox 5"/>
          <p:cNvSpPr txBox="1">
            <a:spLocks noChangeArrowheads="1"/>
          </p:cNvSpPr>
          <p:nvPr/>
        </p:nvSpPr>
        <p:spPr bwMode="auto">
          <a:xfrm>
            <a:off x="174625" y="2949575"/>
            <a:ext cx="2120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3200" b="1">
                <a:solidFill>
                  <a:schemeClr val="accent1"/>
                </a:solidFill>
              </a:rPr>
              <a:t>IT System</a:t>
            </a:r>
          </a:p>
        </p:txBody>
      </p:sp>
      <p:sp>
        <p:nvSpPr>
          <p:cNvPr id="7" name="TextBox 6"/>
          <p:cNvSpPr txBox="1">
            <a:spLocks noChangeArrowheads="1"/>
          </p:cNvSpPr>
          <p:nvPr/>
        </p:nvSpPr>
        <p:spPr bwMode="auto">
          <a:xfrm>
            <a:off x="766763" y="3494088"/>
            <a:ext cx="1144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3200" b="1">
                <a:solidFill>
                  <a:schemeClr val="accent1"/>
                </a:solidFill>
              </a:rPr>
              <a:t>CPS</a:t>
            </a:r>
          </a:p>
        </p:txBody>
      </p:sp>
      <p:graphicFrame>
        <p:nvGraphicFramePr>
          <p:cNvPr id="8" name="Table 7"/>
          <p:cNvGraphicFramePr>
            <a:graphicFrameLocks noGrp="1"/>
          </p:cNvGraphicFramePr>
          <p:nvPr/>
        </p:nvGraphicFramePr>
        <p:xfrm>
          <a:off x="2295525" y="2146300"/>
          <a:ext cx="4019550" cy="1985963"/>
        </p:xfrm>
        <a:graphic>
          <a:graphicData uri="http://schemas.openxmlformats.org/drawingml/2006/table">
            <a:tbl>
              <a:tblPr/>
              <a:tblGrid>
                <a:gridCol w="2108200"/>
                <a:gridCol w="1911350"/>
              </a:tblGrid>
              <a:tr h="457200">
                <a:tc gridSpan="2">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Arial" charset="0"/>
                        </a:rPr>
                        <a:t>Primary Impact of Failure</a:t>
                      </a: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396875">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Arial" charset="0"/>
                        </a:rPr>
                        <a:t>Digital</a:t>
                      </a: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Arial" charset="0"/>
                        </a:rPr>
                        <a:t>Physical</a:t>
                      </a: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569913">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561975">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4" marB="457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bl>
          </a:graphicData>
        </a:graphic>
      </p:graphicFrame>
      <p:sp>
        <p:nvSpPr>
          <p:cNvPr id="9" name="L-Shape 8">
            <a:extLst>
              <a:ext uri="{FF2B5EF4-FFF2-40B4-BE49-F238E27FC236}"/>
            </a:extLst>
          </p:cNvPr>
          <p:cNvSpPr/>
          <p:nvPr/>
        </p:nvSpPr>
        <p:spPr>
          <a:xfrm rot="18871598">
            <a:off x="3190876" y="3167062"/>
            <a:ext cx="285750" cy="12382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L-Shape 9">
            <a:extLst>
              <a:ext uri="{FF2B5EF4-FFF2-40B4-BE49-F238E27FC236}"/>
            </a:extLst>
          </p:cNvPr>
          <p:cNvSpPr/>
          <p:nvPr/>
        </p:nvSpPr>
        <p:spPr>
          <a:xfrm rot="18871598">
            <a:off x="3190876" y="3722687"/>
            <a:ext cx="285750" cy="12382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L-Shape 10">
            <a:extLst>
              <a:ext uri="{FF2B5EF4-FFF2-40B4-BE49-F238E27FC236}"/>
            </a:extLst>
          </p:cNvPr>
          <p:cNvSpPr/>
          <p:nvPr/>
        </p:nvSpPr>
        <p:spPr>
          <a:xfrm rot="18871598">
            <a:off x="5218113" y="3722687"/>
            <a:ext cx="285750" cy="123825"/>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12" name="Table 11"/>
          <p:cNvGraphicFramePr>
            <a:graphicFrameLocks noGrp="1"/>
          </p:cNvGraphicFramePr>
          <p:nvPr/>
        </p:nvGraphicFramePr>
        <p:xfrm>
          <a:off x="6581775" y="2146300"/>
          <a:ext cx="5095875" cy="1978025"/>
        </p:xfrm>
        <a:graphic>
          <a:graphicData uri="http://schemas.openxmlformats.org/drawingml/2006/table">
            <a:tbl>
              <a:tblPr/>
              <a:tblGrid>
                <a:gridCol w="1698625"/>
                <a:gridCol w="1698625"/>
                <a:gridCol w="1698625"/>
              </a:tblGrid>
              <a:tr h="463550">
                <a:tc gridSpan="3">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Arial" charset="0"/>
                        </a:rPr>
                        <a:t>Mitigation Mechanisms</a:t>
                      </a: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396875">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Arial" charset="0"/>
                        </a:rPr>
                        <a:t>Digital</a:t>
                      </a: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Arial" charset="0"/>
                        </a:rPr>
                        <a:t>Analog</a:t>
                      </a: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Arial" charset="0"/>
                        </a:rPr>
                        <a:t>Physical</a:t>
                      </a: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574675">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542925">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41" marR="91441" marT="45707" marB="4570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bl>
          </a:graphicData>
        </a:graphic>
      </p:graphicFrame>
      <p:grpSp>
        <p:nvGrpSpPr>
          <p:cNvPr id="16" name="Group 15"/>
          <p:cNvGrpSpPr>
            <a:grpSpLocks/>
          </p:cNvGrpSpPr>
          <p:nvPr/>
        </p:nvGrpSpPr>
        <p:grpSpPr bwMode="auto">
          <a:xfrm>
            <a:off x="7386638" y="3098800"/>
            <a:ext cx="3565525" cy="835025"/>
            <a:chOff x="7386305" y="3098015"/>
            <a:chExt cx="3565985" cy="835203"/>
          </a:xfrm>
        </p:grpSpPr>
        <p:sp>
          <p:nvSpPr>
            <p:cNvPr id="13" name="L-Shape 12">
              <a:extLst>
                <a:ext uri="{FF2B5EF4-FFF2-40B4-BE49-F238E27FC236}"/>
              </a:extLst>
            </p:cNvPr>
            <p:cNvSpPr/>
            <p:nvPr/>
          </p:nvSpPr>
          <p:spPr>
            <a:xfrm rot="18871598">
              <a:off x="7305321" y="3178999"/>
              <a:ext cx="285811" cy="123841"/>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L-Shape 13">
              <a:extLst>
                <a:ext uri="{FF2B5EF4-FFF2-40B4-BE49-F238E27FC236}"/>
              </a:extLst>
            </p:cNvPr>
            <p:cNvSpPr/>
            <p:nvPr/>
          </p:nvSpPr>
          <p:spPr>
            <a:xfrm rot="18871598">
              <a:off x="7354539" y="3725216"/>
              <a:ext cx="285811" cy="123841"/>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L-Shape 14">
              <a:extLst>
                <a:ext uri="{FF2B5EF4-FFF2-40B4-BE49-F238E27FC236}"/>
              </a:extLst>
            </p:cNvPr>
            <p:cNvSpPr/>
            <p:nvPr/>
          </p:nvSpPr>
          <p:spPr>
            <a:xfrm rot="18871598">
              <a:off x="9048620" y="3728392"/>
              <a:ext cx="285811" cy="123841"/>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L-Shape 4">
              <a:extLst>
                <a:ext uri="{FF2B5EF4-FFF2-40B4-BE49-F238E27FC236}"/>
              </a:extLst>
            </p:cNvPr>
            <p:cNvSpPr/>
            <p:nvPr/>
          </p:nvSpPr>
          <p:spPr>
            <a:xfrm rot="18871598">
              <a:off x="10747465" y="3725216"/>
              <a:ext cx="285811" cy="123841"/>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7" name="Oval 16">
            <a:extLst>
              <a:ext uri="{FF2B5EF4-FFF2-40B4-BE49-F238E27FC236}"/>
            </a:extLst>
          </p:cNvPr>
          <p:cNvSpPr/>
          <p:nvPr/>
        </p:nvSpPr>
        <p:spPr>
          <a:xfrm>
            <a:off x="6884988" y="2471738"/>
            <a:ext cx="1085850" cy="1803400"/>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7">
            <a:extLst>
              <a:ext uri="{FF2B5EF4-FFF2-40B4-BE49-F238E27FC236}"/>
            </a:extLst>
          </p:cNvPr>
          <p:cNvSpPr/>
          <p:nvPr/>
        </p:nvSpPr>
        <p:spPr>
          <a:xfrm rot="16200000">
            <a:off x="8733632" y="1605756"/>
            <a:ext cx="1085850" cy="46497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Oval 18">
            <a:extLst>
              <a:ext uri="{FF2B5EF4-FFF2-40B4-BE49-F238E27FC236}"/>
            </a:extLst>
          </p:cNvPr>
          <p:cNvSpPr/>
          <p:nvPr/>
        </p:nvSpPr>
        <p:spPr>
          <a:xfrm>
            <a:off x="4686300" y="2484438"/>
            <a:ext cx="1328738" cy="1803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439" name="TextBox 19"/>
          <p:cNvSpPr txBox="1">
            <a:spLocks noChangeArrowheads="1"/>
          </p:cNvSpPr>
          <p:nvPr/>
        </p:nvSpPr>
        <p:spPr bwMode="auto">
          <a:xfrm>
            <a:off x="2413000" y="4879975"/>
            <a:ext cx="7158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i="1"/>
              <a:t>“E.g. Better cybersecurity through physics!” </a:t>
            </a:r>
          </a:p>
        </p:txBody>
      </p:sp>
      <p:sp>
        <p:nvSpPr>
          <p:cNvPr id="59440"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7A666B9C-4E59-E049-A79B-10E3840A3456}" type="slidenum">
              <a:rPr altLang="en-US" sz="1400">
                <a:solidFill>
                  <a:srgbClr val="339966"/>
                </a:solidFill>
                <a:latin typeface="Calibri" charset="0"/>
              </a:rPr>
              <a:pPr fontAlgn="base">
                <a:lnSpc>
                  <a:spcPct val="100000"/>
                </a:lnSpc>
                <a:spcBef>
                  <a:spcPct val="0"/>
                </a:spcBef>
                <a:spcAft>
                  <a:spcPct val="0"/>
                </a:spcAft>
                <a:buSzTx/>
                <a:buFontTx/>
                <a:buNone/>
              </a:pPr>
              <a:t>18</a:t>
            </a:fld>
            <a:endParaRPr altLang="en-US" sz="1400">
              <a:solidFill>
                <a:srgbClr val="339966"/>
              </a:solidFill>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3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par>
                                <p:cTn id="31" presetID="3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ppt_w</p:attrName>
                                        </p:attrNameLst>
                                      </p:cBhvr>
                                      <p:tavLst>
                                        <p:tav tm="0">
                                          <p:val>
                                            <p:fltVal val="0"/>
                                          </p:val>
                                        </p:tav>
                                        <p:tav tm="100000">
                                          <p:val>
                                            <p:strVal val="#ppt_w"/>
                                          </p:val>
                                        </p:tav>
                                      </p:tavLst>
                                    </p:anim>
                                    <p:anim calcmode="lin" valueType="num">
                                      <p:cBhvr>
                                        <p:cTn id="34" dur="1000" fill="hold"/>
                                        <p:tgtEl>
                                          <p:spTgt spid="11"/>
                                        </p:tgtEl>
                                        <p:attrNameLst>
                                          <p:attrName>ppt_h</p:attrName>
                                        </p:attrNameLst>
                                      </p:cBhvr>
                                      <p:tavLst>
                                        <p:tav tm="0">
                                          <p:val>
                                            <p:fltVal val="0"/>
                                          </p:val>
                                        </p:tav>
                                        <p:tav tm="100000">
                                          <p:val>
                                            <p:strVal val="#ppt_h"/>
                                          </p:val>
                                        </p:tav>
                                      </p:tavLst>
                                    </p:anim>
                                    <p:anim calcmode="lin" valueType="num">
                                      <p:cBhvr>
                                        <p:cTn id="35" dur="1000" fill="hold"/>
                                        <p:tgtEl>
                                          <p:spTgt spid="11"/>
                                        </p:tgtEl>
                                        <p:attrNameLst>
                                          <p:attrName>style.rotation</p:attrName>
                                        </p:attrNameLst>
                                      </p:cBhvr>
                                      <p:tavLst>
                                        <p:tav tm="0">
                                          <p:val>
                                            <p:fltVal val="90"/>
                                          </p:val>
                                        </p:tav>
                                        <p:tav tm="100000">
                                          <p:val>
                                            <p:fltVal val="0"/>
                                          </p:val>
                                        </p:tav>
                                      </p:tavLst>
                                    </p:anim>
                                    <p:animEffect transition="in" filter="fade">
                                      <p:cBhvr>
                                        <p:cTn id="36" dur="1000"/>
                                        <p:tgtEl>
                                          <p:spTgt spid="11"/>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1000" fill="hold"/>
                                        <p:tgtEl>
                                          <p:spTgt spid="19"/>
                                        </p:tgtEl>
                                        <p:attrNameLst>
                                          <p:attrName>ppt_w</p:attrName>
                                        </p:attrNameLst>
                                      </p:cBhvr>
                                      <p:tavLst>
                                        <p:tav tm="0">
                                          <p:val>
                                            <p:fltVal val="0"/>
                                          </p:val>
                                        </p:tav>
                                        <p:tav tm="100000">
                                          <p:val>
                                            <p:strVal val="#ppt_w"/>
                                          </p:val>
                                        </p:tav>
                                      </p:tavLst>
                                    </p:anim>
                                    <p:anim calcmode="lin" valueType="num">
                                      <p:cBhvr>
                                        <p:cTn id="40" dur="1000" fill="hold"/>
                                        <p:tgtEl>
                                          <p:spTgt spid="19"/>
                                        </p:tgtEl>
                                        <p:attrNameLst>
                                          <p:attrName>ppt_h</p:attrName>
                                        </p:attrNameLst>
                                      </p:cBhvr>
                                      <p:tavLst>
                                        <p:tav tm="0">
                                          <p:val>
                                            <p:fltVal val="0"/>
                                          </p:val>
                                        </p:tav>
                                        <p:tav tm="100000">
                                          <p:val>
                                            <p:strVal val="#ppt_h"/>
                                          </p:val>
                                        </p:tav>
                                      </p:tavLst>
                                    </p:anim>
                                    <p:anim calcmode="lin" valueType="num">
                                      <p:cBhvr>
                                        <p:cTn id="41" dur="1000" fill="hold"/>
                                        <p:tgtEl>
                                          <p:spTgt spid="19"/>
                                        </p:tgtEl>
                                        <p:attrNameLst>
                                          <p:attrName>style.rotation</p:attrName>
                                        </p:attrNameLst>
                                      </p:cBhvr>
                                      <p:tavLst>
                                        <p:tav tm="0">
                                          <p:val>
                                            <p:fltVal val="90"/>
                                          </p:val>
                                        </p:tav>
                                        <p:tav tm="100000">
                                          <p:val>
                                            <p:fltVal val="0"/>
                                          </p:val>
                                        </p:tav>
                                      </p:tavLst>
                                    </p:anim>
                                    <p:animEffect transition="in" filter="fade">
                                      <p:cBhvr>
                                        <p:cTn id="42" dur="10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1000" fill="hold"/>
                                        <p:tgtEl>
                                          <p:spTgt spid="17"/>
                                        </p:tgtEl>
                                        <p:attrNameLst>
                                          <p:attrName>ppt_w</p:attrName>
                                        </p:attrNameLst>
                                      </p:cBhvr>
                                      <p:tavLst>
                                        <p:tav tm="0">
                                          <p:val>
                                            <p:fltVal val="0"/>
                                          </p:val>
                                        </p:tav>
                                        <p:tav tm="100000">
                                          <p:val>
                                            <p:strVal val="#ppt_w"/>
                                          </p:val>
                                        </p:tav>
                                      </p:tavLst>
                                    </p:anim>
                                    <p:anim calcmode="lin" valueType="num">
                                      <p:cBhvr>
                                        <p:cTn id="54" dur="1000" fill="hold"/>
                                        <p:tgtEl>
                                          <p:spTgt spid="17"/>
                                        </p:tgtEl>
                                        <p:attrNameLst>
                                          <p:attrName>ppt_h</p:attrName>
                                        </p:attrNameLst>
                                      </p:cBhvr>
                                      <p:tavLst>
                                        <p:tav tm="0">
                                          <p:val>
                                            <p:fltVal val="0"/>
                                          </p:val>
                                        </p:tav>
                                        <p:tav tm="100000">
                                          <p:val>
                                            <p:strVal val="#ppt_h"/>
                                          </p:val>
                                        </p:tav>
                                      </p:tavLst>
                                    </p:anim>
                                    <p:anim calcmode="lin" valueType="num">
                                      <p:cBhvr>
                                        <p:cTn id="55" dur="1000" fill="hold"/>
                                        <p:tgtEl>
                                          <p:spTgt spid="17"/>
                                        </p:tgtEl>
                                        <p:attrNameLst>
                                          <p:attrName>style.rotation</p:attrName>
                                        </p:attrNameLst>
                                      </p:cBhvr>
                                      <p:tavLst>
                                        <p:tav tm="0">
                                          <p:val>
                                            <p:fltVal val="90"/>
                                          </p:val>
                                        </p:tav>
                                        <p:tav tm="100000">
                                          <p:val>
                                            <p:fltVal val="0"/>
                                          </p:val>
                                        </p:tav>
                                      </p:tavLst>
                                    </p:anim>
                                    <p:animEffect transition="in" filter="fade">
                                      <p:cBhvr>
                                        <p:cTn id="56" dur="1000"/>
                                        <p:tgtEl>
                                          <p:spTgt spid="17"/>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1000" fill="hold"/>
                                        <p:tgtEl>
                                          <p:spTgt spid="18"/>
                                        </p:tgtEl>
                                        <p:attrNameLst>
                                          <p:attrName>ppt_w</p:attrName>
                                        </p:attrNameLst>
                                      </p:cBhvr>
                                      <p:tavLst>
                                        <p:tav tm="0">
                                          <p:val>
                                            <p:fltVal val="0"/>
                                          </p:val>
                                        </p:tav>
                                        <p:tav tm="100000">
                                          <p:val>
                                            <p:strVal val="#ppt_w"/>
                                          </p:val>
                                        </p:tav>
                                      </p:tavLst>
                                    </p:anim>
                                    <p:anim calcmode="lin" valueType="num">
                                      <p:cBhvr>
                                        <p:cTn id="60" dur="1000" fill="hold"/>
                                        <p:tgtEl>
                                          <p:spTgt spid="18"/>
                                        </p:tgtEl>
                                        <p:attrNameLst>
                                          <p:attrName>ppt_h</p:attrName>
                                        </p:attrNameLst>
                                      </p:cBhvr>
                                      <p:tavLst>
                                        <p:tav tm="0">
                                          <p:val>
                                            <p:fltVal val="0"/>
                                          </p:val>
                                        </p:tav>
                                        <p:tav tm="100000">
                                          <p:val>
                                            <p:strVal val="#ppt_h"/>
                                          </p:val>
                                        </p:tav>
                                      </p:tavLst>
                                    </p:anim>
                                    <p:anim calcmode="lin" valueType="num">
                                      <p:cBhvr>
                                        <p:cTn id="61" dur="1000" fill="hold"/>
                                        <p:tgtEl>
                                          <p:spTgt spid="18"/>
                                        </p:tgtEl>
                                        <p:attrNameLst>
                                          <p:attrName>style.rotation</p:attrName>
                                        </p:attrNameLst>
                                      </p:cBhvr>
                                      <p:tavLst>
                                        <p:tav tm="0">
                                          <p:val>
                                            <p:fltVal val="90"/>
                                          </p:val>
                                        </p:tav>
                                        <p:tav tm="100000">
                                          <p:val>
                                            <p:fltVal val="0"/>
                                          </p:val>
                                        </p:tav>
                                      </p:tavLst>
                                    </p:anim>
                                    <p:animEffect transition="in" filter="fade">
                                      <p:cBhvr>
                                        <p:cTn id="62" dur="1000"/>
                                        <p:tgtEl>
                                          <p:spTgt spid="18"/>
                                        </p:tgtEl>
                                      </p:cBhvr>
                                    </p:animEffect>
                                  </p:childTnLst>
                                </p:cTn>
                              </p:par>
                              <p:par>
                                <p:cTn id="63" presetID="3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1000" fill="hold"/>
                                        <p:tgtEl>
                                          <p:spTgt spid="16"/>
                                        </p:tgtEl>
                                        <p:attrNameLst>
                                          <p:attrName>ppt_w</p:attrName>
                                        </p:attrNameLst>
                                      </p:cBhvr>
                                      <p:tavLst>
                                        <p:tav tm="0">
                                          <p:val>
                                            <p:fltVal val="0"/>
                                          </p:val>
                                        </p:tav>
                                        <p:tav tm="100000">
                                          <p:val>
                                            <p:strVal val="#ppt_w"/>
                                          </p:val>
                                        </p:tav>
                                      </p:tavLst>
                                    </p:anim>
                                    <p:anim calcmode="lin" valueType="num">
                                      <p:cBhvr>
                                        <p:cTn id="66" dur="1000" fill="hold"/>
                                        <p:tgtEl>
                                          <p:spTgt spid="16"/>
                                        </p:tgtEl>
                                        <p:attrNameLst>
                                          <p:attrName>ppt_h</p:attrName>
                                        </p:attrNameLst>
                                      </p:cBhvr>
                                      <p:tavLst>
                                        <p:tav tm="0">
                                          <p:val>
                                            <p:fltVal val="0"/>
                                          </p:val>
                                        </p:tav>
                                        <p:tav tm="100000">
                                          <p:val>
                                            <p:strVal val="#ppt_h"/>
                                          </p:val>
                                        </p:tav>
                                      </p:tavLst>
                                    </p:anim>
                                    <p:anim calcmode="lin" valueType="num">
                                      <p:cBhvr>
                                        <p:cTn id="67" dur="1000" fill="hold"/>
                                        <p:tgtEl>
                                          <p:spTgt spid="16"/>
                                        </p:tgtEl>
                                        <p:attrNameLst>
                                          <p:attrName>style.rotation</p:attrName>
                                        </p:attrNameLst>
                                      </p:cBhvr>
                                      <p:tavLst>
                                        <p:tav tm="0">
                                          <p:val>
                                            <p:fltVal val="90"/>
                                          </p:val>
                                        </p:tav>
                                        <p:tav tm="100000">
                                          <p:val>
                                            <p:fltVal val="0"/>
                                          </p:val>
                                        </p:tav>
                                      </p:tavLst>
                                    </p:anim>
                                    <p:animEffect transition="in" filter="fade">
                                      <p:cBhvr>
                                        <p:cTn id="6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68300" y="325438"/>
            <a:ext cx="10515600" cy="711200"/>
          </a:xfrm>
        </p:spPr>
        <p:txBody>
          <a:bodyPr/>
          <a:lstStyle/>
          <a:p>
            <a:pPr eaLnBrk="1" fontAlgn="auto" hangingPunct="1">
              <a:spcAft>
                <a:spcPts val="0"/>
              </a:spcAft>
              <a:defRPr/>
            </a:pPr>
            <a:r>
              <a:rPr lang="en-US" sz="4000" dirty="0" smtClean="0"/>
              <a:t>CPS Framework Background</a:t>
            </a:r>
            <a:endParaRPr lang="en-US" sz="4000" dirty="0"/>
          </a:p>
        </p:txBody>
      </p:sp>
      <p:sp>
        <p:nvSpPr>
          <p:cNvPr id="60418" name="Content Placeholder 2"/>
          <p:cNvSpPr>
            <a:spLocks noGrp="1"/>
          </p:cNvSpPr>
          <p:nvPr>
            <p:ph idx="1"/>
          </p:nvPr>
        </p:nvSpPr>
        <p:spPr>
          <a:xfrm>
            <a:off x="838200" y="1247775"/>
            <a:ext cx="10515600" cy="5153025"/>
          </a:xfrm>
        </p:spPr>
        <p:txBody>
          <a:bodyPr/>
          <a:lstStyle/>
          <a:p>
            <a:pPr eaLnBrk="1" hangingPunct="1"/>
            <a:endParaRPr lang="en-US" altLang="en-US"/>
          </a:p>
        </p:txBody>
      </p:sp>
      <p:sp>
        <p:nvSpPr>
          <p:cNvPr id="6041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CEB17B0-5733-F74E-A704-079C8CEE41CD}" type="slidenum">
              <a:rPr altLang="en-US" sz="1400">
                <a:solidFill>
                  <a:srgbClr val="339966"/>
                </a:solidFill>
                <a:latin typeface="Calibri" charset="0"/>
              </a:rPr>
              <a:pPr fontAlgn="base">
                <a:lnSpc>
                  <a:spcPct val="100000"/>
                </a:lnSpc>
                <a:spcBef>
                  <a:spcPct val="0"/>
                </a:spcBef>
                <a:spcAft>
                  <a:spcPct val="0"/>
                </a:spcAft>
                <a:buSzTx/>
                <a:buFontTx/>
                <a:buNone/>
              </a:pPr>
              <a:t>19</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90488" y="104775"/>
            <a:ext cx="10515600" cy="711200"/>
          </a:xfrm>
        </p:spPr>
        <p:txBody>
          <a:bodyPr/>
          <a:lstStyle/>
          <a:p>
            <a:pPr eaLnBrk="1" fontAlgn="auto" hangingPunct="1">
              <a:spcAft>
                <a:spcPts val="0"/>
              </a:spcAft>
              <a:defRPr/>
            </a:pPr>
            <a:r>
              <a:rPr lang="en-US" dirty="0" smtClean="0"/>
              <a:t>Agenda</a:t>
            </a:r>
            <a:endParaRPr lang="en-US" dirty="0"/>
          </a:p>
        </p:txBody>
      </p:sp>
      <p:sp>
        <p:nvSpPr>
          <p:cNvPr id="3" name="Content Placeholder 2">
            <a:extLst>
              <a:ext uri="{FF2B5EF4-FFF2-40B4-BE49-F238E27FC236}"/>
            </a:extLst>
          </p:cNvPr>
          <p:cNvSpPr>
            <a:spLocks noGrp="1"/>
          </p:cNvSpPr>
          <p:nvPr>
            <p:ph idx="1"/>
          </p:nvPr>
        </p:nvSpPr>
        <p:spPr>
          <a:xfrm>
            <a:off x="3001963" y="204788"/>
            <a:ext cx="6762750" cy="6213475"/>
          </a:xfrm>
        </p:spPr>
        <p:txBody>
          <a:bodyPr rtlCol="0">
            <a:normAutofit fontScale="55000" lnSpcReduction="20000"/>
          </a:bodyPr>
          <a:lstStyle/>
          <a:p>
            <a:pPr>
              <a:lnSpc>
                <a:spcPct val="120000"/>
              </a:lnSpc>
              <a:spcBef>
                <a:spcPts val="0"/>
              </a:spcBef>
              <a:defRPr/>
            </a:pPr>
            <a:r>
              <a:rPr lang="en-US" b="1" dirty="0" smtClean="0"/>
              <a:t>Registration/Networking </a:t>
            </a:r>
            <a:r>
              <a:rPr lang="en-US" b="1" dirty="0"/>
              <a:t>Coffee </a:t>
            </a:r>
            <a:r>
              <a:rPr lang="en-US" dirty="0"/>
              <a:t>(8:30am to 9:00am)</a:t>
            </a:r>
          </a:p>
          <a:p>
            <a:pPr>
              <a:lnSpc>
                <a:spcPct val="120000"/>
              </a:lnSpc>
              <a:spcBef>
                <a:spcPts val="0"/>
              </a:spcBef>
              <a:defRPr/>
            </a:pPr>
            <a:r>
              <a:rPr lang="en-US" sz="2900" b="1" dirty="0"/>
              <a:t>Presentations</a:t>
            </a:r>
            <a:r>
              <a:rPr lang="en-US" sz="2900" dirty="0"/>
              <a:t> (9:00am to 11:00am)</a:t>
            </a:r>
          </a:p>
          <a:p>
            <a:pPr lvl="1">
              <a:lnSpc>
                <a:spcPct val="120000"/>
              </a:lnSpc>
              <a:spcBef>
                <a:spcPts val="0"/>
              </a:spcBef>
              <a:defRPr/>
            </a:pPr>
            <a:r>
              <a:rPr lang="en-US" sz="2500" dirty="0"/>
              <a:t>Security and Trustworthiness (C. </a:t>
            </a:r>
            <a:r>
              <a:rPr lang="en-US" sz="2500" dirty="0" smtClean="0"/>
              <a:t>Vishik, Intel)</a:t>
            </a:r>
            <a:endParaRPr lang="en-US" sz="2500" dirty="0"/>
          </a:p>
          <a:p>
            <a:pPr lvl="1">
              <a:lnSpc>
                <a:spcPct val="120000"/>
              </a:lnSpc>
              <a:spcBef>
                <a:spcPts val="0"/>
              </a:spcBef>
              <a:defRPr/>
            </a:pPr>
            <a:r>
              <a:rPr lang="en-US" sz="2500" dirty="0"/>
              <a:t>CPS Framework (E. </a:t>
            </a:r>
            <a:r>
              <a:rPr lang="en-US" sz="2500" dirty="0" smtClean="0"/>
              <a:t>Griffor, NIST)</a:t>
            </a:r>
            <a:endParaRPr lang="en-US" sz="2500" dirty="0"/>
          </a:p>
          <a:p>
            <a:pPr>
              <a:lnSpc>
                <a:spcPct val="120000"/>
              </a:lnSpc>
              <a:spcBef>
                <a:spcPts val="0"/>
              </a:spcBef>
              <a:defRPr/>
            </a:pPr>
            <a:r>
              <a:rPr lang="en-US" sz="2900" b="1" dirty="0"/>
              <a:t>Break</a:t>
            </a:r>
            <a:r>
              <a:rPr lang="en-US" sz="2900" dirty="0"/>
              <a:t> (10am to 10:15 am)</a:t>
            </a:r>
            <a:endParaRPr lang="en-US" sz="2900" dirty="0" smtClean="0"/>
          </a:p>
          <a:p>
            <a:pPr lvl="1">
              <a:lnSpc>
                <a:spcPct val="120000"/>
              </a:lnSpc>
              <a:spcBef>
                <a:spcPts val="0"/>
              </a:spcBef>
              <a:defRPr/>
            </a:pPr>
            <a:r>
              <a:rPr lang="en-US" sz="2500" dirty="0"/>
              <a:t>Trust Language, Satisfiability and Uncertainty (M. </a:t>
            </a:r>
            <a:r>
              <a:rPr lang="en-US" sz="2500" dirty="0" smtClean="0"/>
              <a:t>Huth, Imperial College London)</a:t>
            </a:r>
            <a:endParaRPr lang="en-US" sz="2500" dirty="0"/>
          </a:p>
          <a:p>
            <a:pPr>
              <a:lnSpc>
                <a:spcPct val="120000"/>
              </a:lnSpc>
              <a:spcBef>
                <a:spcPts val="0"/>
              </a:spcBef>
              <a:defRPr/>
            </a:pPr>
            <a:r>
              <a:rPr lang="en-US" sz="2900" b="1" dirty="0"/>
              <a:t>Short Presentations and Discussion </a:t>
            </a:r>
            <a:r>
              <a:rPr lang="en-US" sz="2900" dirty="0"/>
              <a:t>(11am to </a:t>
            </a:r>
            <a:r>
              <a:rPr lang="en-US" sz="2900" dirty="0" smtClean="0"/>
              <a:t>11:45am)</a:t>
            </a:r>
            <a:endParaRPr lang="en-US" sz="2900" dirty="0"/>
          </a:p>
          <a:p>
            <a:pPr lvl="1">
              <a:lnSpc>
                <a:spcPct val="120000"/>
              </a:lnSpc>
              <a:spcBef>
                <a:spcPts val="0"/>
              </a:spcBef>
              <a:defRPr/>
            </a:pPr>
            <a:r>
              <a:rPr lang="en-US" sz="2500" dirty="0"/>
              <a:t>CPS/IoT Key Performance Indicator Frameworks (</a:t>
            </a:r>
            <a:r>
              <a:rPr lang="en-US" sz="2500" dirty="0" smtClean="0"/>
              <a:t>J. Tan)</a:t>
            </a:r>
            <a:endParaRPr lang="en-US" sz="2500" dirty="0"/>
          </a:p>
          <a:p>
            <a:pPr lvl="1">
              <a:lnSpc>
                <a:spcPct val="120000"/>
              </a:lnSpc>
              <a:spcBef>
                <a:spcPts val="0"/>
              </a:spcBef>
              <a:defRPr/>
            </a:pPr>
            <a:r>
              <a:rPr lang="en-US" sz="2500" dirty="0"/>
              <a:t>Trust and Security for Sensor Actuator Networks (</a:t>
            </a:r>
            <a:r>
              <a:rPr lang="en-US" sz="2500" dirty="0" smtClean="0"/>
              <a:t>J. McCann)</a:t>
            </a:r>
            <a:endParaRPr lang="en-US" sz="2500" dirty="0"/>
          </a:p>
          <a:p>
            <a:pPr lvl="1">
              <a:lnSpc>
                <a:spcPct val="120000"/>
              </a:lnSpc>
              <a:spcBef>
                <a:spcPts val="0"/>
              </a:spcBef>
              <a:defRPr/>
            </a:pPr>
            <a:r>
              <a:rPr lang="en-US" sz="2500" dirty="0"/>
              <a:t>Discussion</a:t>
            </a:r>
          </a:p>
          <a:p>
            <a:pPr>
              <a:lnSpc>
                <a:spcPct val="120000"/>
              </a:lnSpc>
              <a:spcBef>
                <a:spcPts val="0"/>
              </a:spcBef>
              <a:defRPr/>
            </a:pPr>
            <a:r>
              <a:rPr lang="en-US" sz="2900" b="1" dirty="0"/>
              <a:t>Lunch</a:t>
            </a:r>
            <a:r>
              <a:rPr lang="en-US" sz="2900" dirty="0"/>
              <a:t> (11:45am to 12:30pm)</a:t>
            </a:r>
            <a:endParaRPr lang="en-US" sz="2900" dirty="0" smtClean="0"/>
          </a:p>
          <a:p>
            <a:pPr>
              <a:lnSpc>
                <a:spcPct val="120000"/>
              </a:lnSpc>
              <a:spcBef>
                <a:spcPts val="0"/>
              </a:spcBef>
              <a:defRPr/>
            </a:pPr>
            <a:r>
              <a:rPr lang="en-US" sz="2900" b="1" dirty="0" smtClean="0"/>
              <a:t>Presentations</a:t>
            </a:r>
            <a:r>
              <a:rPr lang="en-US" sz="2900" dirty="0" smtClean="0"/>
              <a:t> </a:t>
            </a:r>
            <a:r>
              <a:rPr lang="en-US" sz="2900" dirty="0"/>
              <a:t>(12:30pm to 3:00pm)</a:t>
            </a:r>
          </a:p>
          <a:p>
            <a:pPr lvl="1">
              <a:lnSpc>
                <a:spcPct val="120000"/>
              </a:lnSpc>
              <a:spcBef>
                <a:spcPts val="0"/>
              </a:spcBef>
              <a:defRPr/>
            </a:pPr>
            <a:r>
              <a:rPr lang="en-US" sz="2500" smtClean="0"/>
              <a:t>Ontologies, Reasoning and AI (M</a:t>
            </a:r>
            <a:r>
              <a:rPr lang="en-US" sz="2500" dirty="0"/>
              <a:t>. Balduccini, E. Griffor, C. Vishik)</a:t>
            </a:r>
          </a:p>
          <a:p>
            <a:pPr lvl="1">
              <a:lnSpc>
                <a:spcPct val="120000"/>
              </a:lnSpc>
              <a:spcBef>
                <a:spcPts val="0"/>
              </a:spcBef>
              <a:defRPr/>
            </a:pPr>
            <a:r>
              <a:rPr lang="en-US" sz="2500" dirty="0"/>
              <a:t>Modeling the CPS Framework (E. Griffor)</a:t>
            </a:r>
          </a:p>
          <a:p>
            <a:pPr lvl="1">
              <a:lnSpc>
                <a:spcPct val="120000"/>
              </a:lnSpc>
              <a:spcBef>
                <a:spcPts val="0"/>
              </a:spcBef>
              <a:defRPr/>
            </a:pPr>
            <a:r>
              <a:rPr lang="en-US" sz="2500" dirty="0"/>
              <a:t>CPS Framework and Trustworthiness Ontology (M. Balduccini and C. Vishik)</a:t>
            </a:r>
          </a:p>
          <a:p>
            <a:pPr>
              <a:lnSpc>
                <a:spcPct val="120000"/>
              </a:lnSpc>
              <a:spcBef>
                <a:spcPts val="0"/>
              </a:spcBef>
              <a:defRPr/>
            </a:pPr>
            <a:r>
              <a:rPr lang="en-US" sz="2900" b="1" dirty="0"/>
              <a:t>Break</a:t>
            </a:r>
            <a:r>
              <a:rPr lang="en-US" sz="2900" dirty="0"/>
              <a:t> (1:45pm to 2:00pm)</a:t>
            </a:r>
            <a:endParaRPr lang="en-US" sz="2900" dirty="0" smtClean="0"/>
          </a:p>
          <a:p>
            <a:pPr lvl="1">
              <a:lnSpc>
                <a:spcPct val="120000"/>
              </a:lnSpc>
              <a:spcBef>
                <a:spcPts val="0"/>
              </a:spcBef>
              <a:defRPr/>
            </a:pPr>
            <a:r>
              <a:rPr lang="en-US" sz="2500" dirty="0"/>
              <a:t>Reasoning over Trustworthiness (M. Balduccini)</a:t>
            </a:r>
          </a:p>
          <a:p>
            <a:pPr lvl="1">
              <a:lnSpc>
                <a:spcPct val="120000"/>
              </a:lnSpc>
              <a:spcBef>
                <a:spcPts val="0"/>
              </a:spcBef>
              <a:defRPr/>
            </a:pPr>
            <a:r>
              <a:rPr lang="en-US" sz="2500" dirty="0"/>
              <a:t>Discussion of ‘CPS Framework Modeling and Applications’</a:t>
            </a:r>
          </a:p>
          <a:p>
            <a:pPr>
              <a:lnSpc>
                <a:spcPct val="120000"/>
              </a:lnSpc>
              <a:spcBef>
                <a:spcPts val="0"/>
              </a:spcBef>
              <a:defRPr/>
            </a:pPr>
            <a:r>
              <a:rPr lang="en-US" sz="2900" b="1" dirty="0"/>
              <a:t>Short Presentations and Discussion </a:t>
            </a:r>
            <a:r>
              <a:rPr lang="en-US" sz="2900" dirty="0"/>
              <a:t>(3:00pm to </a:t>
            </a:r>
            <a:r>
              <a:rPr lang="en-US" sz="2900" dirty="0" smtClean="0"/>
              <a:t>3:45pm)</a:t>
            </a:r>
            <a:endParaRPr lang="en-US" sz="2900" dirty="0"/>
          </a:p>
          <a:p>
            <a:pPr lvl="1">
              <a:lnSpc>
                <a:spcPct val="120000"/>
              </a:lnSpc>
              <a:spcBef>
                <a:spcPts val="0"/>
              </a:spcBef>
              <a:defRPr/>
            </a:pPr>
            <a:r>
              <a:rPr lang="en-US" sz="2500" dirty="0"/>
              <a:t>Security of Future Transport Systems (Carsten Maple, Warwick Manuf. Group)</a:t>
            </a:r>
          </a:p>
          <a:p>
            <a:pPr lvl="1">
              <a:lnSpc>
                <a:spcPct val="120000"/>
              </a:lnSpc>
              <a:spcBef>
                <a:spcPts val="0"/>
              </a:spcBef>
              <a:defRPr/>
            </a:pPr>
            <a:r>
              <a:rPr lang="en-US" sz="2500" dirty="0"/>
              <a:t>Decidable Precision Reasoning over the Real Number (M. Huth)</a:t>
            </a:r>
          </a:p>
          <a:p>
            <a:pPr lvl="1">
              <a:lnSpc>
                <a:spcPct val="120000"/>
              </a:lnSpc>
              <a:spcBef>
                <a:spcPts val="0"/>
              </a:spcBef>
              <a:defRPr/>
            </a:pPr>
            <a:r>
              <a:rPr lang="en-US" sz="2500" dirty="0"/>
              <a:t>Discussion</a:t>
            </a:r>
          </a:p>
          <a:p>
            <a:pPr>
              <a:lnSpc>
                <a:spcPct val="120000"/>
              </a:lnSpc>
              <a:spcBef>
                <a:spcPts val="0"/>
              </a:spcBef>
              <a:defRPr/>
            </a:pPr>
            <a:r>
              <a:rPr lang="en-US" sz="2900" b="1" dirty="0" smtClean="0"/>
              <a:t>Closing</a:t>
            </a:r>
            <a:r>
              <a:rPr lang="en-US" sz="2900" dirty="0" smtClean="0"/>
              <a:t> </a:t>
            </a:r>
            <a:r>
              <a:rPr lang="en-US" sz="2900" dirty="0"/>
              <a:t>(3:45pm to 4:00pm</a:t>
            </a:r>
            <a:r>
              <a:rPr lang="en-US" sz="2900" dirty="0" smtClean="0"/>
              <a:t>)</a:t>
            </a:r>
            <a:endParaRPr lang="en-US" sz="2900" dirty="0"/>
          </a:p>
        </p:txBody>
      </p:sp>
      <p:sp>
        <p:nvSpPr>
          <p:cNvPr id="3686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A2C2203-7F31-4F4E-8AE8-02BC10AE24CB}" type="slidenum">
              <a:rPr altLang="en-US" sz="1400">
                <a:solidFill>
                  <a:srgbClr val="339966"/>
                </a:solidFill>
                <a:latin typeface="Calibri" charset="0"/>
              </a:rPr>
              <a:pPr fontAlgn="base">
                <a:lnSpc>
                  <a:spcPct val="100000"/>
                </a:lnSpc>
                <a:spcBef>
                  <a:spcPct val="0"/>
                </a:spcBef>
                <a:spcAft>
                  <a:spcPct val="0"/>
                </a:spcAft>
                <a:buSzTx/>
                <a:buFontTx/>
                <a:buNone/>
              </a:pPr>
              <a:t>2</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63550" y="4592638"/>
            <a:ext cx="7700963" cy="1689100"/>
          </a:xfrm>
          <a:prstGeom prst="rect">
            <a:avLst/>
          </a:prstGeom>
          <a:solidFill>
            <a:schemeClr val="bg1"/>
          </a:solidFill>
          <a:ln w="12700">
            <a:solidFill>
              <a:schemeClr val="tx1"/>
            </a:solidFill>
            <a:miter lim="800000"/>
            <a:headEnd/>
            <a:tailEnd/>
          </a:ln>
          <a:effectLst>
            <a:outerShdw blurRad="50800" dist="38100" dir="2700000" algn="tl" rotWithShape="0">
              <a:srgbClr val="000000">
                <a:alpha val="39998"/>
              </a:srgbClr>
            </a:outerShdw>
          </a:effectLst>
        </p:spPr>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defRPr/>
            </a:pPr>
            <a:endParaRPr lang="en-US" altLang="en-US" sz="1800" smtClean="0">
              <a:solidFill>
                <a:srgbClr val="000000"/>
              </a:solidFill>
            </a:endParaRPr>
          </a:p>
        </p:txBody>
      </p:sp>
      <p:sp>
        <p:nvSpPr>
          <p:cNvPr id="6144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F2CED6A-73E8-4D48-9CEF-CFCF71E81A21}" type="slidenum">
              <a:rPr altLang="en-US" sz="1400">
                <a:solidFill>
                  <a:srgbClr val="339966"/>
                </a:solidFill>
                <a:latin typeface="Calibri" charset="0"/>
              </a:rPr>
              <a:pPr fontAlgn="base">
                <a:lnSpc>
                  <a:spcPct val="100000"/>
                </a:lnSpc>
                <a:spcBef>
                  <a:spcPct val="0"/>
                </a:spcBef>
                <a:spcAft>
                  <a:spcPct val="0"/>
                </a:spcAft>
                <a:buSzTx/>
                <a:buFontTx/>
                <a:buNone/>
              </a:pPr>
              <a:t>20</a:t>
            </a:fld>
            <a:endParaRPr altLang="en-US" sz="1400">
              <a:solidFill>
                <a:srgbClr val="339966"/>
              </a:solidFill>
              <a:latin typeface="Calibri" charset="0"/>
            </a:endParaRPr>
          </a:p>
        </p:txBody>
      </p:sp>
      <p:grpSp>
        <p:nvGrpSpPr>
          <p:cNvPr id="152" name="Group 151"/>
          <p:cNvGrpSpPr>
            <a:grpSpLocks/>
          </p:cNvGrpSpPr>
          <p:nvPr/>
        </p:nvGrpSpPr>
        <p:grpSpPr bwMode="auto">
          <a:xfrm>
            <a:off x="2465388" y="835025"/>
            <a:ext cx="9799637" cy="5738813"/>
            <a:chOff x="2465313" y="834609"/>
            <a:chExt cx="9799016" cy="5738600"/>
          </a:xfrm>
        </p:grpSpPr>
        <p:grpSp>
          <p:nvGrpSpPr>
            <p:cNvPr id="61498" name="Group 4"/>
            <p:cNvGrpSpPr>
              <a:grpSpLocks/>
            </p:cNvGrpSpPr>
            <p:nvPr/>
          </p:nvGrpSpPr>
          <p:grpSpPr bwMode="auto">
            <a:xfrm>
              <a:off x="2465313" y="1359236"/>
              <a:ext cx="9367469" cy="783794"/>
              <a:chOff x="-744912" y="1918730"/>
              <a:chExt cx="9367469" cy="783794"/>
            </a:xfrm>
          </p:grpSpPr>
          <p:sp>
            <p:nvSpPr>
              <p:cNvPr id="61553" name="TextBox 5"/>
              <p:cNvSpPr txBox="1">
                <a:spLocks noChangeArrowheads="1"/>
              </p:cNvSpPr>
              <p:nvPr/>
            </p:nvSpPr>
            <p:spPr bwMode="auto">
              <a:xfrm>
                <a:off x="-744912" y="2056193"/>
                <a:ext cx="23946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58595B"/>
                    </a:solidFill>
                  </a:rPr>
                  <a:t>Dec 2007</a:t>
                </a:r>
              </a:p>
              <a:p>
                <a:pPr eaLnBrk="1" hangingPunct="1">
                  <a:lnSpc>
                    <a:spcPct val="100000"/>
                  </a:lnSpc>
                  <a:spcBef>
                    <a:spcPct val="0"/>
                  </a:spcBef>
                  <a:buSzTx/>
                  <a:buFontTx/>
                  <a:buNone/>
                </a:pPr>
                <a:r>
                  <a:rPr lang="en-US" altLang="en-US" sz="1800" b="1">
                    <a:solidFill>
                      <a:srgbClr val="58595B"/>
                    </a:solidFill>
                  </a:rPr>
                  <a:t>EISA SG Legislation</a:t>
                </a:r>
              </a:p>
            </p:txBody>
          </p:sp>
          <p:cxnSp>
            <p:nvCxnSpPr>
              <p:cNvPr id="7" name="Straight Arrow Connector 6">
                <a:extLst>
                  <a:ext uri="{FF2B5EF4-FFF2-40B4-BE49-F238E27FC236}"/>
                </a:extLst>
              </p:cNvPr>
              <p:cNvCxnSpPr/>
              <p:nvPr/>
            </p:nvCxnSpPr>
            <p:spPr>
              <a:xfrm>
                <a:off x="448812" y="2248147"/>
                <a:ext cx="1922340"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55" name="Rectangle 7"/>
              <p:cNvSpPr>
                <a:spLocks noChangeArrowheads="1"/>
              </p:cNvSpPr>
              <p:nvPr/>
            </p:nvSpPr>
            <p:spPr bwMode="auto">
              <a:xfrm>
                <a:off x="747487" y="1918730"/>
                <a:ext cx="1218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Smart Grid</a:t>
                </a:r>
              </a:p>
            </p:txBody>
          </p:sp>
          <p:cxnSp>
            <p:nvCxnSpPr>
              <p:cNvPr id="9" name="Straight Connector 8">
                <a:extLst>
                  <a:ext uri="{FF2B5EF4-FFF2-40B4-BE49-F238E27FC236}"/>
                </a:extLst>
              </p:cNvPr>
              <p:cNvCxnSpPr/>
              <p:nvPr/>
            </p:nvCxnSpPr>
            <p:spPr>
              <a:xfrm>
                <a:off x="2304482" y="2248147"/>
                <a:ext cx="6317849"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extLst>
              </p:cNvPr>
              <p:cNvCxnSpPr/>
              <p:nvPr/>
            </p:nvCxnSpPr>
            <p:spPr>
              <a:xfrm>
                <a:off x="448812" y="2156075"/>
                <a:ext cx="3175" cy="222242"/>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1499" name="Group 10"/>
            <p:cNvGrpSpPr>
              <a:grpSpLocks/>
            </p:cNvGrpSpPr>
            <p:nvPr/>
          </p:nvGrpSpPr>
          <p:grpSpPr bwMode="auto">
            <a:xfrm>
              <a:off x="7204557" y="2261122"/>
              <a:ext cx="4790448" cy="823315"/>
              <a:chOff x="3909932" y="2194693"/>
              <a:chExt cx="4790448" cy="823315"/>
            </a:xfrm>
          </p:grpSpPr>
          <p:sp>
            <p:nvSpPr>
              <p:cNvPr id="61548" name="TextBox 11"/>
              <p:cNvSpPr txBox="1">
                <a:spLocks noChangeArrowheads="1"/>
              </p:cNvSpPr>
              <p:nvPr/>
            </p:nvSpPr>
            <p:spPr bwMode="auto">
              <a:xfrm>
                <a:off x="3909932" y="2371677"/>
                <a:ext cx="1954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58595B"/>
                    </a:solidFill>
                  </a:rPr>
                  <a:t>Feb 2013</a:t>
                </a:r>
              </a:p>
              <a:p>
                <a:pPr eaLnBrk="1" hangingPunct="1">
                  <a:lnSpc>
                    <a:spcPct val="100000"/>
                  </a:lnSpc>
                  <a:spcBef>
                    <a:spcPct val="0"/>
                  </a:spcBef>
                  <a:buSzTx/>
                  <a:buFontTx/>
                  <a:buNone/>
                </a:pPr>
                <a:r>
                  <a:rPr lang="en-US" altLang="en-US" sz="1800" b="1">
                    <a:solidFill>
                      <a:srgbClr val="58595B"/>
                    </a:solidFill>
                  </a:rPr>
                  <a:t>Executive Order</a:t>
                </a:r>
              </a:p>
            </p:txBody>
          </p:sp>
          <p:cxnSp>
            <p:nvCxnSpPr>
              <p:cNvPr id="13" name="Straight Arrow Connector 12">
                <a:extLst>
                  <a:ext uri="{FF2B5EF4-FFF2-40B4-BE49-F238E27FC236}"/>
                </a:extLst>
              </p:cNvPr>
              <p:cNvCxnSpPr/>
              <p:nvPr/>
            </p:nvCxnSpPr>
            <p:spPr>
              <a:xfrm>
                <a:off x="5188519" y="2590562"/>
                <a:ext cx="1154040"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50" name="Rectangle 13"/>
              <p:cNvSpPr>
                <a:spLocks noChangeArrowheads="1"/>
              </p:cNvSpPr>
              <p:nvPr/>
            </p:nvSpPr>
            <p:spPr bwMode="auto">
              <a:xfrm>
                <a:off x="5065411" y="2194693"/>
                <a:ext cx="14866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Cybersecurity</a:t>
                </a:r>
              </a:p>
            </p:txBody>
          </p:sp>
          <p:cxnSp>
            <p:nvCxnSpPr>
              <p:cNvPr id="15" name="Straight Connector 14">
                <a:extLst>
                  <a:ext uri="{FF2B5EF4-FFF2-40B4-BE49-F238E27FC236}"/>
                </a:extLst>
              </p:cNvPr>
              <p:cNvCxnSpPr/>
              <p:nvPr/>
            </p:nvCxnSpPr>
            <p:spPr>
              <a:xfrm>
                <a:off x="6342559" y="2590562"/>
                <a:ext cx="2357287"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extLst>
              </p:cNvPr>
              <p:cNvCxnSpPr/>
              <p:nvPr/>
            </p:nvCxnSpPr>
            <p:spPr>
              <a:xfrm>
                <a:off x="5188519" y="2512778"/>
                <a:ext cx="0" cy="155569"/>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1500" name="Group 16"/>
            <p:cNvGrpSpPr>
              <a:grpSpLocks/>
            </p:cNvGrpSpPr>
            <p:nvPr/>
          </p:nvGrpSpPr>
          <p:grpSpPr bwMode="auto">
            <a:xfrm>
              <a:off x="7380324" y="3189801"/>
              <a:ext cx="4811676" cy="820186"/>
              <a:chOff x="4201581" y="3306387"/>
              <a:chExt cx="4811676" cy="820186"/>
            </a:xfrm>
          </p:grpSpPr>
          <p:sp>
            <p:nvSpPr>
              <p:cNvPr id="61543" name="TextBox 17"/>
              <p:cNvSpPr txBox="1">
                <a:spLocks noChangeArrowheads="1"/>
              </p:cNvSpPr>
              <p:nvPr/>
            </p:nvSpPr>
            <p:spPr bwMode="auto">
              <a:xfrm>
                <a:off x="4201581" y="3480242"/>
                <a:ext cx="23433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58595B"/>
                    </a:solidFill>
                  </a:rPr>
                  <a:t>June 2013</a:t>
                </a:r>
              </a:p>
              <a:p>
                <a:pPr eaLnBrk="1" hangingPunct="1">
                  <a:lnSpc>
                    <a:spcPct val="100000"/>
                  </a:lnSpc>
                  <a:spcBef>
                    <a:spcPct val="0"/>
                  </a:spcBef>
                  <a:buSzTx/>
                  <a:buFontTx/>
                  <a:buNone/>
                </a:pPr>
                <a:r>
                  <a:rPr lang="en-US" altLang="en-US" sz="1800" b="1">
                    <a:solidFill>
                      <a:srgbClr val="58595B"/>
                    </a:solidFill>
                  </a:rPr>
                  <a:t>Climate Action Plan</a:t>
                </a:r>
              </a:p>
            </p:txBody>
          </p:sp>
          <p:cxnSp>
            <p:nvCxnSpPr>
              <p:cNvPr id="19" name="Straight Arrow Connector 18">
                <a:extLst>
                  <a:ext uri="{FF2B5EF4-FFF2-40B4-BE49-F238E27FC236}"/>
                </a:extLst>
              </p:cNvPr>
              <p:cNvCxnSpPr/>
              <p:nvPr/>
            </p:nvCxnSpPr>
            <p:spPr>
              <a:xfrm>
                <a:off x="5567909" y="3705406"/>
                <a:ext cx="1547715"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45" name="Rectangle 19"/>
              <p:cNvSpPr>
                <a:spLocks noChangeArrowheads="1"/>
              </p:cNvSpPr>
              <p:nvPr/>
            </p:nvSpPr>
            <p:spPr bwMode="auto">
              <a:xfrm>
                <a:off x="5378929" y="3306387"/>
                <a:ext cx="36343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Community Disaster Resilience</a:t>
                </a:r>
              </a:p>
            </p:txBody>
          </p:sp>
          <p:cxnSp>
            <p:nvCxnSpPr>
              <p:cNvPr id="21" name="Straight Connector 20">
                <a:extLst>
                  <a:ext uri="{FF2B5EF4-FFF2-40B4-BE49-F238E27FC236}"/>
                </a:extLst>
              </p:cNvPr>
              <p:cNvCxnSpPr/>
              <p:nvPr/>
            </p:nvCxnSpPr>
            <p:spPr>
              <a:xfrm>
                <a:off x="7028317" y="3705406"/>
                <a:ext cx="1671532"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extLst>
              </p:cNvPr>
              <p:cNvCxnSpPr/>
              <p:nvPr/>
            </p:nvCxnSpPr>
            <p:spPr>
              <a:xfrm flipV="1">
                <a:off x="5567909" y="3643496"/>
                <a:ext cx="0" cy="153982"/>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sp>
          <p:nvSpPr>
            <p:cNvPr id="61501" name="TextBox 22"/>
            <p:cNvSpPr txBox="1">
              <a:spLocks noChangeArrowheads="1"/>
            </p:cNvSpPr>
            <p:nvPr/>
          </p:nvSpPr>
          <p:spPr bwMode="auto">
            <a:xfrm>
              <a:off x="3377263"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2008</a:t>
              </a:r>
            </a:p>
          </p:txBody>
        </p:sp>
        <p:sp>
          <p:nvSpPr>
            <p:cNvPr id="61502" name="TextBox 23"/>
            <p:cNvSpPr txBox="1">
              <a:spLocks noChangeArrowheads="1"/>
            </p:cNvSpPr>
            <p:nvPr/>
          </p:nvSpPr>
          <p:spPr bwMode="auto">
            <a:xfrm>
              <a:off x="4318162"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2009</a:t>
              </a:r>
            </a:p>
          </p:txBody>
        </p:sp>
        <p:sp>
          <p:nvSpPr>
            <p:cNvPr id="61503" name="TextBox 24"/>
            <p:cNvSpPr txBox="1">
              <a:spLocks noChangeArrowheads="1"/>
            </p:cNvSpPr>
            <p:nvPr/>
          </p:nvSpPr>
          <p:spPr bwMode="auto">
            <a:xfrm>
              <a:off x="6155344"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2011</a:t>
              </a:r>
            </a:p>
          </p:txBody>
        </p:sp>
        <p:sp>
          <p:nvSpPr>
            <p:cNvPr id="61504" name="TextBox 25"/>
            <p:cNvSpPr txBox="1">
              <a:spLocks noChangeArrowheads="1"/>
            </p:cNvSpPr>
            <p:nvPr/>
          </p:nvSpPr>
          <p:spPr bwMode="auto">
            <a:xfrm>
              <a:off x="7992526"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2013</a:t>
              </a:r>
            </a:p>
          </p:txBody>
        </p:sp>
        <p:sp>
          <p:nvSpPr>
            <p:cNvPr id="61505" name="TextBox 26"/>
            <p:cNvSpPr txBox="1">
              <a:spLocks noChangeArrowheads="1"/>
            </p:cNvSpPr>
            <p:nvPr/>
          </p:nvSpPr>
          <p:spPr bwMode="auto">
            <a:xfrm>
              <a:off x="9847814"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2015</a:t>
              </a:r>
            </a:p>
          </p:txBody>
        </p:sp>
        <p:sp>
          <p:nvSpPr>
            <p:cNvPr id="61506" name="TextBox 27"/>
            <p:cNvSpPr txBox="1">
              <a:spLocks noChangeArrowheads="1"/>
            </p:cNvSpPr>
            <p:nvPr/>
          </p:nvSpPr>
          <p:spPr bwMode="auto">
            <a:xfrm>
              <a:off x="10761554"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2016</a:t>
              </a:r>
            </a:p>
          </p:txBody>
        </p:sp>
        <p:sp>
          <p:nvSpPr>
            <p:cNvPr id="61507" name="TextBox 28"/>
            <p:cNvSpPr txBox="1">
              <a:spLocks noChangeArrowheads="1"/>
            </p:cNvSpPr>
            <p:nvPr/>
          </p:nvSpPr>
          <p:spPr bwMode="auto">
            <a:xfrm>
              <a:off x="5241604"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2010</a:t>
              </a:r>
            </a:p>
          </p:txBody>
        </p:sp>
        <p:sp>
          <p:nvSpPr>
            <p:cNvPr id="61508" name="TextBox 29"/>
            <p:cNvSpPr txBox="1">
              <a:spLocks noChangeArrowheads="1"/>
            </p:cNvSpPr>
            <p:nvPr/>
          </p:nvSpPr>
          <p:spPr bwMode="auto">
            <a:xfrm>
              <a:off x="7078796"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2012</a:t>
              </a:r>
            </a:p>
          </p:txBody>
        </p:sp>
        <p:sp>
          <p:nvSpPr>
            <p:cNvPr id="61509" name="TextBox 30"/>
            <p:cNvSpPr txBox="1">
              <a:spLocks noChangeArrowheads="1"/>
            </p:cNvSpPr>
            <p:nvPr/>
          </p:nvSpPr>
          <p:spPr bwMode="auto">
            <a:xfrm>
              <a:off x="8915988" y="834609"/>
              <a:ext cx="5501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2014</a:t>
              </a:r>
            </a:p>
          </p:txBody>
        </p:sp>
        <p:grpSp>
          <p:nvGrpSpPr>
            <p:cNvPr id="61510" name="Group 31"/>
            <p:cNvGrpSpPr>
              <a:grpSpLocks/>
            </p:cNvGrpSpPr>
            <p:nvPr/>
          </p:nvGrpSpPr>
          <p:grpSpPr bwMode="auto">
            <a:xfrm>
              <a:off x="8557672" y="4123567"/>
              <a:ext cx="3353644" cy="832290"/>
              <a:chOff x="5346736" y="3306387"/>
              <a:chExt cx="3353644" cy="832290"/>
            </a:xfrm>
          </p:grpSpPr>
          <p:sp>
            <p:nvSpPr>
              <p:cNvPr id="61538" name="TextBox 32"/>
              <p:cNvSpPr txBox="1">
                <a:spLocks noChangeArrowheads="1"/>
              </p:cNvSpPr>
              <p:nvPr/>
            </p:nvSpPr>
            <p:spPr bwMode="auto">
              <a:xfrm>
                <a:off x="5346736" y="3769345"/>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58595B"/>
                    </a:solidFill>
                  </a:rPr>
                  <a:t>June 2013</a:t>
                </a:r>
              </a:p>
            </p:txBody>
          </p:sp>
          <p:cxnSp>
            <p:nvCxnSpPr>
              <p:cNvPr id="34" name="Straight Arrow Connector 33">
                <a:extLst>
                  <a:ext uri="{FF2B5EF4-FFF2-40B4-BE49-F238E27FC236}"/>
                </a:extLst>
              </p:cNvPr>
              <p:cNvCxnSpPr/>
              <p:nvPr/>
            </p:nvCxnSpPr>
            <p:spPr>
              <a:xfrm>
                <a:off x="5569052" y="3705055"/>
                <a:ext cx="1547714"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40" name="Rectangle 34"/>
              <p:cNvSpPr>
                <a:spLocks noChangeArrowheads="1"/>
              </p:cNvSpPr>
              <p:nvPr/>
            </p:nvSpPr>
            <p:spPr bwMode="auto">
              <a:xfrm>
                <a:off x="5378929" y="3306387"/>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Big Data</a:t>
                </a:r>
              </a:p>
            </p:txBody>
          </p:sp>
          <p:cxnSp>
            <p:nvCxnSpPr>
              <p:cNvPr id="36" name="Straight Connector 35">
                <a:extLst>
                  <a:ext uri="{FF2B5EF4-FFF2-40B4-BE49-F238E27FC236}"/>
                </a:extLst>
              </p:cNvPr>
              <p:cNvCxnSpPr/>
              <p:nvPr/>
            </p:nvCxnSpPr>
            <p:spPr>
              <a:xfrm>
                <a:off x="7029459" y="3705055"/>
                <a:ext cx="1671531"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extLst>
              </p:cNvPr>
              <p:cNvCxnSpPr/>
              <p:nvPr/>
            </p:nvCxnSpPr>
            <p:spPr>
              <a:xfrm flipV="1">
                <a:off x="5569052" y="3643144"/>
                <a:ext cx="0" cy="155569"/>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1511" name="Group 37"/>
            <p:cNvGrpSpPr>
              <a:grpSpLocks/>
            </p:cNvGrpSpPr>
            <p:nvPr/>
          </p:nvGrpSpPr>
          <p:grpSpPr bwMode="auto">
            <a:xfrm>
              <a:off x="3521701" y="1141188"/>
              <a:ext cx="8311081" cy="276607"/>
              <a:chOff x="311476" y="1397211"/>
              <a:chExt cx="8311081" cy="276607"/>
            </a:xfrm>
          </p:grpSpPr>
          <p:cxnSp>
            <p:nvCxnSpPr>
              <p:cNvPr id="39" name="Straight Connector 38">
                <a:extLst>
                  <a:ext uri="{FF2B5EF4-FFF2-40B4-BE49-F238E27FC236}"/>
                </a:extLst>
              </p:cNvPr>
              <p:cNvCxnSpPr/>
              <p:nvPr/>
            </p:nvCxnSpPr>
            <p:spPr>
              <a:xfrm flipV="1">
                <a:off x="310708" y="1538291"/>
                <a:ext cx="8311623" cy="0"/>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extLst>
              </p:cNvPr>
              <p:cNvCxnSpPr/>
              <p:nvPr/>
            </p:nvCxnSpPr>
            <p:spPr>
              <a:xfrm>
                <a:off x="447224"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extLst>
              </p:cNvPr>
              <p:cNvCxnSpPr/>
              <p:nvPr/>
            </p:nvCxnSpPr>
            <p:spPr>
              <a:xfrm flipH="1">
                <a:off x="3217237"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extLst>
              </p:cNvPr>
              <p:cNvCxnSpPr/>
              <p:nvPr/>
            </p:nvCxnSpPr>
            <p:spPr>
              <a:xfrm>
                <a:off x="5064970" y="1398596"/>
                <a:ext cx="9524"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extLst>
              </p:cNvPr>
              <p:cNvCxnSpPr/>
              <p:nvPr/>
            </p:nvCxnSpPr>
            <p:spPr>
              <a:xfrm>
                <a:off x="1371091"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extLst>
              </p:cNvPr>
              <p:cNvCxnSpPr/>
              <p:nvPr/>
            </p:nvCxnSpPr>
            <p:spPr>
              <a:xfrm>
                <a:off x="7834981" y="1397009"/>
                <a:ext cx="0" cy="274627"/>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extLst>
              </p:cNvPr>
              <p:cNvCxnSpPr/>
              <p:nvPr/>
            </p:nvCxnSpPr>
            <p:spPr>
              <a:xfrm>
                <a:off x="6912702"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extLst>
              </p:cNvPr>
              <p:cNvCxnSpPr/>
              <p:nvPr/>
            </p:nvCxnSpPr>
            <p:spPr>
              <a:xfrm>
                <a:off x="5988836"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extLst>
              </p:cNvPr>
              <p:cNvCxnSpPr/>
              <p:nvPr/>
            </p:nvCxnSpPr>
            <p:spPr>
              <a:xfrm>
                <a:off x="4141103"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extLst>
              </p:cNvPr>
              <p:cNvCxnSpPr/>
              <p:nvPr/>
            </p:nvCxnSpPr>
            <p:spPr>
              <a:xfrm flipH="1">
                <a:off x="2294957" y="1398596"/>
                <a:ext cx="0" cy="27462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grpSp>
        <p:grpSp>
          <p:nvGrpSpPr>
            <p:cNvPr id="61512" name="Group 48"/>
            <p:cNvGrpSpPr>
              <a:grpSpLocks/>
            </p:cNvGrpSpPr>
            <p:nvPr/>
          </p:nvGrpSpPr>
          <p:grpSpPr bwMode="auto">
            <a:xfrm>
              <a:off x="9367249" y="5740919"/>
              <a:ext cx="2897080" cy="832290"/>
              <a:chOff x="5346736" y="3306387"/>
              <a:chExt cx="2897080" cy="832290"/>
            </a:xfrm>
          </p:grpSpPr>
          <p:sp>
            <p:nvSpPr>
              <p:cNvPr id="61523" name="TextBox 49"/>
              <p:cNvSpPr txBox="1">
                <a:spLocks noChangeArrowheads="1"/>
              </p:cNvSpPr>
              <p:nvPr/>
            </p:nvSpPr>
            <p:spPr bwMode="auto">
              <a:xfrm>
                <a:off x="5346736" y="3769345"/>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58595B"/>
                    </a:solidFill>
                  </a:rPr>
                  <a:t>June 2014</a:t>
                </a:r>
              </a:p>
            </p:txBody>
          </p:sp>
          <p:cxnSp>
            <p:nvCxnSpPr>
              <p:cNvPr id="51" name="Straight Arrow Connector 50">
                <a:extLst>
                  <a:ext uri="{FF2B5EF4-FFF2-40B4-BE49-F238E27FC236}"/>
                </a:extLst>
              </p:cNvPr>
              <p:cNvCxnSpPr/>
              <p:nvPr/>
            </p:nvCxnSpPr>
            <p:spPr>
              <a:xfrm flipV="1">
                <a:off x="5919864" y="3702130"/>
                <a:ext cx="1498505" cy="3175"/>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25" name="Rectangle 51"/>
              <p:cNvSpPr>
                <a:spLocks noChangeArrowheads="1"/>
              </p:cNvSpPr>
              <p:nvPr/>
            </p:nvSpPr>
            <p:spPr bwMode="auto">
              <a:xfrm>
                <a:off x="5378929" y="3306387"/>
                <a:ext cx="2864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Cyber-Physical Systems</a:t>
                </a:r>
              </a:p>
            </p:txBody>
          </p:sp>
          <p:cxnSp>
            <p:nvCxnSpPr>
              <p:cNvPr id="53" name="Straight Connector 52">
                <a:extLst>
                  <a:ext uri="{FF2B5EF4-FFF2-40B4-BE49-F238E27FC236}"/>
                </a:extLst>
              </p:cNvPr>
              <p:cNvCxnSpPr/>
              <p:nvPr/>
            </p:nvCxnSpPr>
            <p:spPr>
              <a:xfrm flipV="1">
                <a:off x="7192958" y="3689431"/>
                <a:ext cx="849259" cy="1270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extLst>
              </p:cNvPr>
              <p:cNvCxnSpPr/>
              <p:nvPr/>
            </p:nvCxnSpPr>
            <p:spPr>
              <a:xfrm flipV="1">
                <a:off x="5919864" y="3643395"/>
                <a:ext cx="0" cy="155569"/>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1513" name="Group 54"/>
            <p:cNvGrpSpPr>
              <a:grpSpLocks/>
            </p:cNvGrpSpPr>
            <p:nvPr/>
          </p:nvGrpSpPr>
          <p:grpSpPr bwMode="auto">
            <a:xfrm>
              <a:off x="5743297" y="1798816"/>
              <a:ext cx="6215246" cy="780420"/>
              <a:chOff x="5193042" y="2204553"/>
              <a:chExt cx="6215246" cy="780420"/>
            </a:xfrm>
          </p:grpSpPr>
          <p:sp>
            <p:nvSpPr>
              <p:cNvPr id="61518" name="TextBox 55"/>
              <p:cNvSpPr txBox="1">
                <a:spLocks noChangeArrowheads="1"/>
              </p:cNvSpPr>
              <p:nvPr/>
            </p:nvSpPr>
            <p:spPr bwMode="auto">
              <a:xfrm>
                <a:off x="5227326" y="2615641"/>
                <a:ext cx="15571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58595B"/>
                    </a:solidFill>
                  </a:rPr>
                  <a:t>2010</a:t>
                </a:r>
              </a:p>
            </p:txBody>
          </p:sp>
          <p:cxnSp>
            <p:nvCxnSpPr>
              <p:cNvPr id="57" name="Straight Arrow Connector 56">
                <a:extLst>
                  <a:ext uri="{FF2B5EF4-FFF2-40B4-BE49-F238E27FC236}"/>
                </a:extLst>
              </p:cNvPr>
              <p:cNvCxnSpPr/>
              <p:nvPr/>
            </p:nvCxnSpPr>
            <p:spPr>
              <a:xfrm flipV="1">
                <a:off x="5299393" y="2588084"/>
                <a:ext cx="1354051" cy="3175"/>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20" name="Rectangle 57"/>
              <p:cNvSpPr>
                <a:spLocks noChangeArrowheads="1"/>
              </p:cNvSpPr>
              <p:nvPr/>
            </p:nvSpPr>
            <p:spPr bwMode="auto">
              <a:xfrm>
                <a:off x="5193042" y="2204553"/>
                <a:ext cx="2121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Cloud Computing</a:t>
                </a:r>
              </a:p>
            </p:txBody>
          </p:sp>
          <p:cxnSp>
            <p:nvCxnSpPr>
              <p:cNvPr id="59" name="Straight Connector 58">
                <a:extLst>
                  <a:ext uri="{FF2B5EF4-FFF2-40B4-BE49-F238E27FC236}"/>
                </a:extLst>
              </p:cNvPr>
              <p:cNvCxnSpPr/>
              <p:nvPr/>
            </p:nvCxnSpPr>
            <p:spPr>
              <a:xfrm>
                <a:off x="6653444" y="2588084"/>
                <a:ext cx="4754262" cy="1587"/>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extLst>
              </p:cNvPr>
              <p:cNvCxnSpPr/>
              <p:nvPr/>
            </p:nvCxnSpPr>
            <p:spPr>
              <a:xfrm>
                <a:off x="5302568" y="2511887"/>
                <a:ext cx="0" cy="157156"/>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1514" name="Group 60"/>
            <p:cNvGrpSpPr>
              <a:grpSpLocks/>
            </p:cNvGrpSpPr>
            <p:nvPr/>
          </p:nvGrpSpPr>
          <p:grpSpPr bwMode="auto">
            <a:xfrm>
              <a:off x="8851293" y="5040833"/>
              <a:ext cx="3279488" cy="454865"/>
              <a:chOff x="5454110" y="3343253"/>
              <a:chExt cx="4357898" cy="454865"/>
            </a:xfrm>
          </p:grpSpPr>
          <p:cxnSp>
            <p:nvCxnSpPr>
              <p:cNvPr id="63" name="Straight Arrow Connector 62">
                <a:extLst>
                  <a:ext uri="{FF2B5EF4-FFF2-40B4-BE49-F238E27FC236}"/>
                </a:extLst>
              </p:cNvPr>
              <p:cNvCxnSpPr/>
              <p:nvPr/>
            </p:nvCxnSpPr>
            <p:spPr>
              <a:xfrm>
                <a:off x="5568186" y="3705684"/>
                <a:ext cx="4153393"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516" name="Rectangle 63"/>
              <p:cNvSpPr>
                <a:spLocks noChangeArrowheads="1"/>
              </p:cNvSpPr>
              <p:nvPr/>
            </p:nvSpPr>
            <p:spPr bwMode="auto">
              <a:xfrm>
                <a:off x="5454110" y="3343253"/>
                <a:ext cx="4357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Smart America/Global Cities</a:t>
                </a:r>
              </a:p>
            </p:txBody>
          </p:sp>
          <p:cxnSp>
            <p:nvCxnSpPr>
              <p:cNvPr id="65" name="Straight Connector 64">
                <a:extLst>
                  <a:ext uri="{FF2B5EF4-FFF2-40B4-BE49-F238E27FC236}"/>
                </a:extLst>
              </p:cNvPr>
              <p:cNvCxnSpPr/>
              <p:nvPr/>
            </p:nvCxnSpPr>
            <p:spPr>
              <a:xfrm flipV="1">
                <a:off x="5568186" y="3643775"/>
                <a:ext cx="0" cy="153981"/>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sp>
        <p:nvSpPr>
          <p:cNvPr id="94" name="Title 1">
            <a:extLst>
              <a:ext uri="{FF2B5EF4-FFF2-40B4-BE49-F238E27FC236}"/>
            </a:extLst>
          </p:cNvPr>
          <p:cNvSpPr txBox="1">
            <a:spLocks/>
          </p:cNvSpPr>
          <p:nvPr/>
        </p:nvSpPr>
        <p:spPr>
          <a:xfrm>
            <a:off x="0" y="9525"/>
            <a:ext cx="12192000" cy="841375"/>
          </a:xfrm>
          <a:prstGeom prst="rect">
            <a:avLst/>
          </a:prstGeom>
          <a:solidFill>
            <a:schemeClr val="accent6">
              <a:lumMod val="60000"/>
              <a:lumOff val="40000"/>
            </a:schemeClr>
          </a:solidFill>
        </p:spPr>
        <p:txBody>
          <a:bodyPr anchor="ct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a:lstStyle>
          <a:p>
            <a:pPr fontAlgn="auto">
              <a:spcAft>
                <a:spcPts val="0"/>
              </a:spcAft>
              <a:defRPr/>
            </a:pPr>
            <a:r>
              <a:rPr lang="en-US" sz="3200" dirty="0">
                <a:solidFill>
                  <a:srgbClr val="008000"/>
                </a:solidFill>
              </a:rPr>
              <a:t>  </a:t>
            </a:r>
            <a:r>
              <a:rPr lang="en-US" sz="3200" dirty="0" smtClean="0">
                <a:solidFill>
                  <a:srgbClr val="008000"/>
                </a:solidFill>
              </a:rPr>
              <a:t>Frameworks </a:t>
            </a:r>
            <a:r>
              <a:rPr lang="en-US" sz="3200" dirty="0">
                <a:solidFill>
                  <a:srgbClr val="008000"/>
                </a:solidFill>
              </a:rPr>
              <a:t>– NIST Convening of Stakeholders</a:t>
            </a:r>
          </a:p>
        </p:txBody>
      </p:sp>
      <p:sp>
        <p:nvSpPr>
          <p:cNvPr id="99" name="Content Placeholder 2">
            <a:extLst>
              <a:ext uri="{FF2B5EF4-FFF2-40B4-BE49-F238E27FC236}"/>
            </a:extLst>
          </p:cNvPr>
          <p:cNvSpPr>
            <a:spLocks noGrp="1"/>
          </p:cNvSpPr>
          <p:nvPr>
            <p:ph idx="1"/>
          </p:nvPr>
        </p:nvSpPr>
        <p:spPr>
          <a:xfrm>
            <a:off x="392113" y="4625975"/>
            <a:ext cx="8135937" cy="1860550"/>
          </a:xfrm>
        </p:spPr>
        <p:txBody>
          <a:bodyPr rtlCol="0">
            <a:normAutofit fontScale="92500" lnSpcReduction="20000"/>
          </a:bodyPr>
          <a:lstStyle/>
          <a:p>
            <a:pPr eaLnBrk="1" fontAlgn="auto" hangingPunct="1">
              <a:spcAft>
                <a:spcPts val="0"/>
              </a:spcAft>
              <a:buFont typeface="Arial" panose="020B0604020202020204" pitchFamily="34" charset="0"/>
              <a:buChar char="•"/>
              <a:defRPr/>
            </a:pPr>
            <a:r>
              <a:rPr lang="en-US" b="1" dirty="0"/>
              <a:t>Frameworks</a:t>
            </a:r>
            <a:r>
              <a:rPr lang="en-US" dirty="0"/>
              <a:t>: documented conceptual structures that organize and make clear collective wisdom (vision, principles, underlying structure, functions, requirements, …)</a:t>
            </a:r>
          </a:p>
          <a:p>
            <a:pPr lvl="1" eaLnBrk="1" fontAlgn="auto" hangingPunct="1">
              <a:spcAft>
                <a:spcPts val="0"/>
              </a:spcAft>
              <a:buFont typeface="Courier New" panose="02070309020205020404" pitchFamily="49" charset="0"/>
              <a:buChar char="o"/>
              <a:defRPr/>
            </a:pPr>
            <a:r>
              <a:rPr lang="en-US" dirty="0"/>
              <a:t>Frameworks are created with technical expertise and consensus-based process </a:t>
            </a:r>
          </a:p>
        </p:txBody>
      </p:sp>
      <p:pic>
        <p:nvPicPr>
          <p:cNvPr id="100" name="Picture 9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2497138"/>
            <a:ext cx="2306638"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100"/>
          <p:cNvGrpSpPr>
            <a:grpSpLocks/>
          </p:cNvGrpSpPr>
          <p:nvPr/>
        </p:nvGrpSpPr>
        <p:grpSpPr bwMode="auto">
          <a:xfrm>
            <a:off x="4533900" y="2497138"/>
            <a:ext cx="2317750" cy="1706562"/>
            <a:chOff x="4862512" y="3402404"/>
            <a:chExt cx="3369469" cy="2479912"/>
          </a:xfrm>
        </p:grpSpPr>
        <p:pic>
          <p:nvPicPr>
            <p:cNvPr id="61450"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862512" y="5086356"/>
              <a:ext cx="333374" cy="690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1" name="Picture 4"/>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flipH="1">
              <a:off x="7318989" y="5090422"/>
              <a:ext cx="333374" cy="690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2"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824533" y="3402404"/>
              <a:ext cx="333374" cy="690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3" name="Picture 3"/>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rot="1232054" flipH="1">
              <a:off x="7929372" y="4293195"/>
              <a:ext cx="300347" cy="48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4" name="Picture 3"/>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flipH="1">
              <a:off x="5884302" y="5268392"/>
              <a:ext cx="347192" cy="55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5" name="Picture 3"/>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338455" y="3457080"/>
              <a:ext cx="345709" cy="50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56" name="Diagonal Stripe 133"/>
            <p:cNvSpPr>
              <a:spLocks/>
            </p:cNvSpPr>
            <p:nvPr/>
          </p:nvSpPr>
          <p:spPr bwMode="auto">
            <a:xfrm rot="10136729">
              <a:off x="4867128" y="3649241"/>
              <a:ext cx="1317786" cy="1201893"/>
            </a:xfrm>
            <a:custGeom>
              <a:avLst/>
              <a:gdLst>
                <a:gd name="T0" fmla="*/ 0 w 1317624"/>
                <a:gd name="T1" fmla="*/ 1182455 h 1201286"/>
                <a:gd name="T2" fmla="*/ 1264752 w 1317624"/>
                <a:gd name="T3" fmla="*/ 0 h 1201286"/>
                <a:gd name="T4" fmla="*/ 1318596 w 1317624"/>
                <a:gd name="T5" fmla="*/ 13700 h 1201286"/>
                <a:gd name="T6" fmla="*/ 29790 w 1317624"/>
                <a:gd name="T7" fmla="*/ 1204933 h 1201286"/>
                <a:gd name="T8" fmla="*/ 0 w 1317624"/>
                <a:gd name="T9" fmla="*/ 1182455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grpSp>
          <p:nvGrpSpPr>
            <p:cNvPr id="61457" name="Group 108"/>
            <p:cNvGrpSpPr>
              <a:grpSpLocks/>
            </p:cNvGrpSpPr>
            <p:nvPr/>
          </p:nvGrpSpPr>
          <p:grpSpPr bwMode="auto">
            <a:xfrm>
              <a:off x="5125770" y="3410496"/>
              <a:ext cx="3106211" cy="2471820"/>
              <a:chOff x="5125770" y="3410496"/>
              <a:chExt cx="3106211" cy="2471820"/>
            </a:xfrm>
          </p:grpSpPr>
          <p:sp>
            <p:nvSpPr>
              <p:cNvPr id="110" name="Rectangle 13">
                <a:extLst>
                  <a:ext uri="{FF2B5EF4-FFF2-40B4-BE49-F238E27FC236}"/>
                </a:extLst>
              </p:cNvPr>
              <p:cNvSpPr/>
              <p:nvPr/>
            </p:nvSpPr>
            <p:spPr>
              <a:xfrm>
                <a:off x="5748728" y="5557044"/>
                <a:ext cx="189244" cy="115345"/>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 name="connsiteX0" fmla="*/ 0 w 866777"/>
                  <a:gd name="connsiteY0" fmla="*/ 0 h 147639"/>
                  <a:gd name="connsiteX1" fmla="*/ 866777 w 866777"/>
                  <a:gd name="connsiteY1" fmla="*/ 42862 h 147639"/>
                  <a:gd name="connsiteX2" fmla="*/ 866776 w 866777"/>
                  <a:gd name="connsiteY2" fmla="*/ 147639 h 147639"/>
                  <a:gd name="connsiteX3" fmla="*/ 1 w 866777"/>
                  <a:gd name="connsiteY3" fmla="*/ 133351 h 147639"/>
                  <a:gd name="connsiteX4" fmla="*/ 0 w 866777"/>
                  <a:gd name="connsiteY4" fmla="*/ 0 h 147639"/>
                  <a:gd name="connsiteX0" fmla="*/ 342899 w 866776"/>
                  <a:gd name="connsiteY0" fmla="*/ 0 h 119064"/>
                  <a:gd name="connsiteX1" fmla="*/ 866776 w 866776"/>
                  <a:gd name="connsiteY1" fmla="*/ 14287 h 119064"/>
                  <a:gd name="connsiteX2" fmla="*/ 866775 w 866776"/>
                  <a:gd name="connsiteY2" fmla="*/ 119064 h 119064"/>
                  <a:gd name="connsiteX3" fmla="*/ 0 w 866776"/>
                  <a:gd name="connsiteY3" fmla="*/ 104776 h 119064"/>
                  <a:gd name="connsiteX4" fmla="*/ 342899 w 866776"/>
                  <a:gd name="connsiteY4" fmla="*/ 0 h 119064"/>
                  <a:gd name="connsiteX0" fmla="*/ 0 w 523877"/>
                  <a:gd name="connsiteY0" fmla="*/ 0 h 119064"/>
                  <a:gd name="connsiteX1" fmla="*/ 523877 w 523877"/>
                  <a:gd name="connsiteY1" fmla="*/ 14287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19064"/>
                  <a:gd name="connsiteX1" fmla="*/ 523877 w 523877"/>
                  <a:gd name="connsiteY1" fmla="*/ 28574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33351"/>
                  <a:gd name="connsiteX1" fmla="*/ 523877 w 523877"/>
                  <a:gd name="connsiteY1" fmla="*/ 28574 h 133351"/>
                  <a:gd name="connsiteX2" fmla="*/ 519113 w 523877"/>
                  <a:gd name="connsiteY2" fmla="*/ 133351 h 133351"/>
                  <a:gd name="connsiteX3" fmla="*/ 4763 w 523877"/>
                  <a:gd name="connsiteY3" fmla="*/ 90488 h 133351"/>
                  <a:gd name="connsiteX4" fmla="*/ 0 w 523877"/>
                  <a:gd name="connsiteY4" fmla="*/ 0 h 133351"/>
                  <a:gd name="connsiteX0" fmla="*/ 0 w 519113"/>
                  <a:gd name="connsiteY0" fmla="*/ 38101 h 171452"/>
                  <a:gd name="connsiteX1" fmla="*/ 342902 w 519113"/>
                  <a:gd name="connsiteY1" fmla="*/ 0 h 171452"/>
                  <a:gd name="connsiteX2" fmla="*/ 519113 w 519113"/>
                  <a:gd name="connsiteY2" fmla="*/ 171452 h 171452"/>
                  <a:gd name="connsiteX3" fmla="*/ 4763 w 519113"/>
                  <a:gd name="connsiteY3" fmla="*/ 128589 h 171452"/>
                  <a:gd name="connsiteX4" fmla="*/ 0 w 519113"/>
                  <a:gd name="connsiteY4" fmla="*/ 38101 h 171452"/>
                  <a:gd name="connsiteX0" fmla="*/ 0 w 342902"/>
                  <a:gd name="connsiteY0" fmla="*/ 38101 h 128589"/>
                  <a:gd name="connsiteX1" fmla="*/ 342902 w 342902"/>
                  <a:gd name="connsiteY1" fmla="*/ 0 h 128589"/>
                  <a:gd name="connsiteX2" fmla="*/ 342901 w 342902"/>
                  <a:gd name="connsiteY2" fmla="*/ 100014 h 128589"/>
                  <a:gd name="connsiteX3" fmla="*/ 4763 w 342902"/>
                  <a:gd name="connsiteY3" fmla="*/ 128589 h 128589"/>
                  <a:gd name="connsiteX4" fmla="*/ 0 w 342902"/>
                  <a:gd name="connsiteY4" fmla="*/ 38101 h 128589"/>
                  <a:gd name="connsiteX0" fmla="*/ 0 w 361952"/>
                  <a:gd name="connsiteY0" fmla="*/ 52388 h 142876"/>
                  <a:gd name="connsiteX1" fmla="*/ 361952 w 361952"/>
                  <a:gd name="connsiteY1" fmla="*/ 0 h 142876"/>
                  <a:gd name="connsiteX2" fmla="*/ 342901 w 361952"/>
                  <a:gd name="connsiteY2" fmla="*/ 114301 h 142876"/>
                  <a:gd name="connsiteX3" fmla="*/ 4763 w 361952"/>
                  <a:gd name="connsiteY3" fmla="*/ 142876 h 142876"/>
                  <a:gd name="connsiteX4" fmla="*/ 0 w 361952"/>
                  <a:gd name="connsiteY4" fmla="*/ 52388 h 142876"/>
                  <a:gd name="connsiteX0" fmla="*/ 0 w 366714"/>
                  <a:gd name="connsiteY0" fmla="*/ 52388 h 142876"/>
                  <a:gd name="connsiteX1" fmla="*/ 361952 w 366714"/>
                  <a:gd name="connsiteY1" fmla="*/ 0 h 142876"/>
                  <a:gd name="connsiteX2" fmla="*/ 366714 w 366714"/>
                  <a:gd name="connsiteY2" fmla="*/ 104776 h 142876"/>
                  <a:gd name="connsiteX3" fmla="*/ 4763 w 366714"/>
                  <a:gd name="connsiteY3" fmla="*/ 142876 h 142876"/>
                  <a:gd name="connsiteX4" fmla="*/ 0 w 366714"/>
                  <a:gd name="connsiteY4" fmla="*/ 52388 h 142876"/>
                  <a:gd name="connsiteX0" fmla="*/ 0 w 366714"/>
                  <a:gd name="connsiteY0" fmla="*/ 42863 h 133351"/>
                  <a:gd name="connsiteX1" fmla="*/ 357190 w 366714"/>
                  <a:gd name="connsiteY1" fmla="*/ 0 h 133351"/>
                  <a:gd name="connsiteX2" fmla="*/ 366714 w 366714"/>
                  <a:gd name="connsiteY2" fmla="*/ 95251 h 133351"/>
                  <a:gd name="connsiteX3" fmla="*/ 4763 w 366714"/>
                  <a:gd name="connsiteY3" fmla="*/ 133351 h 133351"/>
                  <a:gd name="connsiteX4" fmla="*/ 0 w 366714"/>
                  <a:gd name="connsiteY4" fmla="*/ 42863 h 133351"/>
                  <a:gd name="connsiteX0" fmla="*/ 0 w 366714"/>
                  <a:gd name="connsiteY0" fmla="*/ 23813 h 114301"/>
                  <a:gd name="connsiteX1" fmla="*/ 357190 w 366714"/>
                  <a:gd name="connsiteY1" fmla="*/ 0 h 114301"/>
                  <a:gd name="connsiteX2" fmla="*/ 366714 w 366714"/>
                  <a:gd name="connsiteY2" fmla="*/ 76201 h 114301"/>
                  <a:gd name="connsiteX3" fmla="*/ 4763 w 366714"/>
                  <a:gd name="connsiteY3" fmla="*/ 114301 h 114301"/>
                  <a:gd name="connsiteX4" fmla="*/ 0 w 366714"/>
                  <a:gd name="connsiteY4" fmla="*/ 23813 h 114301"/>
                  <a:gd name="connsiteX0" fmla="*/ 0 w 366714"/>
                  <a:gd name="connsiteY0" fmla="*/ 23813 h 114301"/>
                  <a:gd name="connsiteX1" fmla="*/ 357190 w 366714"/>
                  <a:gd name="connsiteY1" fmla="*/ 0 h 114301"/>
                  <a:gd name="connsiteX2" fmla="*/ 366714 w 366714"/>
                  <a:gd name="connsiteY2" fmla="*/ 90488 h 114301"/>
                  <a:gd name="connsiteX3" fmla="*/ 4763 w 366714"/>
                  <a:gd name="connsiteY3" fmla="*/ 114301 h 114301"/>
                  <a:gd name="connsiteX4" fmla="*/ 0 w 366714"/>
                  <a:gd name="connsiteY4" fmla="*/ 23813 h 11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4" h="114301">
                    <a:moveTo>
                      <a:pt x="0" y="23813"/>
                    </a:moveTo>
                    <a:lnTo>
                      <a:pt x="357190" y="0"/>
                    </a:lnTo>
                    <a:cubicBezTo>
                      <a:pt x="357190" y="34926"/>
                      <a:pt x="366714" y="55562"/>
                      <a:pt x="366714" y="90488"/>
                    </a:cubicBezTo>
                    <a:lnTo>
                      <a:pt x="4763" y="114301"/>
                    </a:lnTo>
                    <a:cubicBezTo>
                      <a:pt x="4763" y="69851"/>
                      <a:pt x="0" y="68263"/>
                      <a:pt x="0" y="23813"/>
                    </a:cubicBezTo>
                    <a:close/>
                  </a:path>
                </a:pathLst>
              </a:custGeom>
              <a:solidFill>
                <a:schemeClr val="tx1">
                  <a:lumMod val="50000"/>
                  <a:lumOff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Rectangle 13">
                <a:extLst>
                  <a:ext uri="{FF2B5EF4-FFF2-40B4-BE49-F238E27FC236}"/>
                </a:extLst>
              </p:cNvPr>
              <p:cNvSpPr/>
              <p:nvPr/>
            </p:nvSpPr>
            <p:spPr>
              <a:xfrm>
                <a:off x="6644176" y="5476302"/>
                <a:ext cx="341563" cy="115345"/>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 name="connsiteX0" fmla="*/ 0 w 866777"/>
                  <a:gd name="connsiteY0" fmla="*/ 0 h 147639"/>
                  <a:gd name="connsiteX1" fmla="*/ 866777 w 866777"/>
                  <a:gd name="connsiteY1" fmla="*/ 42862 h 147639"/>
                  <a:gd name="connsiteX2" fmla="*/ 866776 w 866777"/>
                  <a:gd name="connsiteY2" fmla="*/ 147639 h 147639"/>
                  <a:gd name="connsiteX3" fmla="*/ 1 w 866777"/>
                  <a:gd name="connsiteY3" fmla="*/ 133351 h 147639"/>
                  <a:gd name="connsiteX4" fmla="*/ 0 w 866777"/>
                  <a:gd name="connsiteY4" fmla="*/ 0 h 147639"/>
                  <a:gd name="connsiteX0" fmla="*/ 342899 w 866776"/>
                  <a:gd name="connsiteY0" fmla="*/ 0 h 119064"/>
                  <a:gd name="connsiteX1" fmla="*/ 866776 w 866776"/>
                  <a:gd name="connsiteY1" fmla="*/ 14287 h 119064"/>
                  <a:gd name="connsiteX2" fmla="*/ 866775 w 866776"/>
                  <a:gd name="connsiteY2" fmla="*/ 119064 h 119064"/>
                  <a:gd name="connsiteX3" fmla="*/ 0 w 866776"/>
                  <a:gd name="connsiteY3" fmla="*/ 104776 h 119064"/>
                  <a:gd name="connsiteX4" fmla="*/ 342899 w 866776"/>
                  <a:gd name="connsiteY4" fmla="*/ 0 h 119064"/>
                  <a:gd name="connsiteX0" fmla="*/ 0 w 523877"/>
                  <a:gd name="connsiteY0" fmla="*/ 0 h 119064"/>
                  <a:gd name="connsiteX1" fmla="*/ 523877 w 523877"/>
                  <a:gd name="connsiteY1" fmla="*/ 14287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19064"/>
                  <a:gd name="connsiteX1" fmla="*/ 523877 w 523877"/>
                  <a:gd name="connsiteY1" fmla="*/ 28574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33351"/>
                  <a:gd name="connsiteX1" fmla="*/ 523877 w 523877"/>
                  <a:gd name="connsiteY1" fmla="*/ 28574 h 133351"/>
                  <a:gd name="connsiteX2" fmla="*/ 519113 w 523877"/>
                  <a:gd name="connsiteY2" fmla="*/ 133351 h 133351"/>
                  <a:gd name="connsiteX3" fmla="*/ 4763 w 523877"/>
                  <a:gd name="connsiteY3" fmla="*/ 90488 h 133351"/>
                  <a:gd name="connsiteX4" fmla="*/ 0 w 523877"/>
                  <a:gd name="connsiteY4" fmla="*/ 0 h 133351"/>
                  <a:gd name="connsiteX0" fmla="*/ 0 w 519113"/>
                  <a:gd name="connsiteY0" fmla="*/ 38101 h 171452"/>
                  <a:gd name="connsiteX1" fmla="*/ 342902 w 519113"/>
                  <a:gd name="connsiteY1" fmla="*/ 0 h 171452"/>
                  <a:gd name="connsiteX2" fmla="*/ 519113 w 519113"/>
                  <a:gd name="connsiteY2" fmla="*/ 171452 h 171452"/>
                  <a:gd name="connsiteX3" fmla="*/ 4763 w 519113"/>
                  <a:gd name="connsiteY3" fmla="*/ 128589 h 171452"/>
                  <a:gd name="connsiteX4" fmla="*/ 0 w 519113"/>
                  <a:gd name="connsiteY4" fmla="*/ 38101 h 171452"/>
                  <a:gd name="connsiteX0" fmla="*/ 0 w 342902"/>
                  <a:gd name="connsiteY0" fmla="*/ 38101 h 128589"/>
                  <a:gd name="connsiteX1" fmla="*/ 342902 w 342902"/>
                  <a:gd name="connsiteY1" fmla="*/ 0 h 128589"/>
                  <a:gd name="connsiteX2" fmla="*/ 342901 w 342902"/>
                  <a:gd name="connsiteY2" fmla="*/ 100014 h 128589"/>
                  <a:gd name="connsiteX3" fmla="*/ 4763 w 342902"/>
                  <a:gd name="connsiteY3" fmla="*/ 128589 h 128589"/>
                  <a:gd name="connsiteX4" fmla="*/ 0 w 342902"/>
                  <a:gd name="connsiteY4" fmla="*/ 38101 h 128589"/>
                  <a:gd name="connsiteX0" fmla="*/ 0 w 361952"/>
                  <a:gd name="connsiteY0" fmla="*/ 52388 h 142876"/>
                  <a:gd name="connsiteX1" fmla="*/ 361952 w 361952"/>
                  <a:gd name="connsiteY1" fmla="*/ 0 h 142876"/>
                  <a:gd name="connsiteX2" fmla="*/ 342901 w 361952"/>
                  <a:gd name="connsiteY2" fmla="*/ 114301 h 142876"/>
                  <a:gd name="connsiteX3" fmla="*/ 4763 w 361952"/>
                  <a:gd name="connsiteY3" fmla="*/ 142876 h 142876"/>
                  <a:gd name="connsiteX4" fmla="*/ 0 w 361952"/>
                  <a:gd name="connsiteY4" fmla="*/ 52388 h 142876"/>
                  <a:gd name="connsiteX0" fmla="*/ 0 w 366714"/>
                  <a:gd name="connsiteY0" fmla="*/ 52388 h 142876"/>
                  <a:gd name="connsiteX1" fmla="*/ 361952 w 366714"/>
                  <a:gd name="connsiteY1" fmla="*/ 0 h 142876"/>
                  <a:gd name="connsiteX2" fmla="*/ 366714 w 366714"/>
                  <a:gd name="connsiteY2" fmla="*/ 104776 h 142876"/>
                  <a:gd name="connsiteX3" fmla="*/ 4763 w 366714"/>
                  <a:gd name="connsiteY3" fmla="*/ 142876 h 142876"/>
                  <a:gd name="connsiteX4" fmla="*/ 0 w 366714"/>
                  <a:gd name="connsiteY4" fmla="*/ 52388 h 142876"/>
                  <a:gd name="connsiteX0" fmla="*/ 0 w 366714"/>
                  <a:gd name="connsiteY0" fmla="*/ 42863 h 133351"/>
                  <a:gd name="connsiteX1" fmla="*/ 357190 w 366714"/>
                  <a:gd name="connsiteY1" fmla="*/ 0 h 133351"/>
                  <a:gd name="connsiteX2" fmla="*/ 366714 w 366714"/>
                  <a:gd name="connsiteY2" fmla="*/ 95251 h 133351"/>
                  <a:gd name="connsiteX3" fmla="*/ 4763 w 366714"/>
                  <a:gd name="connsiteY3" fmla="*/ 133351 h 133351"/>
                  <a:gd name="connsiteX4" fmla="*/ 0 w 366714"/>
                  <a:gd name="connsiteY4" fmla="*/ 42863 h 133351"/>
                  <a:gd name="connsiteX0" fmla="*/ 0 w 366714"/>
                  <a:gd name="connsiteY0" fmla="*/ 23813 h 114301"/>
                  <a:gd name="connsiteX1" fmla="*/ 357190 w 366714"/>
                  <a:gd name="connsiteY1" fmla="*/ 0 h 114301"/>
                  <a:gd name="connsiteX2" fmla="*/ 366714 w 366714"/>
                  <a:gd name="connsiteY2" fmla="*/ 76201 h 114301"/>
                  <a:gd name="connsiteX3" fmla="*/ 4763 w 366714"/>
                  <a:gd name="connsiteY3" fmla="*/ 114301 h 114301"/>
                  <a:gd name="connsiteX4" fmla="*/ 0 w 366714"/>
                  <a:gd name="connsiteY4" fmla="*/ 23813 h 114301"/>
                  <a:gd name="connsiteX0" fmla="*/ 0 w 366714"/>
                  <a:gd name="connsiteY0" fmla="*/ 23813 h 114301"/>
                  <a:gd name="connsiteX1" fmla="*/ 357190 w 366714"/>
                  <a:gd name="connsiteY1" fmla="*/ 0 h 114301"/>
                  <a:gd name="connsiteX2" fmla="*/ 366714 w 366714"/>
                  <a:gd name="connsiteY2" fmla="*/ 90488 h 114301"/>
                  <a:gd name="connsiteX3" fmla="*/ 4763 w 366714"/>
                  <a:gd name="connsiteY3" fmla="*/ 114301 h 114301"/>
                  <a:gd name="connsiteX4" fmla="*/ 0 w 366714"/>
                  <a:gd name="connsiteY4" fmla="*/ 23813 h 11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4" h="114301">
                    <a:moveTo>
                      <a:pt x="0" y="23813"/>
                    </a:moveTo>
                    <a:lnTo>
                      <a:pt x="357190" y="0"/>
                    </a:lnTo>
                    <a:cubicBezTo>
                      <a:pt x="357190" y="34926"/>
                      <a:pt x="366714" y="55562"/>
                      <a:pt x="366714" y="90488"/>
                    </a:cubicBezTo>
                    <a:lnTo>
                      <a:pt x="4763" y="114301"/>
                    </a:lnTo>
                    <a:cubicBezTo>
                      <a:pt x="4763" y="69851"/>
                      <a:pt x="0" y="68263"/>
                      <a:pt x="0" y="23813"/>
                    </a:cubicBezTo>
                    <a:close/>
                  </a:path>
                </a:pathLst>
              </a:custGeom>
              <a:solidFill>
                <a:schemeClr val="tx1">
                  <a:lumMod val="50000"/>
                  <a:lumOff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460" name="Diagonal Stripe 111"/>
              <p:cNvSpPr>
                <a:spLocks/>
              </p:cNvSpPr>
              <p:nvPr/>
            </p:nvSpPr>
            <p:spPr bwMode="auto">
              <a:xfrm rot="2407606">
                <a:off x="6487242" y="4025265"/>
                <a:ext cx="276943" cy="311430"/>
              </a:xfrm>
              <a:custGeom>
                <a:avLst/>
                <a:gdLst>
                  <a:gd name="T0" fmla="*/ 0 w 276943"/>
                  <a:gd name="T1" fmla="*/ 250374 h 311430"/>
                  <a:gd name="T2" fmla="*/ 222648 w 276943"/>
                  <a:gd name="T3" fmla="*/ 0 h 311430"/>
                  <a:gd name="T4" fmla="*/ 276943 w 276943"/>
                  <a:gd name="T5" fmla="*/ 0 h 311430"/>
                  <a:gd name="T6" fmla="*/ 0 w 276943"/>
                  <a:gd name="T7" fmla="*/ 311430 h 311430"/>
                  <a:gd name="T8" fmla="*/ 0 w 276943"/>
                  <a:gd name="T9" fmla="*/ 250374 h 31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943" h="311430">
                    <a:moveTo>
                      <a:pt x="0" y="250374"/>
                    </a:moveTo>
                    <a:lnTo>
                      <a:pt x="222648" y="0"/>
                    </a:lnTo>
                    <a:lnTo>
                      <a:pt x="276943" y="0"/>
                    </a:lnTo>
                    <a:lnTo>
                      <a:pt x="0" y="311430"/>
                    </a:lnTo>
                    <a:lnTo>
                      <a:pt x="0" y="250374"/>
                    </a:lnTo>
                    <a:close/>
                  </a:path>
                </a:pathLst>
              </a:custGeom>
              <a:blipFill dpi="0" rotWithShape="1">
                <a:blip r:embed="rId9"/>
                <a:srcRect/>
                <a:tile tx="0" ty="0" sx="100000" sy="100000" flip="none" algn="tl"/>
              </a:blipFill>
              <a:ln w="6350" cap="flat" cmpd="sng">
                <a:solidFill>
                  <a:srgbClr val="3F1E03"/>
                </a:solidFill>
                <a:prstDash val="solid"/>
                <a:miter lim="800000"/>
                <a:headEnd/>
                <a:tailEnd/>
              </a:ln>
            </p:spPr>
            <p:txBody>
              <a:bodyPr anchor="ctr"/>
              <a:lstStyle/>
              <a:p>
                <a:endParaRPr lang="en-US"/>
              </a:p>
            </p:txBody>
          </p:sp>
          <p:sp>
            <p:nvSpPr>
              <p:cNvPr id="61461" name="Diagonal Stripe 112"/>
              <p:cNvSpPr>
                <a:spLocks/>
              </p:cNvSpPr>
              <p:nvPr/>
            </p:nvSpPr>
            <p:spPr bwMode="auto">
              <a:xfrm rot="6214631">
                <a:off x="8050840" y="4889165"/>
                <a:ext cx="119959" cy="154627"/>
              </a:xfrm>
              <a:custGeom>
                <a:avLst/>
                <a:gdLst>
                  <a:gd name="T0" fmla="*/ 0 w 119959"/>
                  <a:gd name="T1" fmla="*/ 112994 h 154627"/>
                  <a:gd name="T2" fmla="*/ 87660 w 119959"/>
                  <a:gd name="T3" fmla="*/ 0 h 154627"/>
                  <a:gd name="T4" fmla="*/ 119959 w 119959"/>
                  <a:gd name="T5" fmla="*/ 0 h 154627"/>
                  <a:gd name="T6" fmla="*/ 0 w 119959"/>
                  <a:gd name="T7" fmla="*/ 154627 h 154627"/>
                  <a:gd name="T8" fmla="*/ 0 w 119959"/>
                  <a:gd name="T9" fmla="*/ 112994 h 154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9" h="154627">
                    <a:moveTo>
                      <a:pt x="0" y="112994"/>
                    </a:moveTo>
                    <a:lnTo>
                      <a:pt x="87660" y="0"/>
                    </a:lnTo>
                    <a:lnTo>
                      <a:pt x="119959" y="0"/>
                    </a:lnTo>
                    <a:lnTo>
                      <a:pt x="0" y="154627"/>
                    </a:lnTo>
                    <a:lnTo>
                      <a:pt x="0" y="112994"/>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62" name="Frame 11"/>
              <p:cNvSpPr>
                <a:spLocks/>
              </p:cNvSpPr>
              <p:nvPr/>
            </p:nvSpPr>
            <p:spPr bwMode="auto">
              <a:xfrm>
                <a:off x="7251143" y="4585840"/>
                <a:ext cx="980838" cy="1296476"/>
              </a:xfrm>
              <a:custGeom>
                <a:avLst/>
                <a:gdLst>
                  <a:gd name="T0" fmla="*/ 0 w 981074"/>
                  <a:gd name="T1" fmla="*/ 0 h 1354647"/>
                  <a:gd name="T2" fmla="*/ 965394 w 981074"/>
                  <a:gd name="T3" fmla="*/ 127574 h 1354647"/>
                  <a:gd name="T4" fmla="*/ 979658 w 981074"/>
                  <a:gd name="T5" fmla="*/ 790779 h 1354647"/>
                  <a:gd name="T6" fmla="*/ 23776 w 981074"/>
                  <a:gd name="T7" fmla="*/ 1041013 h 1354647"/>
                  <a:gd name="T8" fmla="*/ 0 w 981074"/>
                  <a:gd name="T9" fmla="*/ 0 h 1354647"/>
                  <a:gd name="T10" fmla="*/ 55643 w 981074"/>
                  <a:gd name="T11" fmla="*/ 48787 h 1354647"/>
                  <a:gd name="T12" fmla="*/ 88936 w 981074"/>
                  <a:gd name="T13" fmla="*/ 1025970 h 1354647"/>
                  <a:gd name="T14" fmla="*/ 943042 w 981074"/>
                  <a:gd name="T15" fmla="*/ 801309 h 1354647"/>
                  <a:gd name="T16" fmla="*/ 924020 w 981074"/>
                  <a:gd name="T17" fmla="*/ 162642 h 1354647"/>
                  <a:gd name="T18" fmla="*/ 55643 w 981074"/>
                  <a:gd name="T19" fmla="*/ 48787 h 13546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1074" h="1354647">
                    <a:moveTo>
                      <a:pt x="0" y="0"/>
                    </a:moveTo>
                    <a:lnTo>
                      <a:pt x="966788" y="166010"/>
                    </a:lnTo>
                    <a:cubicBezTo>
                      <a:pt x="969963" y="555268"/>
                      <a:pt x="977899" y="639765"/>
                      <a:pt x="981074" y="1029023"/>
                    </a:cubicBezTo>
                    <a:lnTo>
                      <a:pt x="23812" y="1354647"/>
                    </a:lnTo>
                    <a:cubicBezTo>
                      <a:pt x="22225" y="1216706"/>
                      <a:pt x="1587" y="137941"/>
                      <a:pt x="0" y="0"/>
                    </a:cubicBezTo>
                    <a:close/>
                    <a:moveTo>
                      <a:pt x="55721" y="63485"/>
                    </a:moveTo>
                    <a:cubicBezTo>
                      <a:pt x="54134" y="356928"/>
                      <a:pt x="90649" y="1041627"/>
                      <a:pt x="89062" y="1335070"/>
                    </a:cubicBezTo>
                    <a:lnTo>
                      <a:pt x="944404" y="1042727"/>
                    </a:lnTo>
                    <a:cubicBezTo>
                      <a:pt x="944404" y="818797"/>
                      <a:pt x="925354" y="435572"/>
                      <a:pt x="925354" y="211642"/>
                    </a:cubicBezTo>
                    <a:lnTo>
                      <a:pt x="55721" y="63485"/>
                    </a:lnTo>
                    <a:close/>
                  </a:path>
                </a:pathLst>
              </a:custGeom>
              <a:blipFill dpi="0" rotWithShape="1">
                <a:blip r:embed="rId9"/>
                <a:srcRect/>
                <a:tile tx="0" ty="0" sx="100000" sy="100000" flip="none" algn="tl"/>
              </a:blipFill>
              <a:ln w="6350" cap="flat" cmpd="sng">
                <a:solidFill>
                  <a:srgbClr val="385723"/>
                </a:solidFill>
                <a:prstDash val="solid"/>
                <a:miter lim="800000"/>
                <a:headEnd/>
                <a:tailEnd/>
              </a:ln>
            </p:spPr>
            <p:txBody>
              <a:bodyPr anchor="ctr"/>
              <a:lstStyle/>
              <a:p>
                <a:endParaRPr lang="en-US"/>
              </a:p>
            </p:txBody>
          </p:sp>
          <p:sp>
            <p:nvSpPr>
              <p:cNvPr id="61463" name="Diagonal Stripe 133"/>
              <p:cNvSpPr>
                <a:spLocks/>
              </p:cNvSpPr>
              <p:nvPr/>
            </p:nvSpPr>
            <p:spPr bwMode="auto">
              <a:xfrm rot="10136729">
                <a:off x="6383389" y="4080631"/>
                <a:ext cx="897755" cy="692069"/>
              </a:xfrm>
              <a:custGeom>
                <a:avLst/>
                <a:gdLst>
                  <a:gd name="T0" fmla="*/ 0 w 1317624"/>
                  <a:gd name="T1" fmla="*/ 43101 h 1201286"/>
                  <a:gd name="T2" fmla="*/ 126440 w 1317624"/>
                  <a:gd name="T3" fmla="*/ 0 h 1201286"/>
                  <a:gd name="T4" fmla="*/ 131822 w 1317624"/>
                  <a:gd name="T5" fmla="*/ 499 h 1201286"/>
                  <a:gd name="T6" fmla="*/ 2978 w 1317624"/>
                  <a:gd name="T7" fmla="*/ 43920 h 1201286"/>
                  <a:gd name="T8" fmla="*/ 0 w 1317624"/>
                  <a:gd name="T9" fmla="*/ 43101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64" name="Diagonal Stripe 133"/>
              <p:cNvSpPr>
                <a:spLocks/>
              </p:cNvSpPr>
              <p:nvPr/>
            </p:nvSpPr>
            <p:spPr bwMode="auto">
              <a:xfrm rot="10136729">
                <a:off x="6168758" y="4032185"/>
                <a:ext cx="948529" cy="726673"/>
              </a:xfrm>
              <a:custGeom>
                <a:avLst/>
                <a:gdLst>
                  <a:gd name="T0" fmla="*/ 0 w 1317624"/>
                  <a:gd name="T1" fmla="*/ 57759 h 1201286"/>
                  <a:gd name="T2" fmla="*/ 175889 w 1317624"/>
                  <a:gd name="T3" fmla="*/ 0 h 1201286"/>
                  <a:gd name="T4" fmla="*/ 183377 w 1317624"/>
                  <a:gd name="T5" fmla="*/ 669 h 1201286"/>
                  <a:gd name="T6" fmla="*/ 4143 w 1317624"/>
                  <a:gd name="T7" fmla="*/ 58858 h 1201286"/>
                  <a:gd name="T8" fmla="*/ 0 w 1317624"/>
                  <a:gd name="T9" fmla="*/ 57759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65" name="Diagonal Stripe 133"/>
              <p:cNvSpPr>
                <a:spLocks/>
              </p:cNvSpPr>
              <p:nvPr/>
            </p:nvSpPr>
            <p:spPr bwMode="auto">
              <a:xfrm rot="10136729">
                <a:off x="5804117" y="3900693"/>
                <a:ext cx="1038535" cy="851244"/>
              </a:xfrm>
              <a:custGeom>
                <a:avLst/>
                <a:gdLst>
                  <a:gd name="T0" fmla="*/ 0 w 1317624"/>
                  <a:gd name="T1" fmla="*/ 149250 h 1201286"/>
                  <a:gd name="T2" fmla="*/ 303015 w 1317624"/>
                  <a:gd name="T3" fmla="*/ 0 h 1201286"/>
                  <a:gd name="T4" fmla="*/ 315914 w 1317624"/>
                  <a:gd name="T5" fmla="*/ 1729 h 1201286"/>
                  <a:gd name="T6" fmla="*/ 7137 w 1317624"/>
                  <a:gd name="T7" fmla="*/ 152088 h 1201286"/>
                  <a:gd name="T8" fmla="*/ 0 w 1317624"/>
                  <a:gd name="T9" fmla="*/ 149250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66" name="Diagonal Stripe 133"/>
              <p:cNvSpPr>
                <a:spLocks/>
              </p:cNvSpPr>
              <p:nvPr/>
            </p:nvSpPr>
            <p:spPr bwMode="auto">
              <a:xfrm rot="10136729">
                <a:off x="5337930" y="3789962"/>
                <a:ext cx="1202394" cy="1058865"/>
              </a:xfrm>
              <a:custGeom>
                <a:avLst/>
                <a:gdLst>
                  <a:gd name="T0" fmla="*/ 0 w 1317624"/>
                  <a:gd name="T1" fmla="*/ 552882 h 1201286"/>
                  <a:gd name="T2" fmla="*/ 729823 w 1317624"/>
                  <a:gd name="T3" fmla="*/ 0 h 1201286"/>
                  <a:gd name="T4" fmla="*/ 760893 w 1317624"/>
                  <a:gd name="T5" fmla="*/ 6405 h 1201286"/>
                  <a:gd name="T6" fmla="*/ 17190 w 1317624"/>
                  <a:gd name="T7" fmla="*/ 563393 h 1201286"/>
                  <a:gd name="T8" fmla="*/ 0 w 1317624"/>
                  <a:gd name="T9" fmla="*/ 552882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67" name="Frame 11"/>
              <p:cNvSpPr>
                <a:spLocks/>
              </p:cNvSpPr>
              <p:nvPr/>
            </p:nvSpPr>
            <p:spPr bwMode="auto">
              <a:xfrm>
                <a:off x="6210299" y="4122155"/>
                <a:ext cx="484650" cy="1504096"/>
              </a:xfrm>
              <a:custGeom>
                <a:avLst/>
                <a:gdLst>
                  <a:gd name="T0" fmla="*/ 0 w 930607"/>
                  <a:gd name="T1" fmla="*/ 0 h 1096157"/>
                  <a:gd name="T2" fmla="*/ 17108 w 930607"/>
                  <a:gd name="T3" fmla="*/ 421154 h 1096157"/>
                  <a:gd name="T4" fmla="*/ 18567 w 930607"/>
                  <a:gd name="T5" fmla="*/ 7136781 h 1096157"/>
                  <a:gd name="T6" fmla="*/ 1657 w 930607"/>
                  <a:gd name="T7" fmla="*/ 7316266 h 1096157"/>
                  <a:gd name="T8" fmla="*/ 0 w 930607"/>
                  <a:gd name="T9" fmla="*/ 0 h 1096157"/>
                  <a:gd name="T10" fmla="*/ 2287 w 930607"/>
                  <a:gd name="T11" fmla="*/ 355551 h 1096157"/>
                  <a:gd name="T12" fmla="*/ 4127 w 930607"/>
                  <a:gd name="T13" fmla="*/ 7280037 h 1096157"/>
                  <a:gd name="T14" fmla="*/ 16915 w 930607"/>
                  <a:gd name="T15" fmla="*/ 7169929 h 1096157"/>
                  <a:gd name="T16" fmla="*/ 14736 w 930607"/>
                  <a:gd name="T17" fmla="*/ 657757 h 1096157"/>
                  <a:gd name="T18" fmla="*/ 2287 w 930607"/>
                  <a:gd name="T19" fmla="*/ 355551 h 10961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0607" h="1096157">
                    <a:moveTo>
                      <a:pt x="0" y="0"/>
                    </a:moveTo>
                    <a:lnTo>
                      <a:pt x="857502" y="63099"/>
                    </a:lnTo>
                    <a:cubicBezTo>
                      <a:pt x="860677" y="452357"/>
                      <a:pt x="927432" y="680008"/>
                      <a:pt x="930607" y="1069266"/>
                    </a:cubicBezTo>
                    <a:lnTo>
                      <a:pt x="83045" y="1096157"/>
                    </a:lnTo>
                    <a:lnTo>
                      <a:pt x="0" y="0"/>
                    </a:lnTo>
                    <a:close/>
                    <a:moveTo>
                      <a:pt x="114614" y="53270"/>
                    </a:moveTo>
                    <a:cubicBezTo>
                      <a:pt x="113027" y="346713"/>
                      <a:pt x="208445" y="797286"/>
                      <a:pt x="206858" y="1090729"/>
                    </a:cubicBezTo>
                    <a:lnTo>
                      <a:pt x="847826" y="1074232"/>
                    </a:lnTo>
                    <a:cubicBezTo>
                      <a:pt x="847826" y="850302"/>
                      <a:pt x="738617" y="322478"/>
                      <a:pt x="738617" y="98548"/>
                    </a:cubicBezTo>
                    <a:lnTo>
                      <a:pt x="114614" y="53270"/>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68" name="Diagonal Stripe 119"/>
              <p:cNvSpPr>
                <a:spLocks/>
              </p:cNvSpPr>
              <p:nvPr/>
            </p:nvSpPr>
            <p:spPr bwMode="auto">
              <a:xfrm rot="6214631">
                <a:off x="6262258" y="4861467"/>
                <a:ext cx="152255" cy="228478"/>
              </a:xfrm>
              <a:custGeom>
                <a:avLst/>
                <a:gdLst>
                  <a:gd name="T0" fmla="*/ 0 w 152255"/>
                  <a:gd name="T1" fmla="*/ 114239 h 228478"/>
                  <a:gd name="T2" fmla="*/ 76128 w 152255"/>
                  <a:gd name="T3" fmla="*/ 0 h 228478"/>
                  <a:gd name="T4" fmla="*/ 152255 w 152255"/>
                  <a:gd name="T5" fmla="*/ 0 h 228478"/>
                  <a:gd name="T6" fmla="*/ 0 w 152255"/>
                  <a:gd name="T7" fmla="*/ 228478 h 228478"/>
                  <a:gd name="T8" fmla="*/ 0 w 152255"/>
                  <a:gd name="T9" fmla="*/ 114239 h 2284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255" h="228478">
                    <a:moveTo>
                      <a:pt x="0" y="114239"/>
                    </a:moveTo>
                    <a:lnTo>
                      <a:pt x="76128" y="0"/>
                    </a:lnTo>
                    <a:lnTo>
                      <a:pt x="152255" y="0"/>
                    </a:lnTo>
                    <a:lnTo>
                      <a:pt x="0" y="228478"/>
                    </a:lnTo>
                    <a:lnTo>
                      <a:pt x="0" y="114239"/>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69" name="Diagonal Stripe 120"/>
              <p:cNvSpPr>
                <a:spLocks/>
              </p:cNvSpPr>
              <p:nvPr/>
            </p:nvSpPr>
            <p:spPr bwMode="auto">
              <a:xfrm>
                <a:off x="5748728" y="4906500"/>
                <a:ext cx="152318" cy="228382"/>
              </a:xfrm>
              <a:custGeom>
                <a:avLst/>
                <a:gdLst>
                  <a:gd name="T0" fmla="*/ 0 w 152318"/>
                  <a:gd name="T1" fmla="*/ 114191 h 228382"/>
                  <a:gd name="T2" fmla="*/ 76159 w 152318"/>
                  <a:gd name="T3" fmla="*/ 0 h 228382"/>
                  <a:gd name="T4" fmla="*/ 152318 w 152318"/>
                  <a:gd name="T5" fmla="*/ 0 h 228382"/>
                  <a:gd name="T6" fmla="*/ 0 w 152318"/>
                  <a:gd name="T7" fmla="*/ 228382 h 228382"/>
                  <a:gd name="T8" fmla="*/ 0 w 152318"/>
                  <a:gd name="T9" fmla="*/ 114191 h 228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18" h="228382">
                    <a:moveTo>
                      <a:pt x="0" y="114191"/>
                    </a:moveTo>
                    <a:lnTo>
                      <a:pt x="76159" y="0"/>
                    </a:lnTo>
                    <a:lnTo>
                      <a:pt x="152318" y="0"/>
                    </a:lnTo>
                    <a:lnTo>
                      <a:pt x="0" y="228382"/>
                    </a:lnTo>
                    <a:lnTo>
                      <a:pt x="0" y="114191"/>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122" name="Rectangle 13">
                <a:extLst>
                  <a:ext uri="{FF2B5EF4-FFF2-40B4-BE49-F238E27FC236}"/>
                </a:extLst>
              </p:cNvPr>
              <p:cNvSpPr/>
              <p:nvPr/>
            </p:nvSpPr>
            <p:spPr>
              <a:xfrm>
                <a:off x="5127916" y="5612410"/>
                <a:ext cx="366948" cy="133800"/>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 name="connsiteX0" fmla="*/ 0 w 866777"/>
                  <a:gd name="connsiteY0" fmla="*/ 0 h 147639"/>
                  <a:gd name="connsiteX1" fmla="*/ 866777 w 866777"/>
                  <a:gd name="connsiteY1" fmla="*/ 42862 h 147639"/>
                  <a:gd name="connsiteX2" fmla="*/ 866776 w 866777"/>
                  <a:gd name="connsiteY2" fmla="*/ 147639 h 147639"/>
                  <a:gd name="connsiteX3" fmla="*/ 1 w 866777"/>
                  <a:gd name="connsiteY3" fmla="*/ 133351 h 147639"/>
                  <a:gd name="connsiteX4" fmla="*/ 0 w 866777"/>
                  <a:gd name="connsiteY4" fmla="*/ 0 h 147639"/>
                  <a:gd name="connsiteX0" fmla="*/ 342899 w 866776"/>
                  <a:gd name="connsiteY0" fmla="*/ 0 h 119064"/>
                  <a:gd name="connsiteX1" fmla="*/ 866776 w 866776"/>
                  <a:gd name="connsiteY1" fmla="*/ 14287 h 119064"/>
                  <a:gd name="connsiteX2" fmla="*/ 866775 w 866776"/>
                  <a:gd name="connsiteY2" fmla="*/ 119064 h 119064"/>
                  <a:gd name="connsiteX3" fmla="*/ 0 w 866776"/>
                  <a:gd name="connsiteY3" fmla="*/ 104776 h 119064"/>
                  <a:gd name="connsiteX4" fmla="*/ 342899 w 866776"/>
                  <a:gd name="connsiteY4" fmla="*/ 0 h 119064"/>
                  <a:gd name="connsiteX0" fmla="*/ 0 w 523877"/>
                  <a:gd name="connsiteY0" fmla="*/ 0 h 119064"/>
                  <a:gd name="connsiteX1" fmla="*/ 523877 w 523877"/>
                  <a:gd name="connsiteY1" fmla="*/ 14287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19064"/>
                  <a:gd name="connsiteX1" fmla="*/ 523877 w 523877"/>
                  <a:gd name="connsiteY1" fmla="*/ 28574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33351"/>
                  <a:gd name="connsiteX1" fmla="*/ 523877 w 523877"/>
                  <a:gd name="connsiteY1" fmla="*/ 28574 h 133351"/>
                  <a:gd name="connsiteX2" fmla="*/ 519113 w 523877"/>
                  <a:gd name="connsiteY2" fmla="*/ 133351 h 133351"/>
                  <a:gd name="connsiteX3" fmla="*/ 4763 w 523877"/>
                  <a:gd name="connsiteY3" fmla="*/ 90488 h 133351"/>
                  <a:gd name="connsiteX4" fmla="*/ 0 w 523877"/>
                  <a:gd name="connsiteY4" fmla="*/ 0 h 133351"/>
                  <a:gd name="connsiteX0" fmla="*/ 0 w 519113"/>
                  <a:gd name="connsiteY0" fmla="*/ 38101 h 171452"/>
                  <a:gd name="connsiteX1" fmla="*/ 342902 w 519113"/>
                  <a:gd name="connsiteY1" fmla="*/ 0 h 171452"/>
                  <a:gd name="connsiteX2" fmla="*/ 519113 w 519113"/>
                  <a:gd name="connsiteY2" fmla="*/ 171452 h 171452"/>
                  <a:gd name="connsiteX3" fmla="*/ 4763 w 519113"/>
                  <a:gd name="connsiteY3" fmla="*/ 128589 h 171452"/>
                  <a:gd name="connsiteX4" fmla="*/ 0 w 519113"/>
                  <a:gd name="connsiteY4" fmla="*/ 38101 h 171452"/>
                  <a:gd name="connsiteX0" fmla="*/ 0 w 342902"/>
                  <a:gd name="connsiteY0" fmla="*/ 38101 h 128589"/>
                  <a:gd name="connsiteX1" fmla="*/ 342902 w 342902"/>
                  <a:gd name="connsiteY1" fmla="*/ 0 h 128589"/>
                  <a:gd name="connsiteX2" fmla="*/ 342901 w 342902"/>
                  <a:gd name="connsiteY2" fmla="*/ 100014 h 128589"/>
                  <a:gd name="connsiteX3" fmla="*/ 4763 w 342902"/>
                  <a:gd name="connsiteY3" fmla="*/ 128589 h 128589"/>
                  <a:gd name="connsiteX4" fmla="*/ 0 w 342902"/>
                  <a:gd name="connsiteY4" fmla="*/ 38101 h 128589"/>
                  <a:gd name="connsiteX0" fmla="*/ 0 w 361952"/>
                  <a:gd name="connsiteY0" fmla="*/ 52388 h 142876"/>
                  <a:gd name="connsiteX1" fmla="*/ 361952 w 361952"/>
                  <a:gd name="connsiteY1" fmla="*/ 0 h 142876"/>
                  <a:gd name="connsiteX2" fmla="*/ 342901 w 361952"/>
                  <a:gd name="connsiteY2" fmla="*/ 114301 h 142876"/>
                  <a:gd name="connsiteX3" fmla="*/ 4763 w 361952"/>
                  <a:gd name="connsiteY3" fmla="*/ 142876 h 142876"/>
                  <a:gd name="connsiteX4" fmla="*/ 0 w 361952"/>
                  <a:gd name="connsiteY4" fmla="*/ 52388 h 142876"/>
                  <a:gd name="connsiteX0" fmla="*/ 0 w 366714"/>
                  <a:gd name="connsiteY0" fmla="*/ 52388 h 142876"/>
                  <a:gd name="connsiteX1" fmla="*/ 361952 w 366714"/>
                  <a:gd name="connsiteY1" fmla="*/ 0 h 142876"/>
                  <a:gd name="connsiteX2" fmla="*/ 366714 w 366714"/>
                  <a:gd name="connsiteY2" fmla="*/ 104776 h 142876"/>
                  <a:gd name="connsiteX3" fmla="*/ 4763 w 366714"/>
                  <a:gd name="connsiteY3" fmla="*/ 142876 h 142876"/>
                  <a:gd name="connsiteX4" fmla="*/ 0 w 366714"/>
                  <a:gd name="connsiteY4" fmla="*/ 52388 h 142876"/>
                  <a:gd name="connsiteX0" fmla="*/ 0 w 366714"/>
                  <a:gd name="connsiteY0" fmla="*/ 42863 h 133351"/>
                  <a:gd name="connsiteX1" fmla="*/ 357190 w 366714"/>
                  <a:gd name="connsiteY1" fmla="*/ 0 h 133351"/>
                  <a:gd name="connsiteX2" fmla="*/ 366714 w 366714"/>
                  <a:gd name="connsiteY2" fmla="*/ 95251 h 133351"/>
                  <a:gd name="connsiteX3" fmla="*/ 4763 w 366714"/>
                  <a:gd name="connsiteY3" fmla="*/ 133351 h 133351"/>
                  <a:gd name="connsiteX4" fmla="*/ 0 w 366714"/>
                  <a:gd name="connsiteY4" fmla="*/ 42863 h 13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4" h="133351">
                    <a:moveTo>
                      <a:pt x="0" y="42863"/>
                    </a:moveTo>
                    <a:lnTo>
                      <a:pt x="357190" y="0"/>
                    </a:lnTo>
                    <a:cubicBezTo>
                      <a:pt x="357190" y="34926"/>
                      <a:pt x="366714" y="60325"/>
                      <a:pt x="366714" y="95251"/>
                    </a:cubicBezTo>
                    <a:lnTo>
                      <a:pt x="4763" y="133351"/>
                    </a:lnTo>
                    <a:cubicBezTo>
                      <a:pt x="4763" y="88901"/>
                      <a:pt x="0" y="87313"/>
                      <a:pt x="0" y="42863"/>
                    </a:cubicBezTo>
                    <a:close/>
                  </a:path>
                </a:pathLst>
              </a:custGeom>
              <a:solidFill>
                <a:schemeClr val="tx1">
                  <a:lumMod val="50000"/>
                  <a:lumOff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471" name="Diagonal Stripe 122"/>
              <p:cNvSpPr>
                <a:spLocks/>
              </p:cNvSpPr>
              <p:nvPr/>
            </p:nvSpPr>
            <p:spPr bwMode="auto">
              <a:xfrm rot="6214631">
                <a:off x="5497207" y="4890305"/>
                <a:ext cx="173018" cy="228477"/>
              </a:xfrm>
              <a:custGeom>
                <a:avLst/>
                <a:gdLst>
                  <a:gd name="T0" fmla="*/ 0 w 173018"/>
                  <a:gd name="T1" fmla="*/ 140232 h 228477"/>
                  <a:gd name="T2" fmla="*/ 106193 w 173018"/>
                  <a:gd name="T3" fmla="*/ 0 h 228477"/>
                  <a:gd name="T4" fmla="*/ 173018 w 173018"/>
                  <a:gd name="T5" fmla="*/ 0 h 228477"/>
                  <a:gd name="T6" fmla="*/ 0 w 173018"/>
                  <a:gd name="T7" fmla="*/ 228477 h 228477"/>
                  <a:gd name="T8" fmla="*/ 0 w 173018"/>
                  <a:gd name="T9" fmla="*/ 140232 h 2284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018" h="228477">
                    <a:moveTo>
                      <a:pt x="0" y="140232"/>
                    </a:moveTo>
                    <a:lnTo>
                      <a:pt x="106193" y="0"/>
                    </a:lnTo>
                    <a:lnTo>
                      <a:pt x="173018" y="0"/>
                    </a:lnTo>
                    <a:lnTo>
                      <a:pt x="0" y="228477"/>
                    </a:lnTo>
                    <a:lnTo>
                      <a:pt x="0" y="140232"/>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72" name="Diagonal Stripe 123"/>
              <p:cNvSpPr>
                <a:spLocks/>
              </p:cNvSpPr>
              <p:nvPr/>
            </p:nvSpPr>
            <p:spPr bwMode="auto">
              <a:xfrm>
                <a:off x="5148686" y="4915727"/>
                <a:ext cx="152318" cy="228382"/>
              </a:xfrm>
              <a:custGeom>
                <a:avLst/>
                <a:gdLst>
                  <a:gd name="T0" fmla="*/ 0 w 152318"/>
                  <a:gd name="T1" fmla="*/ 152249 h 228382"/>
                  <a:gd name="T2" fmla="*/ 101541 w 152318"/>
                  <a:gd name="T3" fmla="*/ 0 h 228382"/>
                  <a:gd name="T4" fmla="*/ 152318 w 152318"/>
                  <a:gd name="T5" fmla="*/ 0 h 228382"/>
                  <a:gd name="T6" fmla="*/ 0 w 152318"/>
                  <a:gd name="T7" fmla="*/ 228382 h 228382"/>
                  <a:gd name="T8" fmla="*/ 0 w 152318"/>
                  <a:gd name="T9" fmla="*/ 152249 h 228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18" h="228382">
                    <a:moveTo>
                      <a:pt x="0" y="152249"/>
                    </a:moveTo>
                    <a:lnTo>
                      <a:pt x="101541" y="0"/>
                    </a:lnTo>
                    <a:lnTo>
                      <a:pt x="152318" y="0"/>
                    </a:lnTo>
                    <a:lnTo>
                      <a:pt x="0" y="228382"/>
                    </a:lnTo>
                    <a:lnTo>
                      <a:pt x="0" y="152249"/>
                    </a:lnTo>
                    <a:close/>
                  </a:path>
                </a:pathLst>
              </a:custGeom>
              <a:blipFill dpi="0" rotWithShape="1">
                <a:blip r:embed="rId9"/>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73" name="Diagonal Stripe 124"/>
              <p:cNvSpPr>
                <a:spLocks/>
              </p:cNvSpPr>
              <p:nvPr/>
            </p:nvSpPr>
            <p:spPr bwMode="auto">
              <a:xfrm>
                <a:off x="6505705" y="4832679"/>
                <a:ext cx="180013" cy="253759"/>
              </a:xfrm>
              <a:custGeom>
                <a:avLst/>
                <a:gdLst>
                  <a:gd name="T0" fmla="*/ 0 w 180013"/>
                  <a:gd name="T1" fmla="*/ 146452 h 253759"/>
                  <a:gd name="T2" fmla="*/ 103891 w 180013"/>
                  <a:gd name="T3" fmla="*/ 0 h 253759"/>
                  <a:gd name="T4" fmla="*/ 180013 w 180013"/>
                  <a:gd name="T5" fmla="*/ 0 h 253759"/>
                  <a:gd name="T6" fmla="*/ 0 w 180013"/>
                  <a:gd name="T7" fmla="*/ 253759 h 253759"/>
                  <a:gd name="T8" fmla="*/ 0 w 180013"/>
                  <a:gd name="T9" fmla="*/ 146452 h 253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013" h="253759">
                    <a:moveTo>
                      <a:pt x="0" y="146452"/>
                    </a:moveTo>
                    <a:lnTo>
                      <a:pt x="103891" y="0"/>
                    </a:lnTo>
                    <a:lnTo>
                      <a:pt x="180013" y="0"/>
                    </a:lnTo>
                    <a:lnTo>
                      <a:pt x="0" y="253759"/>
                    </a:lnTo>
                    <a:lnTo>
                      <a:pt x="0" y="146452"/>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74" name="Diagonal Stripe 125"/>
              <p:cNvSpPr>
                <a:spLocks/>
              </p:cNvSpPr>
              <p:nvPr/>
            </p:nvSpPr>
            <p:spPr bwMode="auto">
              <a:xfrm rot="6214631">
                <a:off x="7096552" y="4726496"/>
                <a:ext cx="175324" cy="313868"/>
              </a:xfrm>
              <a:custGeom>
                <a:avLst/>
                <a:gdLst>
                  <a:gd name="T0" fmla="*/ 0 w 175324"/>
                  <a:gd name="T1" fmla="*/ 192643 h 313868"/>
                  <a:gd name="T2" fmla="*/ 107609 w 175324"/>
                  <a:gd name="T3" fmla="*/ 0 h 313868"/>
                  <a:gd name="T4" fmla="*/ 175324 w 175324"/>
                  <a:gd name="T5" fmla="*/ 0 h 313868"/>
                  <a:gd name="T6" fmla="*/ 0 w 175324"/>
                  <a:gd name="T7" fmla="*/ 313868 h 313868"/>
                  <a:gd name="T8" fmla="*/ 0 w 175324"/>
                  <a:gd name="T9" fmla="*/ 192643 h 313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24" h="313868">
                    <a:moveTo>
                      <a:pt x="0" y="192643"/>
                    </a:moveTo>
                    <a:lnTo>
                      <a:pt x="107609" y="0"/>
                    </a:lnTo>
                    <a:lnTo>
                      <a:pt x="175324" y="0"/>
                    </a:lnTo>
                    <a:lnTo>
                      <a:pt x="0" y="313868"/>
                    </a:lnTo>
                    <a:lnTo>
                      <a:pt x="0" y="192643"/>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75" name="Half Frame 15"/>
              <p:cNvSpPr>
                <a:spLocks/>
              </p:cNvSpPr>
              <p:nvPr/>
            </p:nvSpPr>
            <p:spPr bwMode="auto">
              <a:xfrm>
                <a:off x="5127916" y="4834985"/>
                <a:ext cx="546961" cy="925066"/>
              </a:xfrm>
              <a:custGeom>
                <a:avLst/>
                <a:gdLst>
                  <a:gd name="T0" fmla="*/ 0 w 546833"/>
                  <a:gd name="T1" fmla="*/ 33145 h 925961"/>
                  <a:gd name="T2" fmla="*/ 547597 w 546833"/>
                  <a:gd name="T3" fmla="*/ 0 h 925961"/>
                  <a:gd name="T4" fmla="*/ 543349 w 546833"/>
                  <a:gd name="T5" fmla="*/ 77051 h 925961"/>
                  <a:gd name="T6" fmla="*/ 63300 w 546833"/>
                  <a:gd name="T7" fmla="*/ 100726 h 925961"/>
                  <a:gd name="T8" fmla="*/ 72837 w 546833"/>
                  <a:gd name="T9" fmla="*/ 920604 h 925961"/>
                  <a:gd name="T10" fmla="*/ 14306 w 546833"/>
                  <a:gd name="T11" fmla="*/ 918457 h 925961"/>
                  <a:gd name="T12" fmla="*/ 0 w 546833"/>
                  <a:gd name="T13" fmla="*/ 33145 h 9259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6833" h="925961">
                    <a:moveTo>
                      <a:pt x="0" y="33337"/>
                    </a:moveTo>
                    <a:lnTo>
                      <a:pt x="546829" y="0"/>
                    </a:lnTo>
                    <a:cubicBezTo>
                      <a:pt x="547002" y="19484"/>
                      <a:pt x="542414" y="58017"/>
                      <a:pt x="542587" y="77501"/>
                    </a:cubicBezTo>
                    <a:lnTo>
                      <a:pt x="63210" y="101313"/>
                    </a:lnTo>
                    <a:cubicBezTo>
                      <a:pt x="64798" y="353971"/>
                      <a:pt x="71147" y="673303"/>
                      <a:pt x="72735" y="925961"/>
                    </a:cubicBezTo>
                    <a:lnTo>
                      <a:pt x="14288" y="923801"/>
                    </a:lnTo>
                    <a:lnTo>
                      <a:pt x="0" y="33337"/>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128" name="Rectangle 13">
                <a:extLst>
                  <a:ext uri="{FF2B5EF4-FFF2-40B4-BE49-F238E27FC236}"/>
                </a:extLst>
              </p:cNvPr>
              <p:cNvSpPr/>
              <p:nvPr/>
            </p:nvSpPr>
            <p:spPr>
              <a:xfrm>
                <a:off x="5134839" y="5672389"/>
                <a:ext cx="523884" cy="133800"/>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 name="connsiteX0" fmla="*/ 0 w 866777"/>
                  <a:gd name="connsiteY0" fmla="*/ 0 h 147639"/>
                  <a:gd name="connsiteX1" fmla="*/ 866777 w 866777"/>
                  <a:gd name="connsiteY1" fmla="*/ 42862 h 147639"/>
                  <a:gd name="connsiteX2" fmla="*/ 866776 w 866777"/>
                  <a:gd name="connsiteY2" fmla="*/ 147639 h 147639"/>
                  <a:gd name="connsiteX3" fmla="*/ 1 w 866777"/>
                  <a:gd name="connsiteY3" fmla="*/ 133351 h 147639"/>
                  <a:gd name="connsiteX4" fmla="*/ 0 w 866777"/>
                  <a:gd name="connsiteY4" fmla="*/ 0 h 147639"/>
                  <a:gd name="connsiteX0" fmla="*/ 342899 w 866776"/>
                  <a:gd name="connsiteY0" fmla="*/ 0 h 119064"/>
                  <a:gd name="connsiteX1" fmla="*/ 866776 w 866776"/>
                  <a:gd name="connsiteY1" fmla="*/ 14287 h 119064"/>
                  <a:gd name="connsiteX2" fmla="*/ 866775 w 866776"/>
                  <a:gd name="connsiteY2" fmla="*/ 119064 h 119064"/>
                  <a:gd name="connsiteX3" fmla="*/ 0 w 866776"/>
                  <a:gd name="connsiteY3" fmla="*/ 104776 h 119064"/>
                  <a:gd name="connsiteX4" fmla="*/ 342899 w 866776"/>
                  <a:gd name="connsiteY4" fmla="*/ 0 h 119064"/>
                  <a:gd name="connsiteX0" fmla="*/ 0 w 523877"/>
                  <a:gd name="connsiteY0" fmla="*/ 0 h 119064"/>
                  <a:gd name="connsiteX1" fmla="*/ 523877 w 523877"/>
                  <a:gd name="connsiteY1" fmla="*/ 14287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19064"/>
                  <a:gd name="connsiteX1" fmla="*/ 523877 w 523877"/>
                  <a:gd name="connsiteY1" fmla="*/ 28574 h 119064"/>
                  <a:gd name="connsiteX2" fmla="*/ 523876 w 523877"/>
                  <a:gd name="connsiteY2" fmla="*/ 119064 h 119064"/>
                  <a:gd name="connsiteX3" fmla="*/ 4763 w 523877"/>
                  <a:gd name="connsiteY3" fmla="*/ 90488 h 119064"/>
                  <a:gd name="connsiteX4" fmla="*/ 0 w 523877"/>
                  <a:gd name="connsiteY4" fmla="*/ 0 h 119064"/>
                  <a:gd name="connsiteX0" fmla="*/ 0 w 523877"/>
                  <a:gd name="connsiteY0" fmla="*/ 0 h 133351"/>
                  <a:gd name="connsiteX1" fmla="*/ 523877 w 523877"/>
                  <a:gd name="connsiteY1" fmla="*/ 28574 h 133351"/>
                  <a:gd name="connsiteX2" fmla="*/ 519113 w 523877"/>
                  <a:gd name="connsiteY2" fmla="*/ 133351 h 133351"/>
                  <a:gd name="connsiteX3" fmla="*/ 4763 w 523877"/>
                  <a:gd name="connsiteY3" fmla="*/ 90488 h 133351"/>
                  <a:gd name="connsiteX4" fmla="*/ 0 w 523877"/>
                  <a:gd name="connsiteY4" fmla="*/ 0 h 13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7" h="133351">
                    <a:moveTo>
                      <a:pt x="0" y="0"/>
                    </a:moveTo>
                    <a:lnTo>
                      <a:pt x="523877" y="28574"/>
                    </a:lnTo>
                    <a:cubicBezTo>
                      <a:pt x="523877" y="63500"/>
                      <a:pt x="519113" y="98425"/>
                      <a:pt x="519113" y="133351"/>
                    </a:cubicBezTo>
                    <a:lnTo>
                      <a:pt x="4763" y="90488"/>
                    </a:lnTo>
                    <a:cubicBezTo>
                      <a:pt x="4763" y="46038"/>
                      <a:pt x="0" y="44450"/>
                      <a:pt x="0" y="0"/>
                    </a:cubicBezTo>
                    <a:close/>
                  </a:path>
                </a:pathLst>
              </a:cu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477" name="Frame 11"/>
              <p:cNvSpPr>
                <a:spLocks/>
              </p:cNvSpPr>
              <p:nvPr/>
            </p:nvSpPr>
            <p:spPr bwMode="auto">
              <a:xfrm>
                <a:off x="7696558" y="4832679"/>
                <a:ext cx="318484" cy="897382"/>
              </a:xfrm>
              <a:custGeom>
                <a:avLst/>
                <a:gdLst>
                  <a:gd name="T0" fmla="*/ 0 w 912392"/>
                  <a:gd name="T1" fmla="*/ 0 h 1097666"/>
                  <a:gd name="T2" fmla="*/ 1535 w 912392"/>
                  <a:gd name="T3" fmla="*/ 12627 h 1097666"/>
                  <a:gd name="T4" fmla="*/ 1650 w 912392"/>
                  <a:gd name="T5" fmla="*/ 303716 h 1097666"/>
                  <a:gd name="T6" fmla="*/ 150 w 912392"/>
                  <a:gd name="T7" fmla="*/ 327277 h 1097666"/>
                  <a:gd name="T8" fmla="*/ 0 w 912392"/>
                  <a:gd name="T9" fmla="*/ 0 h 1097666"/>
                  <a:gd name="T10" fmla="*/ 273 w 912392"/>
                  <a:gd name="T11" fmla="*/ 28331 h 1097666"/>
                  <a:gd name="T12" fmla="*/ 374 w 912392"/>
                  <a:gd name="T13" fmla="*/ 327727 h 1097666"/>
                  <a:gd name="T14" fmla="*/ 1402 w 912392"/>
                  <a:gd name="T15" fmla="*/ 302092 h 1097666"/>
                  <a:gd name="T16" fmla="*/ 1353 w 912392"/>
                  <a:gd name="T17" fmla="*/ 34601 h 1097666"/>
                  <a:gd name="T18" fmla="*/ 273 w 912392"/>
                  <a:gd name="T19" fmla="*/ 28331 h 1097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2392" h="1097666">
                    <a:moveTo>
                      <a:pt x="0" y="0"/>
                    </a:moveTo>
                    <a:lnTo>
                      <a:pt x="848396" y="42290"/>
                    </a:lnTo>
                    <a:cubicBezTo>
                      <a:pt x="851571" y="431548"/>
                      <a:pt x="909217" y="627984"/>
                      <a:pt x="912392" y="1017242"/>
                    </a:cubicBezTo>
                    <a:lnTo>
                      <a:pt x="83045" y="1096157"/>
                    </a:lnTo>
                    <a:lnTo>
                      <a:pt x="0" y="0"/>
                    </a:lnTo>
                    <a:close/>
                    <a:moveTo>
                      <a:pt x="151044" y="94889"/>
                    </a:moveTo>
                    <a:cubicBezTo>
                      <a:pt x="149457" y="388332"/>
                      <a:pt x="208446" y="804223"/>
                      <a:pt x="206859" y="1097666"/>
                    </a:cubicBezTo>
                    <a:lnTo>
                      <a:pt x="774965" y="1011803"/>
                    </a:lnTo>
                    <a:cubicBezTo>
                      <a:pt x="774965" y="787873"/>
                      <a:pt x="747726" y="339819"/>
                      <a:pt x="747726" y="115889"/>
                    </a:cubicBezTo>
                    <a:lnTo>
                      <a:pt x="151044" y="94889"/>
                    </a:lnTo>
                    <a:close/>
                  </a:path>
                </a:pathLst>
              </a:custGeom>
              <a:blipFill dpi="0" rotWithShape="1">
                <a:blip r:embed="rId10"/>
                <a:srcRect/>
                <a:stretch>
                  <a:fillRect/>
                </a:stretch>
              </a:blipFill>
              <a:ln w="6350" cap="flat" cmpd="sng">
                <a:solidFill>
                  <a:srgbClr val="385723"/>
                </a:solidFill>
                <a:prstDash val="solid"/>
                <a:miter lim="800000"/>
                <a:headEnd/>
                <a:tailEnd/>
              </a:ln>
            </p:spPr>
            <p:txBody>
              <a:bodyPr anchor="ctr"/>
              <a:lstStyle/>
              <a:p>
                <a:endParaRPr lang="en-US"/>
              </a:p>
            </p:txBody>
          </p:sp>
          <p:sp>
            <p:nvSpPr>
              <p:cNvPr id="61478" name="Diagonal Stripe 129"/>
              <p:cNvSpPr>
                <a:spLocks/>
              </p:cNvSpPr>
              <p:nvPr/>
            </p:nvSpPr>
            <p:spPr bwMode="auto">
              <a:xfrm>
                <a:off x="7380383" y="4818838"/>
                <a:ext cx="106161" cy="191472"/>
              </a:xfrm>
              <a:custGeom>
                <a:avLst/>
                <a:gdLst>
                  <a:gd name="T0" fmla="*/ 0 w 104775"/>
                  <a:gd name="T1" fmla="*/ 97602 h 191876"/>
                  <a:gd name="T2" fmla="*/ 51176 w 104775"/>
                  <a:gd name="T3" fmla="*/ 4702 h 191876"/>
                  <a:gd name="T4" fmla="*/ 113371 w 104775"/>
                  <a:gd name="T5" fmla="*/ 0 h 191876"/>
                  <a:gd name="T6" fmla="*/ 5153 w 104775"/>
                  <a:gd name="T7" fmla="*/ 189465 h 191876"/>
                  <a:gd name="T8" fmla="*/ 0 w 104775"/>
                  <a:gd name="T9" fmla="*/ 97602 h 1918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775" h="191876">
                    <a:moveTo>
                      <a:pt x="0" y="98844"/>
                    </a:moveTo>
                    <a:lnTo>
                      <a:pt x="47296" y="4762"/>
                    </a:lnTo>
                    <a:lnTo>
                      <a:pt x="104775" y="0"/>
                    </a:lnTo>
                    <a:lnTo>
                      <a:pt x="4762" y="191876"/>
                    </a:lnTo>
                    <a:lnTo>
                      <a:pt x="0" y="98844"/>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79" name="Frame 11"/>
              <p:cNvSpPr>
                <a:spLocks/>
              </p:cNvSpPr>
              <p:nvPr/>
            </p:nvSpPr>
            <p:spPr bwMode="auto">
              <a:xfrm>
                <a:off x="7338842" y="4735789"/>
                <a:ext cx="872369" cy="1137299"/>
              </a:xfrm>
              <a:custGeom>
                <a:avLst/>
                <a:gdLst>
                  <a:gd name="T0" fmla="*/ 0 w 871537"/>
                  <a:gd name="T1" fmla="*/ 0 h 1130638"/>
                  <a:gd name="T2" fmla="*/ 866962 w 871537"/>
                  <a:gd name="T3" fmla="*/ 115242 h 1130638"/>
                  <a:gd name="T4" fmla="*/ 876541 w 871537"/>
                  <a:gd name="T5" fmla="*/ 875147 h 1130638"/>
                  <a:gd name="T6" fmla="*/ 28737 w 871537"/>
                  <a:gd name="T7" fmla="*/ 1171197 h 1130638"/>
                  <a:gd name="T8" fmla="*/ 0 w 871537"/>
                  <a:gd name="T9" fmla="*/ 0 h 1130638"/>
                  <a:gd name="T10" fmla="*/ 56039 w 871537"/>
                  <a:gd name="T11" fmla="*/ 86387 h 1130638"/>
                  <a:gd name="T12" fmla="*/ 84782 w 871537"/>
                  <a:gd name="T13" fmla="*/ 1125137 h 1130638"/>
                  <a:gd name="T14" fmla="*/ 820501 w 871537"/>
                  <a:gd name="T15" fmla="*/ 863558 h 1130638"/>
                  <a:gd name="T16" fmla="*/ 820502 w 871537"/>
                  <a:gd name="T17" fmla="*/ 167670 h 1130638"/>
                  <a:gd name="T18" fmla="*/ 56039 w 871537"/>
                  <a:gd name="T19" fmla="*/ 86387 h 1130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1537" h="1130638">
                    <a:moveTo>
                      <a:pt x="0" y="0"/>
                    </a:moveTo>
                    <a:lnTo>
                      <a:pt x="862013" y="111252"/>
                    </a:lnTo>
                    <a:cubicBezTo>
                      <a:pt x="865188" y="500510"/>
                      <a:pt x="868362" y="455581"/>
                      <a:pt x="871537" y="844839"/>
                    </a:cubicBezTo>
                    <a:lnTo>
                      <a:pt x="28575" y="1130638"/>
                    </a:lnTo>
                    <a:lnTo>
                      <a:pt x="0" y="0"/>
                    </a:lnTo>
                    <a:close/>
                    <a:moveTo>
                      <a:pt x="55721" y="83396"/>
                    </a:moveTo>
                    <a:cubicBezTo>
                      <a:pt x="54134" y="376839"/>
                      <a:pt x="85884" y="792729"/>
                      <a:pt x="84297" y="1086172"/>
                    </a:cubicBezTo>
                    <a:lnTo>
                      <a:pt x="815816" y="833653"/>
                    </a:lnTo>
                    <a:cubicBezTo>
                      <a:pt x="815816" y="609723"/>
                      <a:pt x="815817" y="385793"/>
                      <a:pt x="815817" y="161863"/>
                    </a:cubicBezTo>
                    <a:lnTo>
                      <a:pt x="55721" y="83396"/>
                    </a:lnTo>
                    <a:close/>
                  </a:path>
                </a:pathLst>
              </a:custGeom>
              <a:blipFill dpi="0" rotWithShape="1">
                <a:blip r:embed="rId10"/>
                <a:srcRect/>
                <a:stretch>
                  <a:fillRect/>
                </a:stretch>
              </a:blipFill>
              <a:ln w="6350" cap="flat" cmpd="sng">
                <a:solidFill>
                  <a:srgbClr val="385723"/>
                </a:solidFill>
                <a:prstDash val="solid"/>
                <a:miter lim="800000"/>
                <a:headEnd/>
                <a:tailEnd/>
              </a:ln>
            </p:spPr>
            <p:txBody>
              <a:bodyPr anchor="ctr"/>
              <a:lstStyle/>
              <a:p>
                <a:endParaRPr lang="en-US"/>
              </a:p>
            </p:txBody>
          </p:sp>
          <p:sp>
            <p:nvSpPr>
              <p:cNvPr id="61480" name="Diagonal Stripe 133"/>
              <p:cNvSpPr>
                <a:spLocks/>
              </p:cNvSpPr>
              <p:nvPr/>
            </p:nvSpPr>
            <p:spPr bwMode="auto">
              <a:xfrm rot="-6015235">
                <a:off x="7231740" y="3945479"/>
                <a:ext cx="1031182" cy="950837"/>
              </a:xfrm>
              <a:custGeom>
                <a:avLst/>
                <a:gdLst>
                  <a:gd name="T0" fmla="*/ 0 w 1317624"/>
                  <a:gd name="T1" fmla="*/ 289886 h 1201286"/>
                  <a:gd name="T2" fmla="*/ 290368 w 1317624"/>
                  <a:gd name="T3" fmla="*/ 0 h 1201286"/>
                  <a:gd name="T4" fmla="*/ 302730 w 1317624"/>
                  <a:gd name="T5" fmla="*/ 3358 h 1201286"/>
                  <a:gd name="T6" fmla="*/ 6839 w 1317624"/>
                  <a:gd name="T7" fmla="*/ 295396 h 1201286"/>
                  <a:gd name="T8" fmla="*/ 0 w 1317624"/>
                  <a:gd name="T9" fmla="*/ 289886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81" name="Diagonal Stripe 133"/>
              <p:cNvSpPr>
                <a:spLocks/>
              </p:cNvSpPr>
              <p:nvPr/>
            </p:nvSpPr>
            <p:spPr bwMode="auto">
              <a:xfrm rot="-6015235">
                <a:off x="6442511" y="3624769"/>
                <a:ext cx="1305703" cy="1202392"/>
              </a:xfrm>
              <a:custGeom>
                <a:avLst/>
                <a:gdLst>
                  <a:gd name="T0" fmla="*/ 0 w 1317624"/>
                  <a:gd name="T1" fmla="*/ 1185401 h 1201286"/>
                  <a:gd name="T2" fmla="*/ 1196750 w 1317624"/>
                  <a:gd name="T3" fmla="*/ 0 h 1201286"/>
                  <a:gd name="T4" fmla="*/ 1247698 w 1317624"/>
                  <a:gd name="T5" fmla="*/ 13736 h 1201286"/>
                  <a:gd name="T6" fmla="*/ 28187 w 1317624"/>
                  <a:gd name="T7" fmla="*/ 1207937 h 1201286"/>
                  <a:gd name="T8" fmla="*/ 0 w 1317624"/>
                  <a:gd name="T9" fmla="*/ 1185401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10"/>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82" name="Diagonal Stripe 133"/>
              <p:cNvSpPr>
                <a:spLocks/>
              </p:cNvSpPr>
              <p:nvPr/>
            </p:nvSpPr>
            <p:spPr bwMode="auto">
              <a:xfrm rot="-6015235">
                <a:off x="6774824" y="3740126"/>
                <a:ext cx="1218041" cy="1142388"/>
              </a:xfrm>
              <a:custGeom>
                <a:avLst/>
                <a:gdLst>
                  <a:gd name="T0" fmla="*/ 0 w 1317624"/>
                  <a:gd name="T1" fmla="*/ 871909 h 1201286"/>
                  <a:gd name="T2" fmla="*/ 788694 w 1317624"/>
                  <a:gd name="T3" fmla="*/ 0 h 1201286"/>
                  <a:gd name="T4" fmla="*/ 822269 w 1317624"/>
                  <a:gd name="T5" fmla="*/ 10100 h 1201286"/>
                  <a:gd name="T6" fmla="*/ 18575 w 1317624"/>
                  <a:gd name="T7" fmla="*/ 888484 h 1201286"/>
                  <a:gd name="T8" fmla="*/ 0 w 1317624"/>
                  <a:gd name="T9" fmla="*/ 871909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10"/>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83" name="Frame 11"/>
              <p:cNvSpPr>
                <a:spLocks/>
              </p:cNvSpPr>
              <p:nvPr/>
            </p:nvSpPr>
            <p:spPr bwMode="auto">
              <a:xfrm>
                <a:off x="6607251" y="4202896"/>
                <a:ext cx="399260" cy="1391059"/>
              </a:xfrm>
              <a:custGeom>
                <a:avLst/>
                <a:gdLst>
                  <a:gd name="T0" fmla="*/ 0 w 930607"/>
                  <a:gd name="T1" fmla="*/ 0 h 1096157"/>
                  <a:gd name="T2" fmla="*/ 5348 w 930607"/>
                  <a:gd name="T3" fmla="*/ 263550 h 1096157"/>
                  <a:gd name="T4" fmla="*/ 5804 w 930607"/>
                  <a:gd name="T5" fmla="*/ 4466035 h 1096157"/>
                  <a:gd name="T6" fmla="*/ 518 w 930607"/>
                  <a:gd name="T7" fmla="*/ 4578355 h 1096157"/>
                  <a:gd name="T8" fmla="*/ 0 w 930607"/>
                  <a:gd name="T9" fmla="*/ 0 h 1096157"/>
                  <a:gd name="T10" fmla="*/ 715 w 930607"/>
                  <a:gd name="T11" fmla="*/ 222494 h 1096157"/>
                  <a:gd name="T12" fmla="*/ 1290 w 930607"/>
                  <a:gd name="T13" fmla="*/ 4555682 h 1096157"/>
                  <a:gd name="T14" fmla="*/ 5287 w 930607"/>
                  <a:gd name="T15" fmla="*/ 4486780 h 1096157"/>
                  <a:gd name="T16" fmla="*/ 4607 w 930607"/>
                  <a:gd name="T17" fmla="*/ 411608 h 1096157"/>
                  <a:gd name="T18" fmla="*/ 715 w 930607"/>
                  <a:gd name="T19" fmla="*/ 222494 h 10961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0607" h="1096157">
                    <a:moveTo>
                      <a:pt x="0" y="0"/>
                    </a:moveTo>
                    <a:lnTo>
                      <a:pt x="857502" y="63099"/>
                    </a:lnTo>
                    <a:cubicBezTo>
                      <a:pt x="860677" y="452357"/>
                      <a:pt x="927432" y="680008"/>
                      <a:pt x="930607" y="1069266"/>
                    </a:cubicBezTo>
                    <a:lnTo>
                      <a:pt x="83045" y="1096157"/>
                    </a:lnTo>
                    <a:lnTo>
                      <a:pt x="0" y="0"/>
                    </a:lnTo>
                    <a:close/>
                    <a:moveTo>
                      <a:pt x="114614" y="53270"/>
                    </a:moveTo>
                    <a:cubicBezTo>
                      <a:pt x="113027" y="346713"/>
                      <a:pt x="208445" y="797286"/>
                      <a:pt x="206858" y="1090729"/>
                    </a:cubicBezTo>
                    <a:lnTo>
                      <a:pt x="847826" y="1074232"/>
                    </a:lnTo>
                    <a:cubicBezTo>
                      <a:pt x="847826" y="850302"/>
                      <a:pt x="738617" y="322478"/>
                      <a:pt x="738617" y="98548"/>
                    </a:cubicBezTo>
                    <a:lnTo>
                      <a:pt x="114614" y="53270"/>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84" name="Frame 11"/>
              <p:cNvSpPr>
                <a:spLocks/>
              </p:cNvSpPr>
              <p:nvPr/>
            </p:nvSpPr>
            <p:spPr bwMode="auto">
              <a:xfrm>
                <a:off x="6491858" y="4731176"/>
                <a:ext cx="879294" cy="1139607"/>
              </a:xfrm>
              <a:custGeom>
                <a:avLst/>
                <a:gdLst>
                  <a:gd name="T0" fmla="*/ 0 w 881062"/>
                  <a:gd name="T1" fmla="*/ 45852 h 1164049"/>
                  <a:gd name="T2" fmla="*/ 846982 w 881062"/>
                  <a:gd name="T3" fmla="*/ 0 h 1164049"/>
                  <a:gd name="T4" fmla="*/ 870508 w 881062"/>
                  <a:gd name="T5" fmla="*/ 1023879 h 1164049"/>
                  <a:gd name="T6" fmla="*/ 28233 w 881062"/>
                  <a:gd name="T7" fmla="*/ 1024884 h 1164049"/>
                  <a:gd name="T8" fmla="*/ 0 w 881062"/>
                  <a:gd name="T9" fmla="*/ 45852 h 1164049"/>
                  <a:gd name="T10" fmla="*/ 55053 w 881062"/>
                  <a:gd name="T11" fmla="*/ 102841 h 1164049"/>
                  <a:gd name="T12" fmla="*/ 83288 w 881062"/>
                  <a:gd name="T13" fmla="*/ 1002169 h 1164049"/>
                  <a:gd name="T14" fmla="*/ 782516 w 881062"/>
                  <a:gd name="T15" fmla="*/ 1005813 h 1164049"/>
                  <a:gd name="T16" fmla="*/ 758989 w 881062"/>
                  <a:gd name="T17" fmla="*/ 65104 h 1164049"/>
                  <a:gd name="T18" fmla="*/ 55053 w 881062"/>
                  <a:gd name="T19" fmla="*/ 102841 h 11640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1062" h="1164049">
                    <a:moveTo>
                      <a:pt x="0" y="52077"/>
                    </a:moveTo>
                    <a:lnTo>
                      <a:pt x="857251" y="0"/>
                    </a:lnTo>
                    <a:cubicBezTo>
                      <a:pt x="860426" y="389258"/>
                      <a:pt x="877887" y="773650"/>
                      <a:pt x="881062" y="1162908"/>
                    </a:cubicBezTo>
                    <a:lnTo>
                      <a:pt x="28575" y="1164049"/>
                    </a:lnTo>
                    <a:lnTo>
                      <a:pt x="0" y="52077"/>
                    </a:lnTo>
                    <a:close/>
                    <a:moveTo>
                      <a:pt x="55721" y="116806"/>
                    </a:moveTo>
                    <a:cubicBezTo>
                      <a:pt x="54134" y="410249"/>
                      <a:pt x="85884" y="844806"/>
                      <a:pt x="84297" y="1138249"/>
                    </a:cubicBezTo>
                    <a:lnTo>
                      <a:pt x="792004" y="1142389"/>
                    </a:lnTo>
                    <a:lnTo>
                      <a:pt x="768191" y="73944"/>
                    </a:lnTo>
                    <a:lnTo>
                      <a:pt x="55721" y="116806"/>
                    </a:lnTo>
                    <a:close/>
                  </a:path>
                </a:pathLst>
              </a:custGeom>
              <a:blipFill dpi="0" rotWithShape="1">
                <a:blip r:embed="rId10"/>
                <a:srcRect/>
                <a:stretch>
                  <a:fillRect/>
                </a:stretch>
              </a:blipFill>
              <a:ln w="6350" cap="flat" cmpd="sng">
                <a:solidFill>
                  <a:srgbClr val="385723"/>
                </a:solidFill>
                <a:prstDash val="solid"/>
                <a:miter lim="800000"/>
                <a:headEnd/>
                <a:tailEnd/>
              </a:ln>
            </p:spPr>
            <p:txBody>
              <a:bodyPr anchor="ctr"/>
              <a:lstStyle/>
              <a:p>
                <a:endParaRPr lang="en-US"/>
              </a:p>
            </p:txBody>
          </p:sp>
          <p:sp>
            <p:nvSpPr>
              <p:cNvPr id="61485" name="Diagonal Stripe 133"/>
              <p:cNvSpPr>
                <a:spLocks/>
              </p:cNvSpPr>
              <p:nvPr/>
            </p:nvSpPr>
            <p:spPr bwMode="auto">
              <a:xfrm rot="-6015235">
                <a:off x="7057512" y="3879717"/>
                <a:ext cx="1100390" cy="1026995"/>
              </a:xfrm>
              <a:custGeom>
                <a:avLst/>
                <a:gdLst>
                  <a:gd name="T0" fmla="*/ 0 w 1317624"/>
                  <a:gd name="T1" fmla="*/ 460255 h 1201286"/>
                  <a:gd name="T2" fmla="*/ 428763 w 1317624"/>
                  <a:gd name="T3" fmla="*/ 0 h 1201286"/>
                  <a:gd name="T4" fmla="*/ 447015 w 1317624"/>
                  <a:gd name="T5" fmla="*/ 5332 h 1201286"/>
                  <a:gd name="T6" fmla="*/ 10099 w 1317624"/>
                  <a:gd name="T7" fmla="*/ 469005 h 1201286"/>
                  <a:gd name="T8" fmla="*/ 0 w 1317624"/>
                  <a:gd name="T9" fmla="*/ 460255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86" name="Diagonal Stripe 133"/>
              <p:cNvSpPr>
                <a:spLocks/>
              </p:cNvSpPr>
              <p:nvPr/>
            </p:nvSpPr>
            <p:spPr bwMode="auto">
              <a:xfrm rot="-7464735">
                <a:off x="5834329" y="3681342"/>
                <a:ext cx="1008113" cy="939298"/>
              </a:xfrm>
              <a:custGeom>
                <a:avLst/>
                <a:gdLst>
                  <a:gd name="T0" fmla="*/ 0 w 1317624"/>
                  <a:gd name="T1" fmla="*/ 269407 h 1201286"/>
                  <a:gd name="T2" fmla="*/ 253509 w 1317624"/>
                  <a:gd name="T3" fmla="*/ 0 h 1201286"/>
                  <a:gd name="T4" fmla="*/ 264300 w 1317624"/>
                  <a:gd name="T5" fmla="*/ 3121 h 1201286"/>
                  <a:gd name="T6" fmla="*/ 5971 w 1317624"/>
                  <a:gd name="T7" fmla="*/ 274529 h 1201286"/>
                  <a:gd name="T8" fmla="*/ 0 w 1317624"/>
                  <a:gd name="T9" fmla="*/ 269407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10"/>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139" name="Rectangle 13">
                <a:extLst>
                  <a:ext uri="{FF2B5EF4-FFF2-40B4-BE49-F238E27FC236}"/>
                </a:extLst>
              </p:cNvPr>
              <p:cNvSpPr/>
              <p:nvPr/>
            </p:nvSpPr>
            <p:spPr>
              <a:xfrm>
                <a:off x="6524168" y="5725447"/>
                <a:ext cx="846984" cy="156869"/>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39" h="147639">
                    <a:moveTo>
                      <a:pt x="0" y="0"/>
                    </a:moveTo>
                    <a:lnTo>
                      <a:pt x="871539" y="9524"/>
                    </a:lnTo>
                    <a:lnTo>
                      <a:pt x="866776" y="147639"/>
                    </a:lnTo>
                    <a:lnTo>
                      <a:pt x="1" y="133351"/>
                    </a:lnTo>
                    <a:cubicBezTo>
                      <a:pt x="1" y="88901"/>
                      <a:pt x="0" y="44450"/>
                      <a:pt x="0" y="0"/>
                    </a:cubicBezTo>
                    <a:close/>
                  </a:path>
                </a:pathLst>
              </a:cu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488" name="Diagonal Stripe 139"/>
              <p:cNvSpPr>
                <a:spLocks/>
              </p:cNvSpPr>
              <p:nvPr/>
            </p:nvSpPr>
            <p:spPr bwMode="auto">
              <a:xfrm rot="2407606">
                <a:off x="5919510" y="3626172"/>
                <a:ext cx="272327" cy="394480"/>
              </a:xfrm>
              <a:custGeom>
                <a:avLst/>
                <a:gdLst>
                  <a:gd name="T0" fmla="*/ 0 w 272327"/>
                  <a:gd name="T1" fmla="*/ 317142 h 394480"/>
                  <a:gd name="T2" fmla="*/ 218937 w 272327"/>
                  <a:gd name="T3" fmla="*/ 0 h 394480"/>
                  <a:gd name="T4" fmla="*/ 272327 w 272327"/>
                  <a:gd name="T5" fmla="*/ 0 h 394480"/>
                  <a:gd name="T6" fmla="*/ 0 w 272327"/>
                  <a:gd name="T7" fmla="*/ 394480 h 394480"/>
                  <a:gd name="T8" fmla="*/ 0 w 272327"/>
                  <a:gd name="T9" fmla="*/ 317142 h 3944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2327" h="394480">
                    <a:moveTo>
                      <a:pt x="0" y="317142"/>
                    </a:moveTo>
                    <a:lnTo>
                      <a:pt x="218937" y="0"/>
                    </a:lnTo>
                    <a:lnTo>
                      <a:pt x="272327" y="0"/>
                    </a:lnTo>
                    <a:lnTo>
                      <a:pt x="0" y="394480"/>
                    </a:lnTo>
                    <a:lnTo>
                      <a:pt x="0" y="317142"/>
                    </a:lnTo>
                    <a:close/>
                  </a:path>
                </a:pathLst>
              </a:custGeom>
              <a:blipFill dpi="0" rotWithShape="1">
                <a:blip r:embed="rId9"/>
                <a:srcRect/>
                <a:tile tx="0" ty="0" sx="100000" sy="100000" flip="none" algn="tl"/>
              </a:blipFill>
              <a:ln w="6350" cap="flat" cmpd="sng">
                <a:solidFill>
                  <a:srgbClr val="3F1E03"/>
                </a:solidFill>
                <a:prstDash val="solid"/>
                <a:miter lim="800000"/>
                <a:headEnd/>
                <a:tailEnd/>
              </a:ln>
            </p:spPr>
            <p:txBody>
              <a:bodyPr anchor="ctr"/>
              <a:lstStyle/>
              <a:p>
                <a:endParaRPr lang="en-US"/>
              </a:p>
            </p:txBody>
          </p:sp>
          <p:sp>
            <p:nvSpPr>
              <p:cNvPr id="61489" name="Diagonal Stripe 133"/>
              <p:cNvSpPr>
                <a:spLocks/>
              </p:cNvSpPr>
              <p:nvPr/>
            </p:nvSpPr>
            <p:spPr bwMode="auto">
              <a:xfrm rot="-6015235">
                <a:off x="6069820" y="3480567"/>
                <a:ext cx="1439503" cy="1301631"/>
              </a:xfrm>
              <a:custGeom>
                <a:avLst/>
                <a:gdLst>
                  <a:gd name="T0" fmla="*/ 0 w 1317624"/>
                  <a:gd name="T1" fmla="*/ 1907729 h 1201286"/>
                  <a:gd name="T2" fmla="*/ 2148881 w 1317624"/>
                  <a:gd name="T3" fmla="*/ 0 h 1201286"/>
                  <a:gd name="T4" fmla="*/ 2240361 w 1317624"/>
                  <a:gd name="T5" fmla="*/ 22101 h 1201286"/>
                  <a:gd name="T6" fmla="*/ 50610 w 1317624"/>
                  <a:gd name="T7" fmla="*/ 1943996 h 1201286"/>
                  <a:gd name="T8" fmla="*/ 0 w 1317624"/>
                  <a:gd name="T9" fmla="*/ 1907729 h 120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624" h="1201286">
                    <a:moveTo>
                      <a:pt x="0" y="1178876"/>
                    </a:moveTo>
                    <a:lnTo>
                      <a:pt x="1263822" y="0"/>
                    </a:lnTo>
                    <a:lnTo>
                      <a:pt x="1317624" y="13658"/>
                    </a:lnTo>
                    <a:lnTo>
                      <a:pt x="29766" y="1201286"/>
                    </a:lnTo>
                    <a:lnTo>
                      <a:pt x="0" y="1178876"/>
                    </a:lnTo>
                    <a:close/>
                  </a:path>
                </a:pathLst>
              </a:custGeom>
              <a:blipFill dpi="0" rotWithShape="1">
                <a:blip r:embed="rId10"/>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90" name="Diagonal Stripe 141"/>
              <p:cNvSpPr>
                <a:spLocks/>
              </p:cNvSpPr>
              <p:nvPr/>
            </p:nvSpPr>
            <p:spPr bwMode="auto">
              <a:xfrm rot="2407606">
                <a:off x="5125607" y="4625058"/>
                <a:ext cx="526191" cy="491368"/>
              </a:xfrm>
              <a:custGeom>
                <a:avLst/>
                <a:gdLst>
                  <a:gd name="T0" fmla="*/ 0 w 526191"/>
                  <a:gd name="T1" fmla="*/ 395035 h 491368"/>
                  <a:gd name="T2" fmla="*/ 423031 w 526191"/>
                  <a:gd name="T3" fmla="*/ 0 h 491368"/>
                  <a:gd name="T4" fmla="*/ 526191 w 526191"/>
                  <a:gd name="T5" fmla="*/ 0 h 491368"/>
                  <a:gd name="T6" fmla="*/ 0 w 526191"/>
                  <a:gd name="T7" fmla="*/ 491368 h 491368"/>
                  <a:gd name="T8" fmla="*/ 0 w 526191"/>
                  <a:gd name="T9" fmla="*/ 395035 h 491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191" h="491368">
                    <a:moveTo>
                      <a:pt x="0" y="395035"/>
                    </a:moveTo>
                    <a:lnTo>
                      <a:pt x="423031" y="0"/>
                    </a:lnTo>
                    <a:lnTo>
                      <a:pt x="526191" y="0"/>
                    </a:lnTo>
                    <a:lnTo>
                      <a:pt x="0" y="491368"/>
                    </a:lnTo>
                    <a:lnTo>
                      <a:pt x="0" y="395035"/>
                    </a:lnTo>
                    <a:close/>
                  </a:path>
                </a:pathLst>
              </a:custGeom>
              <a:blipFill dpi="0" rotWithShape="1">
                <a:blip r:embed="rId9"/>
                <a:srcRect/>
                <a:tile tx="0" ty="0" sx="100000" sy="100000" flip="none" algn="tl"/>
              </a:blipFill>
              <a:ln w="6350" cap="flat" cmpd="sng">
                <a:solidFill>
                  <a:srgbClr val="3F1E03"/>
                </a:solidFill>
                <a:prstDash val="solid"/>
                <a:miter lim="800000"/>
                <a:headEnd/>
                <a:tailEnd/>
              </a:ln>
            </p:spPr>
            <p:txBody>
              <a:bodyPr anchor="ctr"/>
              <a:lstStyle/>
              <a:p>
                <a:endParaRPr lang="en-US"/>
              </a:p>
            </p:txBody>
          </p:sp>
          <p:sp>
            <p:nvSpPr>
              <p:cNvPr id="143" name="Rectangle 13">
                <a:extLst>
                  <a:ext uri="{FF2B5EF4-FFF2-40B4-BE49-F238E27FC236}"/>
                </a:extLst>
              </p:cNvPr>
              <p:cNvSpPr/>
              <p:nvPr/>
            </p:nvSpPr>
            <p:spPr>
              <a:xfrm>
                <a:off x="7371152" y="5656240"/>
                <a:ext cx="343870" cy="219156"/>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 name="connsiteX0" fmla="*/ 0 w 866776"/>
                  <a:gd name="connsiteY0" fmla="*/ 47626 h 195265"/>
                  <a:gd name="connsiteX1" fmla="*/ 195264 w 866776"/>
                  <a:gd name="connsiteY1" fmla="*/ 0 h 195265"/>
                  <a:gd name="connsiteX2" fmla="*/ 866776 w 866776"/>
                  <a:gd name="connsiteY2" fmla="*/ 195265 h 195265"/>
                  <a:gd name="connsiteX3" fmla="*/ 1 w 866776"/>
                  <a:gd name="connsiteY3" fmla="*/ 180977 h 195265"/>
                  <a:gd name="connsiteX4" fmla="*/ 0 w 866776"/>
                  <a:gd name="connsiteY4" fmla="*/ 47626 h 195265"/>
                  <a:gd name="connsiteX0" fmla="*/ 0 w 209551"/>
                  <a:gd name="connsiteY0" fmla="*/ 47626 h 180977"/>
                  <a:gd name="connsiteX1" fmla="*/ 195264 w 209551"/>
                  <a:gd name="connsiteY1" fmla="*/ 0 h 180977"/>
                  <a:gd name="connsiteX2" fmla="*/ 209551 w 209551"/>
                  <a:gd name="connsiteY2" fmla="*/ 119065 h 180977"/>
                  <a:gd name="connsiteX3" fmla="*/ 1 w 209551"/>
                  <a:gd name="connsiteY3" fmla="*/ 180977 h 180977"/>
                  <a:gd name="connsiteX4" fmla="*/ 0 w 209551"/>
                  <a:gd name="connsiteY4" fmla="*/ 47626 h 180977"/>
                  <a:gd name="connsiteX0" fmla="*/ 0 w 214313"/>
                  <a:gd name="connsiteY0" fmla="*/ 47626 h 180977"/>
                  <a:gd name="connsiteX1" fmla="*/ 195264 w 214313"/>
                  <a:gd name="connsiteY1" fmla="*/ 0 h 180977"/>
                  <a:gd name="connsiteX2" fmla="*/ 214313 w 214313"/>
                  <a:gd name="connsiteY2" fmla="*/ 104778 h 180977"/>
                  <a:gd name="connsiteX3" fmla="*/ 1 w 214313"/>
                  <a:gd name="connsiteY3" fmla="*/ 180977 h 180977"/>
                  <a:gd name="connsiteX4" fmla="*/ 0 w 214313"/>
                  <a:gd name="connsiteY4" fmla="*/ 47626 h 180977"/>
                  <a:gd name="connsiteX0" fmla="*/ 0 w 214314"/>
                  <a:gd name="connsiteY0" fmla="*/ 57151 h 190502"/>
                  <a:gd name="connsiteX1" fmla="*/ 214314 w 214314"/>
                  <a:gd name="connsiteY1" fmla="*/ 0 h 190502"/>
                  <a:gd name="connsiteX2" fmla="*/ 214313 w 214314"/>
                  <a:gd name="connsiteY2" fmla="*/ 114303 h 190502"/>
                  <a:gd name="connsiteX3" fmla="*/ 1 w 214314"/>
                  <a:gd name="connsiteY3" fmla="*/ 190502 h 190502"/>
                  <a:gd name="connsiteX4" fmla="*/ 0 w 214314"/>
                  <a:gd name="connsiteY4" fmla="*/ 57151 h 190502"/>
                  <a:gd name="connsiteX0" fmla="*/ 0 w 325756"/>
                  <a:gd name="connsiteY0" fmla="*/ 85726 h 219077"/>
                  <a:gd name="connsiteX1" fmla="*/ 325756 w 325756"/>
                  <a:gd name="connsiteY1" fmla="*/ 0 h 219077"/>
                  <a:gd name="connsiteX2" fmla="*/ 214313 w 325756"/>
                  <a:gd name="connsiteY2" fmla="*/ 142878 h 219077"/>
                  <a:gd name="connsiteX3" fmla="*/ 1 w 325756"/>
                  <a:gd name="connsiteY3" fmla="*/ 219077 h 219077"/>
                  <a:gd name="connsiteX4" fmla="*/ 0 w 325756"/>
                  <a:gd name="connsiteY4" fmla="*/ 85726 h 219077"/>
                  <a:gd name="connsiteX0" fmla="*/ 0 w 325756"/>
                  <a:gd name="connsiteY0" fmla="*/ 85726 h 219077"/>
                  <a:gd name="connsiteX1" fmla="*/ 325756 w 325756"/>
                  <a:gd name="connsiteY1" fmla="*/ 0 h 219077"/>
                  <a:gd name="connsiteX2" fmla="*/ 325755 w 325756"/>
                  <a:gd name="connsiteY2" fmla="*/ 90491 h 219077"/>
                  <a:gd name="connsiteX3" fmla="*/ 1 w 325756"/>
                  <a:gd name="connsiteY3" fmla="*/ 219077 h 219077"/>
                  <a:gd name="connsiteX4" fmla="*/ 0 w 325756"/>
                  <a:gd name="connsiteY4" fmla="*/ 85726 h 219077"/>
                  <a:gd name="connsiteX0" fmla="*/ 0 w 325755"/>
                  <a:gd name="connsiteY0" fmla="*/ 85726 h 219077"/>
                  <a:gd name="connsiteX1" fmla="*/ 308611 w 325755"/>
                  <a:gd name="connsiteY1" fmla="*/ 0 h 219077"/>
                  <a:gd name="connsiteX2" fmla="*/ 325755 w 325755"/>
                  <a:gd name="connsiteY2" fmla="*/ 90491 h 219077"/>
                  <a:gd name="connsiteX3" fmla="*/ 1 w 325755"/>
                  <a:gd name="connsiteY3" fmla="*/ 219077 h 219077"/>
                  <a:gd name="connsiteX4" fmla="*/ 0 w 325755"/>
                  <a:gd name="connsiteY4" fmla="*/ 85726 h 219077"/>
                  <a:gd name="connsiteX0" fmla="*/ 0 w 308611"/>
                  <a:gd name="connsiteY0" fmla="*/ 85726 h 219077"/>
                  <a:gd name="connsiteX1" fmla="*/ 308611 w 308611"/>
                  <a:gd name="connsiteY1" fmla="*/ 0 h 219077"/>
                  <a:gd name="connsiteX2" fmla="*/ 304324 w 308611"/>
                  <a:gd name="connsiteY2" fmla="*/ 90491 h 219077"/>
                  <a:gd name="connsiteX3" fmla="*/ 1 w 308611"/>
                  <a:gd name="connsiteY3" fmla="*/ 219077 h 219077"/>
                  <a:gd name="connsiteX4" fmla="*/ 0 w 308611"/>
                  <a:gd name="connsiteY4" fmla="*/ 85726 h 219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1" h="219077">
                    <a:moveTo>
                      <a:pt x="0" y="85726"/>
                    </a:moveTo>
                    <a:lnTo>
                      <a:pt x="308611" y="0"/>
                    </a:lnTo>
                    <a:cubicBezTo>
                      <a:pt x="308611" y="38101"/>
                      <a:pt x="304324" y="52390"/>
                      <a:pt x="304324" y="90491"/>
                    </a:cubicBezTo>
                    <a:lnTo>
                      <a:pt x="1" y="219077"/>
                    </a:lnTo>
                    <a:cubicBezTo>
                      <a:pt x="1" y="174627"/>
                      <a:pt x="0" y="130176"/>
                      <a:pt x="0" y="85726"/>
                    </a:cubicBezTo>
                    <a:close/>
                  </a:path>
                </a:pathLst>
              </a:cu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Rectangle 13">
                <a:extLst>
                  <a:ext uri="{FF2B5EF4-FFF2-40B4-BE49-F238E27FC236}"/>
                </a:extLst>
              </p:cNvPr>
              <p:cNvSpPr/>
              <p:nvPr/>
            </p:nvSpPr>
            <p:spPr>
              <a:xfrm>
                <a:off x="8021967" y="5492451"/>
                <a:ext cx="198476" cy="152255"/>
              </a:xfrm>
              <a:custGeom>
                <a:avLst/>
                <a:gdLst>
                  <a:gd name="connsiteX0" fmla="*/ 0 w 866775"/>
                  <a:gd name="connsiteY0" fmla="*/ 0 h 157164"/>
                  <a:gd name="connsiteX1" fmla="*/ 866775 w 866775"/>
                  <a:gd name="connsiteY1" fmla="*/ 0 h 157164"/>
                  <a:gd name="connsiteX2" fmla="*/ 866775 w 866775"/>
                  <a:gd name="connsiteY2" fmla="*/ 157164 h 157164"/>
                  <a:gd name="connsiteX3" fmla="*/ 0 w 866775"/>
                  <a:gd name="connsiteY3" fmla="*/ 157164 h 157164"/>
                  <a:gd name="connsiteX4" fmla="*/ 0 w 866775"/>
                  <a:gd name="connsiteY4" fmla="*/ 0 h 157164"/>
                  <a:gd name="connsiteX0" fmla="*/ 0 w 871538"/>
                  <a:gd name="connsiteY0" fmla="*/ 0 h 157164"/>
                  <a:gd name="connsiteX1" fmla="*/ 871538 w 871538"/>
                  <a:gd name="connsiteY1" fmla="*/ 33337 h 157164"/>
                  <a:gd name="connsiteX2" fmla="*/ 866775 w 871538"/>
                  <a:gd name="connsiteY2" fmla="*/ 157164 h 157164"/>
                  <a:gd name="connsiteX3" fmla="*/ 0 w 871538"/>
                  <a:gd name="connsiteY3" fmla="*/ 157164 h 157164"/>
                  <a:gd name="connsiteX4" fmla="*/ 0 w 871538"/>
                  <a:gd name="connsiteY4" fmla="*/ 0 h 157164"/>
                  <a:gd name="connsiteX0" fmla="*/ 0 w 876301"/>
                  <a:gd name="connsiteY0" fmla="*/ 0 h 128589"/>
                  <a:gd name="connsiteX1" fmla="*/ 876301 w 876301"/>
                  <a:gd name="connsiteY1" fmla="*/ 4762 h 128589"/>
                  <a:gd name="connsiteX2" fmla="*/ 871538 w 876301"/>
                  <a:gd name="connsiteY2" fmla="*/ 128589 h 128589"/>
                  <a:gd name="connsiteX3" fmla="*/ 4763 w 876301"/>
                  <a:gd name="connsiteY3" fmla="*/ 128589 h 128589"/>
                  <a:gd name="connsiteX4" fmla="*/ 0 w 876301"/>
                  <a:gd name="connsiteY4" fmla="*/ 0 h 128589"/>
                  <a:gd name="connsiteX0" fmla="*/ 0 w 885826"/>
                  <a:gd name="connsiteY0" fmla="*/ 0 h 138114"/>
                  <a:gd name="connsiteX1" fmla="*/ 885826 w 885826"/>
                  <a:gd name="connsiteY1" fmla="*/ 14287 h 138114"/>
                  <a:gd name="connsiteX2" fmla="*/ 881063 w 885826"/>
                  <a:gd name="connsiteY2" fmla="*/ 138114 h 138114"/>
                  <a:gd name="connsiteX3" fmla="*/ 14288 w 885826"/>
                  <a:gd name="connsiteY3" fmla="*/ 138114 h 138114"/>
                  <a:gd name="connsiteX4" fmla="*/ 0 w 885826"/>
                  <a:gd name="connsiteY4" fmla="*/ 0 h 138114"/>
                  <a:gd name="connsiteX0" fmla="*/ 0 w 885826"/>
                  <a:gd name="connsiteY0" fmla="*/ 0 h 152402"/>
                  <a:gd name="connsiteX1" fmla="*/ 885826 w 885826"/>
                  <a:gd name="connsiteY1" fmla="*/ 14287 h 152402"/>
                  <a:gd name="connsiteX2" fmla="*/ 881063 w 885826"/>
                  <a:gd name="connsiteY2" fmla="*/ 152402 h 152402"/>
                  <a:gd name="connsiteX3" fmla="*/ 14288 w 885826"/>
                  <a:gd name="connsiteY3" fmla="*/ 138114 h 152402"/>
                  <a:gd name="connsiteX4" fmla="*/ 0 w 885826"/>
                  <a:gd name="connsiteY4" fmla="*/ 0 h 152402"/>
                  <a:gd name="connsiteX0" fmla="*/ 0 w 871539"/>
                  <a:gd name="connsiteY0" fmla="*/ 0 h 147639"/>
                  <a:gd name="connsiteX1" fmla="*/ 871539 w 871539"/>
                  <a:gd name="connsiteY1" fmla="*/ 9524 h 147639"/>
                  <a:gd name="connsiteX2" fmla="*/ 866776 w 871539"/>
                  <a:gd name="connsiteY2" fmla="*/ 147639 h 147639"/>
                  <a:gd name="connsiteX3" fmla="*/ 1 w 871539"/>
                  <a:gd name="connsiteY3" fmla="*/ 133351 h 147639"/>
                  <a:gd name="connsiteX4" fmla="*/ 0 w 871539"/>
                  <a:gd name="connsiteY4" fmla="*/ 0 h 147639"/>
                  <a:gd name="connsiteX0" fmla="*/ 0 w 866776"/>
                  <a:gd name="connsiteY0" fmla="*/ 47626 h 195265"/>
                  <a:gd name="connsiteX1" fmla="*/ 195264 w 866776"/>
                  <a:gd name="connsiteY1" fmla="*/ 0 h 195265"/>
                  <a:gd name="connsiteX2" fmla="*/ 866776 w 866776"/>
                  <a:gd name="connsiteY2" fmla="*/ 195265 h 195265"/>
                  <a:gd name="connsiteX3" fmla="*/ 1 w 866776"/>
                  <a:gd name="connsiteY3" fmla="*/ 180977 h 195265"/>
                  <a:gd name="connsiteX4" fmla="*/ 0 w 866776"/>
                  <a:gd name="connsiteY4" fmla="*/ 47626 h 195265"/>
                  <a:gd name="connsiteX0" fmla="*/ 0 w 209551"/>
                  <a:gd name="connsiteY0" fmla="*/ 47626 h 180977"/>
                  <a:gd name="connsiteX1" fmla="*/ 195264 w 209551"/>
                  <a:gd name="connsiteY1" fmla="*/ 0 h 180977"/>
                  <a:gd name="connsiteX2" fmla="*/ 209551 w 209551"/>
                  <a:gd name="connsiteY2" fmla="*/ 119065 h 180977"/>
                  <a:gd name="connsiteX3" fmla="*/ 1 w 209551"/>
                  <a:gd name="connsiteY3" fmla="*/ 180977 h 180977"/>
                  <a:gd name="connsiteX4" fmla="*/ 0 w 209551"/>
                  <a:gd name="connsiteY4" fmla="*/ 47626 h 180977"/>
                  <a:gd name="connsiteX0" fmla="*/ 0 w 214313"/>
                  <a:gd name="connsiteY0" fmla="*/ 47626 h 180977"/>
                  <a:gd name="connsiteX1" fmla="*/ 195264 w 214313"/>
                  <a:gd name="connsiteY1" fmla="*/ 0 h 180977"/>
                  <a:gd name="connsiteX2" fmla="*/ 214313 w 214313"/>
                  <a:gd name="connsiteY2" fmla="*/ 104778 h 180977"/>
                  <a:gd name="connsiteX3" fmla="*/ 1 w 214313"/>
                  <a:gd name="connsiteY3" fmla="*/ 180977 h 180977"/>
                  <a:gd name="connsiteX4" fmla="*/ 0 w 214313"/>
                  <a:gd name="connsiteY4" fmla="*/ 47626 h 180977"/>
                  <a:gd name="connsiteX0" fmla="*/ 0 w 214314"/>
                  <a:gd name="connsiteY0" fmla="*/ 57151 h 190502"/>
                  <a:gd name="connsiteX1" fmla="*/ 214314 w 214314"/>
                  <a:gd name="connsiteY1" fmla="*/ 0 h 190502"/>
                  <a:gd name="connsiteX2" fmla="*/ 214313 w 214314"/>
                  <a:gd name="connsiteY2" fmla="*/ 114303 h 190502"/>
                  <a:gd name="connsiteX3" fmla="*/ 1 w 214314"/>
                  <a:gd name="connsiteY3" fmla="*/ 190502 h 190502"/>
                  <a:gd name="connsiteX4" fmla="*/ 0 w 214314"/>
                  <a:gd name="connsiteY4" fmla="*/ 57151 h 190502"/>
                  <a:gd name="connsiteX0" fmla="*/ 0 w 214314"/>
                  <a:gd name="connsiteY0" fmla="*/ 85726 h 190502"/>
                  <a:gd name="connsiteX1" fmla="*/ 214314 w 214314"/>
                  <a:gd name="connsiteY1" fmla="*/ 0 h 190502"/>
                  <a:gd name="connsiteX2" fmla="*/ 214313 w 214314"/>
                  <a:gd name="connsiteY2" fmla="*/ 114303 h 190502"/>
                  <a:gd name="connsiteX3" fmla="*/ 1 w 214314"/>
                  <a:gd name="connsiteY3" fmla="*/ 190502 h 190502"/>
                  <a:gd name="connsiteX4" fmla="*/ 0 w 214314"/>
                  <a:gd name="connsiteY4" fmla="*/ 85726 h 190502"/>
                  <a:gd name="connsiteX0" fmla="*/ 0 w 214314"/>
                  <a:gd name="connsiteY0" fmla="*/ 57151 h 161927"/>
                  <a:gd name="connsiteX1" fmla="*/ 214314 w 214314"/>
                  <a:gd name="connsiteY1" fmla="*/ 0 h 161927"/>
                  <a:gd name="connsiteX2" fmla="*/ 214313 w 214314"/>
                  <a:gd name="connsiteY2" fmla="*/ 85728 h 161927"/>
                  <a:gd name="connsiteX3" fmla="*/ 1 w 214314"/>
                  <a:gd name="connsiteY3" fmla="*/ 161927 h 161927"/>
                  <a:gd name="connsiteX4" fmla="*/ 0 w 214314"/>
                  <a:gd name="connsiteY4" fmla="*/ 57151 h 161927"/>
                  <a:gd name="connsiteX0" fmla="*/ 0 w 214314"/>
                  <a:gd name="connsiteY0" fmla="*/ 61914 h 166690"/>
                  <a:gd name="connsiteX1" fmla="*/ 214314 w 214314"/>
                  <a:gd name="connsiteY1" fmla="*/ 0 h 166690"/>
                  <a:gd name="connsiteX2" fmla="*/ 214313 w 214314"/>
                  <a:gd name="connsiteY2" fmla="*/ 90491 h 166690"/>
                  <a:gd name="connsiteX3" fmla="*/ 1 w 214314"/>
                  <a:gd name="connsiteY3" fmla="*/ 166690 h 166690"/>
                  <a:gd name="connsiteX4" fmla="*/ 0 w 214314"/>
                  <a:gd name="connsiteY4" fmla="*/ 61914 h 166690"/>
                  <a:gd name="connsiteX0" fmla="*/ 0 w 214314"/>
                  <a:gd name="connsiteY0" fmla="*/ 61914 h 152403"/>
                  <a:gd name="connsiteX1" fmla="*/ 214314 w 214314"/>
                  <a:gd name="connsiteY1" fmla="*/ 0 h 152403"/>
                  <a:gd name="connsiteX2" fmla="*/ 214313 w 214314"/>
                  <a:gd name="connsiteY2" fmla="*/ 90491 h 152403"/>
                  <a:gd name="connsiteX3" fmla="*/ 4763 w 214314"/>
                  <a:gd name="connsiteY3" fmla="*/ 152403 h 152403"/>
                  <a:gd name="connsiteX4" fmla="*/ 0 w 214314"/>
                  <a:gd name="connsiteY4" fmla="*/ 61914 h 152403"/>
                  <a:gd name="connsiteX0" fmla="*/ 0 w 219075"/>
                  <a:gd name="connsiteY0" fmla="*/ 61914 h 152403"/>
                  <a:gd name="connsiteX1" fmla="*/ 214314 w 219075"/>
                  <a:gd name="connsiteY1" fmla="*/ 0 h 152403"/>
                  <a:gd name="connsiteX2" fmla="*/ 219075 w 219075"/>
                  <a:gd name="connsiteY2" fmla="*/ 80966 h 152403"/>
                  <a:gd name="connsiteX3" fmla="*/ 4763 w 219075"/>
                  <a:gd name="connsiteY3" fmla="*/ 152403 h 152403"/>
                  <a:gd name="connsiteX4" fmla="*/ 0 w 219075"/>
                  <a:gd name="connsiteY4" fmla="*/ 61914 h 152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152403">
                    <a:moveTo>
                      <a:pt x="0" y="61914"/>
                    </a:moveTo>
                    <a:lnTo>
                      <a:pt x="214314" y="0"/>
                    </a:lnTo>
                    <a:cubicBezTo>
                      <a:pt x="214314" y="38101"/>
                      <a:pt x="219075" y="42865"/>
                      <a:pt x="219075" y="80966"/>
                    </a:cubicBezTo>
                    <a:lnTo>
                      <a:pt x="4763" y="152403"/>
                    </a:lnTo>
                    <a:cubicBezTo>
                      <a:pt x="4763" y="107953"/>
                      <a:pt x="0" y="106364"/>
                      <a:pt x="0" y="61914"/>
                    </a:cubicBezTo>
                    <a:close/>
                  </a:path>
                </a:pathLst>
              </a:cu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493" name="Diagonal Stripe 144"/>
              <p:cNvSpPr>
                <a:spLocks/>
              </p:cNvSpPr>
              <p:nvPr/>
            </p:nvSpPr>
            <p:spPr bwMode="auto">
              <a:xfrm rot="6214631">
                <a:off x="6225332" y="3968698"/>
                <a:ext cx="152255" cy="228478"/>
              </a:xfrm>
              <a:custGeom>
                <a:avLst/>
                <a:gdLst>
                  <a:gd name="T0" fmla="*/ 0 w 152255"/>
                  <a:gd name="T1" fmla="*/ 136411 h 228478"/>
                  <a:gd name="T2" fmla="*/ 90902 w 152255"/>
                  <a:gd name="T3" fmla="*/ 0 h 228478"/>
                  <a:gd name="T4" fmla="*/ 152255 w 152255"/>
                  <a:gd name="T5" fmla="*/ 0 h 228478"/>
                  <a:gd name="T6" fmla="*/ 0 w 152255"/>
                  <a:gd name="T7" fmla="*/ 228478 h 228478"/>
                  <a:gd name="T8" fmla="*/ 0 w 152255"/>
                  <a:gd name="T9" fmla="*/ 136411 h 2284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255" h="228478">
                    <a:moveTo>
                      <a:pt x="0" y="136411"/>
                    </a:moveTo>
                    <a:lnTo>
                      <a:pt x="90902" y="0"/>
                    </a:lnTo>
                    <a:lnTo>
                      <a:pt x="152255" y="0"/>
                    </a:lnTo>
                    <a:lnTo>
                      <a:pt x="0" y="228478"/>
                    </a:lnTo>
                    <a:lnTo>
                      <a:pt x="0" y="136411"/>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94" name="Frame 11"/>
              <p:cNvSpPr>
                <a:spLocks/>
              </p:cNvSpPr>
              <p:nvPr/>
            </p:nvSpPr>
            <p:spPr bwMode="auto">
              <a:xfrm>
                <a:off x="5813348" y="4062176"/>
                <a:ext cx="486958" cy="1598678"/>
              </a:xfrm>
              <a:custGeom>
                <a:avLst/>
                <a:gdLst>
                  <a:gd name="T0" fmla="*/ 0 w 930607"/>
                  <a:gd name="T1" fmla="*/ 0 h 1096157"/>
                  <a:gd name="T2" fmla="*/ 17603 w 930607"/>
                  <a:gd name="T3" fmla="*/ 607227 h 1096157"/>
                  <a:gd name="T4" fmla="*/ 19104 w 930607"/>
                  <a:gd name="T5" fmla="*/ 10289994 h 1096157"/>
                  <a:gd name="T6" fmla="*/ 1705 w 930607"/>
                  <a:gd name="T7" fmla="*/ 10548778 h 1096157"/>
                  <a:gd name="T8" fmla="*/ 0 w 930607"/>
                  <a:gd name="T9" fmla="*/ 0 h 1096157"/>
                  <a:gd name="T10" fmla="*/ 2353 w 930607"/>
                  <a:gd name="T11" fmla="*/ 512641 h 1096157"/>
                  <a:gd name="T12" fmla="*/ 4246 w 930607"/>
                  <a:gd name="T13" fmla="*/ 10496545 h 1096157"/>
                  <a:gd name="T14" fmla="*/ 17404 w 930607"/>
                  <a:gd name="T15" fmla="*/ 10337787 h 1096157"/>
                  <a:gd name="T16" fmla="*/ 15162 w 930607"/>
                  <a:gd name="T17" fmla="*/ 948367 h 1096157"/>
                  <a:gd name="T18" fmla="*/ 2353 w 930607"/>
                  <a:gd name="T19" fmla="*/ 512641 h 10961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0607" h="1096157">
                    <a:moveTo>
                      <a:pt x="0" y="0"/>
                    </a:moveTo>
                    <a:lnTo>
                      <a:pt x="857502" y="63099"/>
                    </a:lnTo>
                    <a:cubicBezTo>
                      <a:pt x="860677" y="452357"/>
                      <a:pt x="927432" y="680008"/>
                      <a:pt x="930607" y="1069266"/>
                    </a:cubicBezTo>
                    <a:lnTo>
                      <a:pt x="83045" y="1096157"/>
                    </a:lnTo>
                    <a:lnTo>
                      <a:pt x="0" y="0"/>
                    </a:lnTo>
                    <a:close/>
                    <a:moveTo>
                      <a:pt x="114614" y="53270"/>
                    </a:moveTo>
                    <a:cubicBezTo>
                      <a:pt x="113027" y="346713"/>
                      <a:pt x="208445" y="797286"/>
                      <a:pt x="206858" y="1090729"/>
                    </a:cubicBezTo>
                    <a:lnTo>
                      <a:pt x="847826" y="1074232"/>
                    </a:lnTo>
                    <a:cubicBezTo>
                      <a:pt x="847826" y="850302"/>
                      <a:pt x="738617" y="322478"/>
                      <a:pt x="738617" y="98548"/>
                    </a:cubicBezTo>
                    <a:lnTo>
                      <a:pt x="114614" y="53270"/>
                    </a:lnTo>
                    <a:close/>
                  </a:path>
                </a:pathLst>
              </a:custGeom>
              <a:blipFill dpi="0" rotWithShape="1">
                <a:blip r:embed="rId9"/>
                <a:srcRect/>
                <a:tile tx="0" ty="0" sx="100000" sy="100000" flip="none" algn="tl"/>
              </a:blipFill>
              <a:ln w="6350" cap="flat" cmpd="sng">
                <a:solidFill>
                  <a:srgbClr val="5F2E05"/>
                </a:solidFill>
                <a:prstDash val="solid"/>
                <a:miter lim="800000"/>
                <a:headEnd/>
                <a:tailEnd/>
              </a:ln>
            </p:spPr>
            <p:txBody>
              <a:bodyPr anchor="ctr"/>
              <a:lstStyle/>
              <a:p>
                <a:endParaRPr lang="en-US"/>
              </a:p>
            </p:txBody>
          </p:sp>
          <p:sp>
            <p:nvSpPr>
              <p:cNvPr id="61495" name="Diagonal Stripe 146"/>
              <p:cNvSpPr>
                <a:spLocks/>
              </p:cNvSpPr>
              <p:nvPr/>
            </p:nvSpPr>
            <p:spPr bwMode="auto">
              <a:xfrm>
                <a:off x="5695648" y="4082937"/>
                <a:ext cx="152318" cy="228383"/>
              </a:xfrm>
              <a:custGeom>
                <a:avLst/>
                <a:gdLst>
                  <a:gd name="T0" fmla="*/ 0 w 152318"/>
                  <a:gd name="T1" fmla="*/ 142735 h 228383"/>
                  <a:gd name="T2" fmla="*/ 95196 w 152318"/>
                  <a:gd name="T3" fmla="*/ 0 h 228383"/>
                  <a:gd name="T4" fmla="*/ 152318 w 152318"/>
                  <a:gd name="T5" fmla="*/ 0 h 228383"/>
                  <a:gd name="T6" fmla="*/ 0 w 152318"/>
                  <a:gd name="T7" fmla="*/ 228383 h 228383"/>
                  <a:gd name="T8" fmla="*/ 0 w 152318"/>
                  <a:gd name="T9" fmla="*/ 142735 h 228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18" h="228383">
                    <a:moveTo>
                      <a:pt x="0" y="142735"/>
                    </a:moveTo>
                    <a:lnTo>
                      <a:pt x="95196" y="0"/>
                    </a:lnTo>
                    <a:lnTo>
                      <a:pt x="152318" y="0"/>
                    </a:lnTo>
                    <a:lnTo>
                      <a:pt x="0" y="228383"/>
                    </a:lnTo>
                    <a:lnTo>
                      <a:pt x="0" y="142735"/>
                    </a:lnTo>
                    <a:close/>
                  </a:path>
                </a:pathLst>
              </a:custGeom>
              <a:blipFill dpi="0" rotWithShape="1">
                <a:blip r:embed="rId10"/>
                <a:srcRect/>
                <a:tile tx="0" ty="0" sx="100000" sy="100000" flip="none" algn="tl"/>
              </a:blipFill>
              <a:ln w="6350" cap="flat" cmpd="sng">
                <a:solidFill>
                  <a:srgbClr val="BC5908"/>
                </a:solidFill>
                <a:prstDash val="solid"/>
                <a:miter lim="800000"/>
                <a:headEnd/>
                <a:tailEnd/>
              </a:ln>
            </p:spPr>
            <p:txBody>
              <a:bodyPr anchor="ctr"/>
              <a:lstStyle/>
              <a:p>
                <a:endParaRPr lang="en-US"/>
              </a:p>
            </p:txBody>
          </p:sp>
          <p:sp>
            <p:nvSpPr>
              <p:cNvPr id="61496" name="Frame 11"/>
              <p:cNvSpPr>
                <a:spLocks/>
              </p:cNvSpPr>
              <p:nvPr/>
            </p:nvSpPr>
            <p:spPr bwMode="auto">
              <a:xfrm>
                <a:off x="5665645" y="3921454"/>
                <a:ext cx="823905" cy="929680"/>
              </a:xfrm>
              <a:custGeom>
                <a:avLst/>
                <a:gdLst>
                  <a:gd name="T0" fmla="*/ 0 w 823912"/>
                  <a:gd name="T1" fmla="*/ 46224 h 1158836"/>
                  <a:gd name="T2" fmla="*/ 781008 w 823912"/>
                  <a:gd name="T3" fmla="*/ 0 h 1158836"/>
                  <a:gd name="T4" fmla="*/ 823870 w 823912"/>
                  <a:gd name="T5" fmla="*/ 288879 h 1158836"/>
                  <a:gd name="T6" fmla="*/ 0 w 823912"/>
                  <a:gd name="T7" fmla="*/ 308953 h 1158836"/>
                  <a:gd name="T8" fmla="*/ 0 w 823912"/>
                  <a:gd name="T9" fmla="*/ 46224 h 1158836"/>
                  <a:gd name="T10" fmla="*/ 60478 w 823912"/>
                  <a:gd name="T11" fmla="*/ 63647 h 1158836"/>
                  <a:gd name="T12" fmla="*/ 55722 w 823912"/>
                  <a:gd name="T13" fmla="*/ 304669 h 1158836"/>
                  <a:gd name="T14" fmla="*/ 763392 w 823912"/>
                  <a:gd name="T15" fmla="*/ 287419 h 1158836"/>
                  <a:gd name="T16" fmla="*/ 725293 w 823912"/>
                  <a:gd name="T17" fmla="*/ 25351 h 1158836"/>
                  <a:gd name="T18" fmla="*/ 60478 w 823912"/>
                  <a:gd name="T19" fmla="*/ 63647 h 1158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3912" h="1158836">
                    <a:moveTo>
                      <a:pt x="0" y="173381"/>
                    </a:moveTo>
                    <a:lnTo>
                      <a:pt x="781050" y="0"/>
                    </a:lnTo>
                    <a:lnTo>
                      <a:pt x="823912" y="1083546"/>
                    </a:lnTo>
                    <a:lnTo>
                      <a:pt x="0" y="1158836"/>
                    </a:lnTo>
                    <a:lnTo>
                      <a:pt x="0" y="173381"/>
                    </a:lnTo>
                    <a:close/>
                    <a:moveTo>
                      <a:pt x="60484" y="238728"/>
                    </a:moveTo>
                    <a:cubicBezTo>
                      <a:pt x="58897" y="532171"/>
                      <a:pt x="57309" y="849326"/>
                      <a:pt x="55722" y="1142769"/>
                    </a:cubicBezTo>
                    <a:lnTo>
                      <a:pt x="763428" y="1078068"/>
                    </a:lnTo>
                    <a:lnTo>
                      <a:pt x="725329" y="95089"/>
                    </a:lnTo>
                    <a:lnTo>
                      <a:pt x="60484" y="238728"/>
                    </a:lnTo>
                    <a:close/>
                  </a:path>
                </a:pathLst>
              </a:custGeom>
              <a:blipFill dpi="0" rotWithShape="1">
                <a:blip r:embed="rId10"/>
                <a:srcRect/>
                <a:stretch>
                  <a:fillRect/>
                </a:stretch>
              </a:blipFill>
              <a:ln w="6350" cap="flat" cmpd="sng">
                <a:solidFill>
                  <a:srgbClr val="385723"/>
                </a:solidFill>
                <a:prstDash val="solid"/>
                <a:miter lim="800000"/>
                <a:headEnd/>
                <a:tailEnd/>
              </a:ln>
            </p:spPr>
            <p:txBody>
              <a:bodyPr anchor="ctr"/>
              <a:lstStyle/>
              <a:p>
                <a:endParaRPr lang="en-US"/>
              </a:p>
            </p:txBody>
          </p:sp>
          <p:sp>
            <p:nvSpPr>
              <p:cNvPr id="61497" name="Frame 11"/>
              <p:cNvSpPr>
                <a:spLocks/>
              </p:cNvSpPr>
              <p:nvPr/>
            </p:nvSpPr>
            <p:spPr bwMode="auto">
              <a:xfrm>
                <a:off x="5663338" y="4786541"/>
                <a:ext cx="860829" cy="1086547"/>
              </a:xfrm>
              <a:custGeom>
                <a:avLst/>
                <a:gdLst>
                  <a:gd name="T0" fmla="*/ 0 w 862013"/>
                  <a:gd name="T1" fmla="*/ 45968 h 1109383"/>
                  <a:gd name="T2" fmla="*/ 826593 w 862013"/>
                  <a:gd name="T3" fmla="*/ 0 h 1109383"/>
                  <a:gd name="T4" fmla="*/ 854933 w 862013"/>
                  <a:gd name="T5" fmla="*/ 979227 h 1109383"/>
                  <a:gd name="T6" fmla="*/ 0 w 862013"/>
                  <a:gd name="T7" fmla="*/ 915806 h 1109383"/>
                  <a:gd name="T8" fmla="*/ 0 w 862013"/>
                  <a:gd name="T9" fmla="*/ 45968 h 1109383"/>
                  <a:gd name="T10" fmla="*/ 88328 w 862013"/>
                  <a:gd name="T11" fmla="*/ 124579 h 1109383"/>
                  <a:gd name="T12" fmla="*/ 83605 w 862013"/>
                  <a:gd name="T13" fmla="*/ 901624 h 1109383"/>
                  <a:gd name="T14" fmla="*/ 780776 w 862013"/>
                  <a:gd name="T15" fmla="*/ 943933 h 1109383"/>
                  <a:gd name="T16" fmla="*/ 752435 w 862013"/>
                  <a:gd name="T17" fmla="*/ 86745 h 1109383"/>
                  <a:gd name="T18" fmla="*/ 88328 w 862013"/>
                  <a:gd name="T19" fmla="*/ 124579 h 11093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2013" h="1109383">
                    <a:moveTo>
                      <a:pt x="0" y="52077"/>
                    </a:moveTo>
                    <a:lnTo>
                      <a:pt x="833438" y="0"/>
                    </a:lnTo>
                    <a:lnTo>
                      <a:pt x="862013" y="1109383"/>
                    </a:lnTo>
                    <a:lnTo>
                      <a:pt x="0" y="1037532"/>
                    </a:lnTo>
                    <a:lnTo>
                      <a:pt x="0" y="52077"/>
                    </a:lnTo>
                    <a:close/>
                    <a:moveTo>
                      <a:pt x="89059" y="141136"/>
                    </a:moveTo>
                    <a:cubicBezTo>
                      <a:pt x="87472" y="434579"/>
                      <a:pt x="85884" y="728021"/>
                      <a:pt x="84297" y="1021464"/>
                    </a:cubicBezTo>
                    <a:lnTo>
                      <a:pt x="787241" y="1069398"/>
                    </a:lnTo>
                    <a:lnTo>
                      <a:pt x="758666" y="98274"/>
                    </a:lnTo>
                    <a:lnTo>
                      <a:pt x="89059" y="141136"/>
                    </a:lnTo>
                    <a:close/>
                  </a:path>
                </a:pathLst>
              </a:custGeom>
              <a:blipFill dpi="0" rotWithShape="1">
                <a:blip r:embed="rId10"/>
                <a:srcRect/>
                <a:stretch>
                  <a:fillRect/>
                </a:stretch>
              </a:blipFill>
              <a:ln w="6350" cap="flat" cmpd="sng">
                <a:solidFill>
                  <a:srgbClr val="385723"/>
                </a:solidFill>
                <a:prstDash val="solid"/>
                <a:miter lim="800000"/>
                <a:headEnd/>
                <a:tailEnd/>
              </a:ln>
            </p:spPr>
            <p:txBody>
              <a:bodyPr anchor="ctr"/>
              <a:lstStyle/>
              <a:p>
                <a:endParaRPr lang="en-US"/>
              </a:p>
            </p:txBody>
          </p:sp>
        </p:grpSp>
      </p:grpSp>
      <p:sp>
        <p:nvSpPr>
          <p:cNvPr id="150" name="Rectangle 149">
            <a:extLst>
              <a:ext uri="{FF2B5EF4-FFF2-40B4-BE49-F238E27FC236}"/>
            </a:extLst>
          </p:cNvPr>
          <p:cNvSpPr/>
          <p:nvPr/>
        </p:nvSpPr>
        <p:spPr>
          <a:xfrm>
            <a:off x="74613" y="4176713"/>
            <a:ext cx="3930650" cy="422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solidFill>
                  <a:schemeClr val="tx1"/>
                </a:solidFill>
              </a:rPr>
              <a:t>Perspectives, Viewpoints, Views, …</a:t>
            </a:r>
          </a:p>
        </p:txBody>
      </p:sp>
      <p:sp>
        <p:nvSpPr>
          <p:cNvPr id="151" name="Rectangle 150">
            <a:extLst>
              <a:ext uri="{FF2B5EF4-FFF2-40B4-BE49-F238E27FC236}"/>
            </a:extLst>
          </p:cNvPr>
          <p:cNvSpPr/>
          <p:nvPr/>
        </p:nvSpPr>
        <p:spPr>
          <a:xfrm>
            <a:off x="3568700" y="4183063"/>
            <a:ext cx="4438650" cy="422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solidFill>
                  <a:schemeClr val="tx1"/>
                </a:solidFill>
              </a:rPr>
              <a:t>Communities of practice, processes,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0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9">
                                            <p:txEl>
                                              <p:pRg st="0" end="0"/>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build="p"/>
      <p:bldP spid="150"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a:grpSpLocks/>
          </p:cNvGrpSpPr>
          <p:nvPr/>
        </p:nvGrpSpPr>
        <p:grpSpPr bwMode="auto">
          <a:xfrm>
            <a:off x="8826500" y="5654675"/>
            <a:ext cx="3486150" cy="979488"/>
            <a:chOff x="8827262" y="5655392"/>
            <a:chExt cx="3484982" cy="979042"/>
          </a:xfrm>
        </p:grpSpPr>
        <p:sp>
          <p:nvSpPr>
            <p:cNvPr id="3" name="Rectangle: Beveled 2">
              <a:extLst>
                <a:ext uri="{FF2B5EF4-FFF2-40B4-BE49-F238E27FC236}"/>
              </a:extLst>
            </p:cNvPr>
            <p:cNvSpPr/>
            <p:nvPr/>
          </p:nvSpPr>
          <p:spPr>
            <a:xfrm>
              <a:off x="9319222" y="5655392"/>
              <a:ext cx="2993022" cy="979042"/>
            </a:xfrm>
            <a:prstGeom prst="bevel">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 name="Arrow: Right 61">
              <a:extLst>
                <a:ext uri="{FF2B5EF4-FFF2-40B4-BE49-F238E27FC236}"/>
              </a:extLst>
            </p:cNvPr>
            <p:cNvSpPr/>
            <p:nvPr/>
          </p:nvSpPr>
          <p:spPr>
            <a:xfrm>
              <a:off x="8827262" y="5848979"/>
              <a:ext cx="539569" cy="579174"/>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6349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00EC658-9D67-FB4A-9E1B-3EE0C54C153E}" type="slidenum">
              <a:rPr altLang="en-US" sz="1400">
                <a:solidFill>
                  <a:srgbClr val="339966"/>
                </a:solidFill>
                <a:latin typeface="Calibri" charset="0"/>
              </a:rPr>
              <a:pPr fontAlgn="base">
                <a:lnSpc>
                  <a:spcPct val="100000"/>
                </a:lnSpc>
                <a:spcBef>
                  <a:spcPct val="0"/>
                </a:spcBef>
                <a:spcAft>
                  <a:spcPct val="0"/>
                </a:spcAft>
                <a:buSzTx/>
                <a:buFontTx/>
                <a:buNone/>
              </a:pPr>
              <a:t>21</a:t>
            </a:fld>
            <a:endParaRPr altLang="en-US" sz="1400">
              <a:solidFill>
                <a:srgbClr val="339966"/>
              </a:solidFill>
              <a:latin typeface="Calibri" charset="0"/>
            </a:endParaRPr>
          </a:p>
        </p:txBody>
      </p:sp>
      <p:grpSp>
        <p:nvGrpSpPr>
          <p:cNvPr id="63491" name="Group 4"/>
          <p:cNvGrpSpPr>
            <a:grpSpLocks/>
          </p:cNvGrpSpPr>
          <p:nvPr/>
        </p:nvGrpSpPr>
        <p:grpSpPr bwMode="auto">
          <a:xfrm>
            <a:off x="2465388" y="1358900"/>
            <a:ext cx="9367837" cy="784225"/>
            <a:chOff x="-744912" y="1918730"/>
            <a:chExt cx="9367469" cy="783794"/>
          </a:xfrm>
        </p:grpSpPr>
        <p:sp>
          <p:nvSpPr>
            <p:cNvPr id="63561" name="TextBox 5"/>
            <p:cNvSpPr txBox="1">
              <a:spLocks noChangeArrowheads="1"/>
            </p:cNvSpPr>
            <p:nvPr/>
          </p:nvSpPr>
          <p:spPr bwMode="auto">
            <a:xfrm>
              <a:off x="-744912" y="2056193"/>
              <a:ext cx="23946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58595B"/>
                  </a:solidFill>
                </a:rPr>
                <a:t>Dec 2007</a:t>
              </a:r>
            </a:p>
            <a:p>
              <a:pPr eaLnBrk="1" hangingPunct="1">
                <a:lnSpc>
                  <a:spcPct val="100000"/>
                </a:lnSpc>
                <a:spcBef>
                  <a:spcPct val="0"/>
                </a:spcBef>
                <a:buSzTx/>
                <a:buFontTx/>
                <a:buNone/>
              </a:pPr>
              <a:r>
                <a:rPr lang="en-US" altLang="en-US" sz="1800" b="1">
                  <a:solidFill>
                    <a:srgbClr val="58595B"/>
                  </a:solidFill>
                </a:rPr>
                <a:t>EISA SG Legislation</a:t>
              </a:r>
            </a:p>
          </p:txBody>
        </p:sp>
        <p:cxnSp>
          <p:nvCxnSpPr>
            <p:cNvPr id="7" name="Straight Arrow Connector 6">
              <a:extLst>
                <a:ext uri="{FF2B5EF4-FFF2-40B4-BE49-F238E27FC236}"/>
              </a:extLst>
            </p:cNvPr>
            <p:cNvCxnSpPr/>
            <p:nvPr/>
          </p:nvCxnSpPr>
          <p:spPr>
            <a:xfrm>
              <a:off x="448841" y="2248749"/>
              <a:ext cx="1922386"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63" name="Rectangle 7"/>
            <p:cNvSpPr>
              <a:spLocks noChangeArrowheads="1"/>
            </p:cNvSpPr>
            <p:nvPr/>
          </p:nvSpPr>
          <p:spPr bwMode="auto">
            <a:xfrm>
              <a:off x="747487" y="1918730"/>
              <a:ext cx="1218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Smart Grid</a:t>
              </a:r>
            </a:p>
          </p:txBody>
        </p:sp>
        <p:cxnSp>
          <p:nvCxnSpPr>
            <p:cNvPr id="9" name="Straight Connector 8">
              <a:extLst>
                <a:ext uri="{FF2B5EF4-FFF2-40B4-BE49-F238E27FC236}"/>
              </a:extLst>
            </p:cNvPr>
            <p:cNvCxnSpPr/>
            <p:nvPr/>
          </p:nvCxnSpPr>
          <p:spPr>
            <a:xfrm>
              <a:off x="2304555" y="2248749"/>
              <a:ext cx="6318002"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extLst>
            </p:cNvPr>
            <p:cNvCxnSpPr/>
            <p:nvPr/>
          </p:nvCxnSpPr>
          <p:spPr>
            <a:xfrm>
              <a:off x="448841" y="2156724"/>
              <a:ext cx="3175" cy="222128"/>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3492" name="Group 10"/>
          <p:cNvGrpSpPr>
            <a:grpSpLocks/>
          </p:cNvGrpSpPr>
          <p:nvPr/>
        </p:nvGrpSpPr>
        <p:grpSpPr bwMode="auto">
          <a:xfrm>
            <a:off x="7204075" y="2260600"/>
            <a:ext cx="4791075" cy="823913"/>
            <a:chOff x="3909932" y="2194693"/>
            <a:chExt cx="4790448" cy="823315"/>
          </a:xfrm>
        </p:grpSpPr>
        <p:sp>
          <p:nvSpPr>
            <p:cNvPr id="63556" name="TextBox 11"/>
            <p:cNvSpPr txBox="1">
              <a:spLocks noChangeArrowheads="1"/>
            </p:cNvSpPr>
            <p:nvPr/>
          </p:nvSpPr>
          <p:spPr bwMode="auto">
            <a:xfrm>
              <a:off x="3909932" y="2371677"/>
              <a:ext cx="1954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58595B"/>
                  </a:solidFill>
                </a:rPr>
                <a:t>Feb 2013</a:t>
              </a:r>
            </a:p>
            <a:p>
              <a:pPr eaLnBrk="1" hangingPunct="1">
                <a:lnSpc>
                  <a:spcPct val="100000"/>
                </a:lnSpc>
                <a:spcBef>
                  <a:spcPct val="0"/>
                </a:spcBef>
                <a:buSzTx/>
                <a:buFontTx/>
                <a:buNone/>
              </a:pPr>
              <a:r>
                <a:rPr lang="en-US" altLang="en-US" sz="1800" b="1">
                  <a:solidFill>
                    <a:srgbClr val="58595B"/>
                  </a:solidFill>
                </a:rPr>
                <a:t>Executive Order</a:t>
              </a:r>
            </a:p>
          </p:txBody>
        </p:sp>
        <p:cxnSp>
          <p:nvCxnSpPr>
            <p:cNvPr id="13" name="Straight Arrow Connector 12">
              <a:extLst>
                <a:ext uri="{FF2B5EF4-FFF2-40B4-BE49-F238E27FC236}"/>
              </a:extLst>
            </p:cNvPr>
            <p:cNvCxnSpPr/>
            <p:nvPr/>
          </p:nvCxnSpPr>
          <p:spPr>
            <a:xfrm>
              <a:off x="5187703" y="2591280"/>
              <a:ext cx="1153961"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58" name="Rectangle 13"/>
            <p:cNvSpPr>
              <a:spLocks noChangeArrowheads="1"/>
            </p:cNvSpPr>
            <p:nvPr/>
          </p:nvSpPr>
          <p:spPr bwMode="auto">
            <a:xfrm>
              <a:off x="5065411" y="2194693"/>
              <a:ext cx="14866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Cybersecurity</a:t>
              </a:r>
            </a:p>
          </p:txBody>
        </p:sp>
        <p:cxnSp>
          <p:nvCxnSpPr>
            <p:cNvPr id="15" name="Straight Connector 14">
              <a:extLst>
                <a:ext uri="{FF2B5EF4-FFF2-40B4-BE49-F238E27FC236}"/>
              </a:extLst>
            </p:cNvPr>
            <p:cNvCxnSpPr/>
            <p:nvPr/>
          </p:nvCxnSpPr>
          <p:spPr>
            <a:xfrm>
              <a:off x="6341664" y="2591280"/>
              <a:ext cx="2358716"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extLst>
            </p:cNvPr>
            <p:cNvCxnSpPr/>
            <p:nvPr/>
          </p:nvCxnSpPr>
          <p:spPr>
            <a:xfrm>
              <a:off x="5187703" y="2511963"/>
              <a:ext cx="0" cy="157049"/>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3493" name="Group 16"/>
          <p:cNvGrpSpPr>
            <a:grpSpLocks/>
          </p:cNvGrpSpPr>
          <p:nvPr/>
        </p:nvGrpSpPr>
        <p:grpSpPr bwMode="auto">
          <a:xfrm>
            <a:off x="7380288" y="3189288"/>
            <a:ext cx="4811712" cy="820737"/>
            <a:chOff x="4201581" y="3306387"/>
            <a:chExt cx="4811676" cy="820186"/>
          </a:xfrm>
        </p:grpSpPr>
        <p:sp>
          <p:nvSpPr>
            <p:cNvPr id="63551" name="TextBox 17"/>
            <p:cNvSpPr txBox="1">
              <a:spLocks noChangeArrowheads="1"/>
            </p:cNvSpPr>
            <p:nvPr/>
          </p:nvSpPr>
          <p:spPr bwMode="auto">
            <a:xfrm>
              <a:off x="4201581" y="3480242"/>
              <a:ext cx="23433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58595B"/>
                  </a:solidFill>
                </a:rPr>
                <a:t>June 2013</a:t>
              </a:r>
            </a:p>
            <a:p>
              <a:pPr eaLnBrk="1" hangingPunct="1">
                <a:lnSpc>
                  <a:spcPct val="100000"/>
                </a:lnSpc>
                <a:spcBef>
                  <a:spcPct val="0"/>
                </a:spcBef>
                <a:buSzTx/>
                <a:buFontTx/>
                <a:buNone/>
              </a:pPr>
              <a:r>
                <a:rPr lang="en-US" altLang="en-US" sz="1800" b="1">
                  <a:solidFill>
                    <a:srgbClr val="58595B"/>
                  </a:solidFill>
                </a:rPr>
                <a:t>Climate Action Plan</a:t>
              </a:r>
            </a:p>
          </p:txBody>
        </p:sp>
        <p:cxnSp>
          <p:nvCxnSpPr>
            <p:cNvPr id="19" name="Straight Arrow Connector 18">
              <a:extLst>
                <a:ext uri="{FF2B5EF4-FFF2-40B4-BE49-F238E27FC236}"/>
              </a:extLst>
            </p:cNvPr>
            <p:cNvCxnSpPr/>
            <p:nvPr/>
          </p:nvCxnSpPr>
          <p:spPr>
            <a:xfrm>
              <a:off x="5568408" y="3706168"/>
              <a:ext cx="1547801"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53" name="Rectangle 19"/>
            <p:cNvSpPr>
              <a:spLocks noChangeArrowheads="1"/>
            </p:cNvSpPr>
            <p:nvPr/>
          </p:nvSpPr>
          <p:spPr bwMode="auto">
            <a:xfrm>
              <a:off x="5378929" y="3306387"/>
              <a:ext cx="36343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Community Disaster Resilience</a:t>
              </a:r>
            </a:p>
          </p:txBody>
        </p:sp>
        <p:cxnSp>
          <p:nvCxnSpPr>
            <p:cNvPr id="21" name="Straight Connector 20">
              <a:extLst>
                <a:ext uri="{FF2B5EF4-FFF2-40B4-BE49-F238E27FC236}"/>
              </a:extLst>
            </p:cNvPr>
            <p:cNvCxnSpPr/>
            <p:nvPr/>
          </p:nvCxnSpPr>
          <p:spPr>
            <a:xfrm>
              <a:off x="7028897" y="3706168"/>
              <a:ext cx="1671625"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extLst>
            </p:cNvPr>
            <p:cNvCxnSpPr/>
            <p:nvPr/>
          </p:nvCxnSpPr>
          <p:spPr>
            <a:xfrm flipV="1">
              <a:off x="5568408" y="3642711"/>
              <a:ext cx="0" cy="155471"/>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sp>
        <p:nvSpPr>
          <p:cNvPr id="63494" name="TextBox 22"/>
          <p:cNvSpPr txBox="1">
            <a:spLocks noChangeArrowheads="1"/>
          </p:cNvSpPr>
          <p:nvPr/>
        </p:nvSpPr>
        <p:spPr bwMode="auto">
          <a:xfrm>
            <a:off x="3376613" y="835025"/>
            <a:ext cx="55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2008</a:t>
            </a:r>
          </a:p>
        </p:txBody>
      </p:sp>
      <p:sp>
        <p:nvSpPr>
          <p:cNvPr id="63495" name="TextBox 23"/>
          <p:cNvSpPr txBox="1">
            <a:spLocks noChangeArrowheads="1"/>
          </p:cNvSpPr>
          <p:nvPr/>
        </p:nvSpPr>
        <p:spPr bwMode="auto">
          <a:xfrm>
            <a:off x="4318000" y="835025"/>
            <a:ext cx="55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2009</a:t>
            </a:r>
          </a:p>
        </p:txBody>
      </p:sp>
      <p:sp>
        <p:nvSpPr>
          <p:cNvPr id="63496" name="TextBox 24"/>
          <p:cNvSpPr txBox="1">
            <a:spLocks noChangeArrowheads="1"/>
          </p:cNvSpPr>
          <p:nvPr/>
        </p:nvSpPr>
        <p:spPr bwMode="auto">
          <a:xfrm>
            <a:off x="6154738" y="835025"/>
            <a:ext cx="55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2011</a:t>
            </a:r>
          </a:p>
        </p:txBody>
      </p:sp>
      <p:sp>
        <p:nvSpPr>
          <p:cNvPr id="63497" name="TextBox 25"/>
          <p:cNvSpPr txBox="1">
            <a:spLocks noChangeArrowheads="1"/>
          </p:cNvSpPr>
          <p:nvPr/>
        </p:nvSpPr>
        <p:spPr bwMode="auto">
          <a:xfrm>
            <a:off x="7993063" y="835025"/>
            <a:ext cx="549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2013</a:t>
            </a:r>
          </a:p>
        </p:txBody>
      </p:sp>
      <p:sp>
        <p:nvSpPr>
          <p:cNvPr id="63498" name="TextBox 26"/>
          <p:cNvSpPr txBox="1">
            <a:spLocks noChangeArrowheads="1"/>
          </p:cNvSpPr>
          <p:nvPr/>
        </p:nvSpPr>
        <p:spPr bwMode="auto">
          <a:xfrm>
            <a:off x="9847263" y="835025"/>
            <a:ext cx="55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2015</a:t>
            </a:r>
          </a:p>
        </p:txBody>
      </p:sp>
      <p:sp>
        <p:nvSpPr>
          <p:cNvPr id="63499" name="TextBox 27"/>
          <p:cNvSpPr txBox="1">
            <a:spLocks noChangeArrowheads="1"/>
          </p:cNvSpPr>
          <p:nvPr/>
        </p:nvSpPr>
        <p:spPr bwMode="auto">
          <a:xfrm>
            <a:off x="10761663" y="835025"/>
            <a:ext cx="549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2016</a:t>
            </a:r>
          </a:p>
        </p:txBody>
      </p:sp>
      <p:sp>
        <p:nvSpPr>
          <p:cNvPr id="63500" name="TextBox 28"/>
          <p:cNvSpPr txBox="1">
            <a:spLocks noChangeArrowheads="1"/>
          </p:cNvSpPr>
          <p:nvPr/>
        </p:nvSpPr>
        <p:spPr bwMode="auto">
          <a:xfrm>
            <a:off x="5241925" y="835025"/>
            <a:ext cx="549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2010</a:t>
            </a:r>
          </a:p>
        </p:txBody>
      </p:sp>
      <p:sp>
        <p:nvSpPr>
          <p:cNvPr id="63501" name="TextBox 29"/>
          <p:cNvSpPr txBox="1">
            <a:spLocks noChangeArrowheads="1"/>
          </p:cNvSpPr>
          <p:nvPr/>
        </p:nvSpPr>
        <p:spPr bwMode="auto">
          <a:xfrm>
            <a:off x="7078663" y="835025"/>
            <a:ext cx="55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2012</a:t>
            </a:r>
          </a:p>
        </p:txBody>
      </p:sp>
      <p:sp>
        <p:nvSpPr>
          <p:cNvPr id="63502" name="TextBox 30"/>
          <p:cNvSpPr txBox="1">
            <a:spLocks noChangeArrowheads="1"/>
          </p:cNvSpPr>
          <p:nvPr/>
        </p:nvSpPr>
        <p:spPr bwMode="auto">
          <a:xfrm>
            <a:off x="8915400" y="835025"/>
            <a:ext cx="55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a:solidFill>
                  <a:srgbClr val="58595B"/>
                </a:solidFill>
              </a:rPr>
              <a:t>2014</a:t>
            </a:r>
          </a:p>
        </p:txBody>
      </p:sp>
      <p:grpSp>
        <p:nvGrpSpPr>
          <p:cNvPr id="63503" name="Group 31"/>
          <p:cNvGrpSpPr>
            <a:grpSpLocks/>
          </p:cNvGrpSpPr>
          <p:nvPr/>
        </p:nvGrpSpPr>
        <p:grpSpPr bwMode="auto">
          <a:xfrm>
            <a:off x="8558213" y="4124325"/>
            <a:ext cx="3352800" cy="831850"/>
            <a:chOff x="5346736" y="3306387"/>
            <a:chExt cx="3353644" cy="832290"/>
          </a:xfrm>
        </p:grpSpPr>
        <p:sp>
          <p:nvSpPr>
            <p:cNvPr id="63546" name="TextBox 32"/>
            <p:cNvSpPr txBox="1">
              <a:spLocks noChangeArrowheads="1"/>
            </p:cNvSpPr>
            <p:nvPr/>
          </p:nvSpPr>
          <p:spPr bwMode="auto">
            <a:xfrm>
              <a:off x="5346736" y="3769345"/>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58595B"/>
                  </a:solidFill>
                </a:rPr>
                <a:t>June 2013</a:t>
              </a:r>
            </a:p>
          </p:txBody>
        </p:sp>
        <p:cxnSp>
          <p:nvCxnSpPr>
            <p:cNvPr id="34" name="Straight Arrow Connector 33">
              <a:extLst>
                <a:ext uri="{FF2B5EF4-FFF2-40B4-BE49-F238E27FC236}"/>
              </a:extLst>
            </p:cNvPr>
            <p:cNvCxnSpPr/>
            <p:nvPr/>
          </p:nvCxnSpPr>
          <p:spPr>
            <a:xfrm>
              <a:off x="5567454" y="3705061"/>
              <a:ext cx="1548203"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48" name="Rectangle 34"/>
            <p:cNvSpPr>
              <a:spLocks noChangeArrowheads="1"/>
            </p:cNvSpPr>
            <p:nvPr/>
          </p:nvSpPr>
          <p:spPr bwMode="auto">
            <a:xfrm>
              <a:off x="5378929" y="3306387"/>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Big Data</a:t>
              </a:r>
            </a:p>
          </p:txBody>
        </p:sp>
        <p:cxnSp>
          <p:nvCxnSpPr>
            <p:cNvPr id="36" name="Straight Connector 35">
              <a:extLst>
                <a:ext uri="{FF2B5EF4-FFF2-40B4-BE49-F238E27FC236}"/>
              </a:extLst>
            </p:cNvPr>
            <p:cNvCxnSpPr/>
            <p:nvPr/>
          </p:nvCxnSpPr>
          <p:spPr>
            <a:xfrm>
              <a:off x="7028321" y="3705061"/>
              <a:ext cx="1672059" cy="0"/>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extLst>
            </p:cNvPr>
            <p:cNvCxnSpPr/>
            <p:nvPr/>
          </p:nvCxnSpPr>
          <p:spPr>
            <a:xfrm flipV="1">
              <a:off x="5567454" y="3643115"/>
              <a:ext cx="0" cy="155657"/>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3504" name="Group 37"/>
          <p:cNvGrpSpPr>
            <a:grpSpLocks/>
          </p:cNvGrpSpPr>
          <p:nvPr/>
        </p:nvGrpSpPr>
        <p:grpSpPr bwMode="auto">
          <a:xfrm>
            <a:off x="3521075" y="1141413"/>
            <a:ext cx="8312150" cy="276225"/>
            <a:chOff x="311476" y="1397211"/>
            <a:chExt cx="8311081" cy="276607"/>
          </a:xfrm>
        </p:grpSpPr>
        <p:cxnSp>
          <p:nvCxnSpPr>
            <p:cNvPr id="39" name="Straight Connector 38">
              <a:extLst>
                <a:ext uri="{FF2B5EF4-FFF2-40B4-BE49-F238E27FC236}"/>
              </a:extLst>
            </p:cNvPr>
            <p:cNvCxnSpPr/>
            <p:nvPr/>
          </p:nvCxnSpPr>
          <p:spPr>
            <a:xfrm flipV="1">
              <a:off x="311476" y="1538693"/>
              <a:ext cx="8311081" cy="0"/>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extLst>
            </p:cNvPr>
            <p:cNvCxnSpPr/>
            <p:nvPr/>
          </p:nvCxnSpPr>
          <p:spPr>
            <a:xfrm>
              <a:off x="447983"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extLst>
            </p:cNvPr>
            <p:cNvCxnSpPr/>
            <p:nvPr/>
          </p:nvCxnSpPr>
          <p:spPr>
            <a:xfrm flipH="1">
              <a:off x="3217815"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extLst>
            </p:cNvPr>
            <p:cNvCxnSpPr/>
            <p:nvPr/>
          </p:nvCxnSpPr>
          <p:spPr>
            <a:xfrm>
              <a:off x="5065428" y="1398800"/>
              <a:ext cx="9524"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extLst>
            </p:cNvPr>
            <p:cNvCxnSpPr/>
            <p:nvPr/>
          </p:nvCxnSpPr>
          <p:spPr>
            <a:xfrm>
              <a:off x="1371790"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extLst>
            </p:cNvPr>
            <p:cNvCxnSpPr/>
            <p:nvPr/>
          </p:nvCxnSpPr>
          <p:spPr>
            <a:xfrm>
              <a:off x="7835258" y="1397211"/>
              <a:ext cx="0" cy="275017"/>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extLst>
            </p:cNvPr>
            <p:cNvCxnSpPr/>
            <p:nvPr/>
          </p:nvCxnSpPr>
          <p:spPr>
            <a:xfrm>
              <a:off x="6913040"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extLst>
            </p:cNvPr>
            <p:cNvCxnSpPr/>
            <p:nvPr/>
          </p:nvCxnSpPr>
          <p:spPr>
            <a:xfrm>
              <a:off x="5989234"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extLst>
            </p:cNvPr>
            <p:cNvCxnSpPr/>
            <p:nvPr/>
          </p:nvCxnSpPr>
          <p:spPr>
            <a:xfrm>
              <a:off x="4141621"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extLst>
            </p:cNvPr>
            <p:cNvCxnSpPr/>
            <p:nvPr/>
          </p:nvCxnSpPr>
          <p:spPr>
            <a:xfrm flipH="1">
              <a:off x="2295596" y="1398800"/>
              <a:ext cx="0" cy="275018"/>
            </a:xfrm>
            <a:prstGeom prst="line">
              <a:avLst/>
            </a:prstGeom>
            <a:ln>
              <a:solidFill>
                <a:srgbClr val="58595B"/>
              </a:solidFill>
            </a:ln>
            <a:effectLst/>
          </p:spPr>
          <p:style>
            <a:lnRef idx="2">
              <a:schemeClr val="accent1"/>
            </a:lnRef>
            <a:fillRef idx="0">
              <a:schemeClr val="accent1"/>
            </a:fillRef>
            <a:effectRef idx="1">
              <a:schemeClr val="accent1"/>
            </a:effectRef>
            <a:fontRef idx="minor">
              <a:schemeClr val="tx1"/>
            </a:fontRef>
          </p:style>
        </p:cxnSp>
      </p:grpSp>
      <p:grpSp>
        <p:nvGrpSpPr>
          <p:cNvPr id="63505" name="Group 48"/>
          <p:cNvGrpSpPr>
            <a:grpSpLocks/>
          </p:cNvGrpSpPr>
          <p:nvPr/>
        </p:nvGrpSpPr>
        <p:grpSpPr bwMode="auto">
          <a:xfrm>
            <a:off x="9367838" y="5740400"/>
            <a:ext cx="2897187" cy="833438"/>
            <a:chOff x="5346736" y="3306387"/>
            <a:chExt cx="2897080" cy="832290"/>
          </a:xfrm>
        </p:grpSpPr>
        <p:sp>
          <p:nvSpPr>
            <p:cNvPr id="63531" name="TextBox 49"/>
            <p:cNvSpPr txBox="1">
              <a:spLocks noChangeArrowheads="1"/>
            </p:cNvSpPr>
            <p:nvPr/>
          </p:nvSpPr>
          <p:spPr bwMode="auto">
            <a:xfrm>
              <a:off x="5346736" y="3769345"/>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58595B"/>
                  </a:solidFill>
                </a:rPr>
                <a:t>June 2014</a:t>
              </a:r>
            </a:p>
          </p:txBody>
        </p:sp>
        <p:cxnSp>
          <p:nvCxnSpPr>
            <p:cNvPr id="51" name="Straight Arrow Connector 50">
              <a:extLst>
                <a:ext uri="{FF2B5EF4-FFF2-40B4-BE49-F238E27FC236}"/>
              </a:extLst>
            </p:cNvPr>
            <p:cNvCxnSpPr/>
            <p:nvPr/>
          </p:nvCxnSpPr>
          <p:spPr>
            <a:xfrm flipV="1">
              <a:off x="5919802" y="3701131"/>
              <a:ext cx="1498545" cy="4755"/>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33" name="Rectangle 51"/>
            <p:cNvSpPr>
              <a:spLocks noChangeArrowheads="1"/>
            </p:cNvSpPr>
            <p:nvPr/>
          </p:nvSpPr>
          <p:spPr bwMode="auto">
            <a:xfrm>
              <a:off x="5378929" y="3306387"/>
              <a:ext cx="2864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Cyber-Physical Systems</a:t>
              </a:r>
            </a:p>
          </p:txBody>
        </p:sp>
        <p:cxnSp>
          <p:nvCxnSpPr>
            <p:cNvPr id="53" name="Straight Connector 52">
              <a:extLst>
                <a:ext uri="{FF2B5EF4-FFF2-40B4-BE49-F238E27FC236}"/>
              </a:extLst>
            </p:cNvPr>
            <p:cNvCxnSpPr/>
            <p:nvPr/>
          </p:nvCxnSpPr>
          <p:spPr>
            <a:xfrm flipV="1">
              <a:off x="7192930" y="3690033"/>
              <a:ext cx="849282" cy="11098"/>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extLst>
            </p:cNvPr>
            <p:cNvCxnSpPr/>
            <p:nvPr/>
          </p:nvCxnSpPr>
          <p:spPr>
            <a:xfrm flipV="1">
              <a:off x="5919802" y="3644059"/>
              <a:ext cx="0" cy="153775"/>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3506" name="Group 54"/>
          <p:cNvGrpSpPr>
            <a:grpSpLocks/>
          </p:cNvGrpSpPr>
          <p:nvPr/>
        </p:nvGrpSpPr>
        <p:grpSpPr bwMode="auto">
          <a:xfrm>
            <a:off x="5743575" y="1798638"/>
            <a:ext cx="6215063" cy="781050"/>
            <a:chOff x="5193042" y="2204553"/>
            <a:chExt cx="6215246" cy="780420"/>
          </a:xfrm>
        </p:grpSpPr>
        <p:sp>
          <p:nvSpPr>
            <p:cNvPr id="63526" name="TextBox 55"/>
            <p:cNvSpPr txBox="1">
              <a:spLocks noChangeArrowheads="1"/>
            </p:cNvSpPr>
            <p:nvPr/>
          </p:nvSpPr>
          <p:spPr bwMode="auto">
            <a:xfrm>
              <a:off x="5227326" y="2615641"/>
              <a:ext cx="15571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58595B"/>
                  </a:solidFill>
                </a:rPr>
                <a:t>2010</a:t>
              </a:r>
            </a:p>
          </p:txBody>
        </p:sp>
        <p:cxnSp>
          <p:nvCxnSpPr>
            <p:cNvPr id="57" name="Straight Arrow Connector 56">
              <a:extLst>
                <a:ext uri="{FF2B5EF4-FFF2-40B4-BE49-F238E27FC236}"/>
              </a:extLst>
            </p:cNvPr>
            <p:cNvCxnSpPr/>
            <p:nvPr/>
          </p:nvCxnSpPr>
          <p:spPr>
            <a:xfrm flipV="1">
              <a:off x="5299408" y="2588418"/>
              <a:ext cx="1354177" cy="3172"/>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28" name="Rectangle 57"/>
            <p:cNvSpPr>
              <a:spLocks noChangeArrowheads="1"/>
            </p:cNvSpPr>
            <p:nvPr/>
          </p:nvSpPr>
          <p:spPr bwMode="auto">
            <a:xfrm>
              <a:off x="5193042" y="2204553"/>
              <a:ext cx="2121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Cloud Computing</a:t>
              </a:r>
            </a:p>
          </p:txBody>
        </p:sp>
        <p:cxnSp>
          <p:nvCxnSpPr>
            <p:cNvPr id="59" name="Straight Connector 58">
              <a:extLst>
                <a:ext uri="{FF2B5EF4-FFF2-40B4-BE49-F238E27FC236}"/>
              </a:extLst>
            </p:cNvPr>
            <p:cNvCxnSpPr/>
            <p:nvPr/>
          </p:nvCxnSpPr>
          <p:spPr>
            <a:xfrm>
              <a:off x="6653585" y="2588418"/>
              <a:ext cx="4754703" cy="1586"/>
            </a:xfrm>
            <a:prstGeom prst="line">
              <a:avLst/>
            </a:prstGeom>
            <a:ln>
              <a:solidFill>
                <a:srgbClr val="DA532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extLst>
            </p:cNvPr>
            <p:cNvCxnSpPr/>
            <p:nvPr/>
          </p:nvCxnSpPr>
          <p:spPr>
            <a:xfrm>
              <a:off x="5302583" y="2512280"/>
              <a:ext cx="0" cy="157035"/>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63507" name="Group 60"/>
          <p:cNvGrpSpPr>
            <a:grpSpLocks/>
          </p:cNvGrpSpPr>
          <p:nvPr/>
        </p:nvGrpSpPr>
        <p:grpSpPr bwMode="auto">
          <a:xfrm>
            <a:off x="8851900" y="5040313"/>
            <a:ext cx="3278188" cy="455612"/>
            <a:chOff x="5454110" y="3343253"/>
            <a:chExt cx="4357898" cy="454865"/>
          </a:xfrm>
        </p:grpSpPr>
        <p:cxnSp>
          <p:nvCxnSpPr>
            <p:cNvPr id="63" name="Straight Arrow Connector 62">
              <a:extLst>
                <a:ext uri="{FF2B5EF4-FFF2-40B4-BE49-F238E27FC236}"/>
              </a:extLst>
            </p:cNvPr>
            <p:cNvCxnSpPr/>
            <p:nvPr/>
          </p:nvCxnSpPr>
          <p:spPr>
            <a:xfrm>
              <a:off x="5568070" y="3706194"/>
              <a:ext cx="4153192" cy="0"/>
            </a:xfrm>
            <a:prstGeom prst="straightConnector1">
              <a:avLst/>
            </a:prstGeom>
            <a:ln w="25400">
              <a:solidFill>
                <a:srgbClr val="DA532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3524" name="Rectangle 63"/>
            <p:cNvSpPr>
              <a:spLocks noChangeArrowheads="1"/>
            </p:cNvSpPr>
            <p:nvPr/>
          </p:nvSpPr>
          <p:spPr bwMode="auto">
            <a:xfrm>
              <a:off x="5454110" y="3343253"/>
              <a:ext cx="4357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DA5320"/>
                  </a:solidFill>
                </a:rPr>
                <a:t>Smart America/Global Cities</a:t>
              </a:r>
            </a:p>
          </p:txBody>
        </p:sp>
        <p:cxnSp>
          <p:nvCxnSpPr>
            <p:cNvPr id="65" name="Straight Connector 64">
              <a:extLst>
                <a:ext uri="{FF2B5EF4-FFF2-40B4-BE49-F238E27FC236}"/>
              </a:extLst>
            </p:cNvPr>
            <p:cNvCxnSpPr/>
            <p:nvPr/>
          </p:nvCxnSpPr>
          <p:spPr>
            <a:xfrm flipV="1">
              <a:off x="5568070" y="3642798"/>
              <a:ext cx="0" cy="155320"/>
            </a:xfrm>
            <a:prstGeom prst="line">
              <a:avLst/>
            </a:prstGeom>
            <a:ln w="25400">
              <a:solidFill>
                <a:srgbClr val="DA5320"/>
              </a:solidFil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a:grpSpLocks/>
          </p:cNvGrpSpPr>
          <p:nvPr/>
        </p:nvGrpSpPr>
        <p:grpSpPr bwMode="auto">
          <a:xfrm>
            <a:off x="119063" y="1611313"/>
            <a:ext cx="3232150" cy="4743450"/>
            <a:chOff x="119390" y="1611077"/>
            <a:chExt cx="3231603" cy="4743022"/>
          </a:xfrm>
        </p:grpSpPr>
        <p:pic>
          <p:nvPicPr>
            <p:cNvPr id="63518" name="Picture 73"/>
            <p:cNvPicPr>
              <a:picLocks noChangeAspect="1"/>
            </p:cNvPicPr>
            <p:nvPr/>
          </p:nvPicPr>
          <p:blipFill>
            <a:blip r:embed="rId2">
              <a:extLst>
                <a:ext uri="{28A0092B-C50C-407E-A947-70E740481C1C}">
                  <a14:useLocalDpi xmlns:a14="http://schemas.microsoft.com/office/drawing/2010/main" val="0"/>
                </a:ext>
              </a:extLst>
            </a:blip>
            <a:srcRect l="13943" t="9853" r="6883" b="54224"/>
            <a:stretch>
              <a:fillRect/>
            </a:stretch>
          </p:blipFill>
          <p:spPr bwMode="auto">
            <a:xfrm>
              <a:off x="190703" y="2448782"/>
              <a:ext cx="2979375" cy="174942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3519"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390" y="4350699"/>
              <a:ext cx="777000" cy="94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79" descr="Untitled-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516" y="4263759"/>
              <a:ext cx="2951477" cy="20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1" name="Content Placeholder 2"/>
            <p:cNvSpPr txBox="1">
              <a:spLocks/>
            </p:cNvSpPr>
            <p:nvPr/>
          </p:nvSpPr>
          <p:spPr bwMode="auto">
            <a:xfrm>
              <a:off x="154950" y="5157686"/>
              <a:ext cx="996363" cy="52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1000"/>
                </a:spcBef>
                <a:buSzPct val="125000"/>
                <a:buFont typeface="Arial" charset="0"/>
                <a:buChar char="•"/>
                <a:defRPr sz="2800">
                  <a:solidFill>
                    <a:schemeClr val="tx1"/>
                  </a:solidFill>
                  <a:latin typeface="Arial" charset="0"/>
                </a:defRPr>
              </a:lvl1pPr>
              <a:lvl2pPr marL="742950" indent="-285750" defTabSz="457200">
                <a:lnSpc>
                  <a:spcPct val="90000"/>
                </a:lnSpc>
                <a:spcBef>
                  <a:spcPts val="500"/>
                </a:spcBef>
                <a:buFont typeface="Courier New" charset="0"/>
                <a:buChar char="o"/>
                <a:defRPr sz="2400">
                  <a:solidFill>
                    <a:schemeClr val="tx1"/>
                  </a:solidFill>
                  <a:latin typeface="Arial" charset="0"/>
                </a:defRPr>
              </a:lvl2pPr>
              <a:lvl3pPr marL="1143000" indent="-228600" defTabSz="457200">
                <a:lnSpc>
                  <a:spcPct val="90000"/>
                </a:lnSpc>
                <a:spcBef>
                  <a:spcPts val="500"/>
                </a:spcBef>
                <a:buFont typeface="Wingdings" charset="2"/>
                <a:buChar char="§"/>
                <a:defRPr sz="2000">
                  <a:solidFill>
                    <a:schemeClr val="tx1"/>
                  </a:solidFill>
                  <a:latin typeface="Arial" charset="0"/>
                </a:defRPr>
              </a:lvl3pPr>
              <a:lvl4pPr marL="1600200" indent="-228600" defTabSz="457200">
                <a:lnSpc>
                  <a:spcPct val="90000"/>
                </a:lnSpc>
                <a:spcBef>
                  <a:spcPts val="500"/>
                </a:spcBef>
                <a:buFont typeface="Arial" charset="0"/>
                <a:buChar char="•"/>
                <a:defRPr>
                  <a:solidFill>
                    <a:schemeClr val="tx1"/>
                  </a:solidFill>
                  <a:latin typeface="Arial" charset="0"/>
                </a:defRPr>
              </a:lvl4pPr>
              <a:lvl5pPr marL="2057400" indent="-228600" defTabSz="457200">
                <a:lnSpc>
                  <a:spcPct val="90000"/>
                </a:lnSpc>
                <a:spcBef>
                  <a:spcPts val="500"/>
                </a:spcBef>
                <a:buFont typeface="Arial" charset="0"/>
                <a:buChar char="•"/>
                <a:defRPr>
                  <a:solidFill>
                    <a:schemeClr val="tx1"/>
                  </a:solidFill>
                  <a:latin typeface="Arial" charset="0"/>
                </a:defRPr>
              </a:lvl5pPr>
              <a:lvl6pPr marL="2514600" indent="-228600" defTabSz="4572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4572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4572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4572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ts val="800"/>
                </a:spcBef>
                <a:spcAft>
                  <a:spcPts val="200"/>
                </a:spcAft>
                <a:buClr>
                  <a:srgbClr val="FFC836"/>
                </a:buClr>
                <a:buSzTx/>
                <a:buFont typeface="Arial" charset="0"/>
                <a:buNone/>
              </a:pPr>
              <a:r>
                <a:rPr lang="en-US" altLang="en-US" sz="1400">
                  <a:ea typeface="Arial" charset="0"/>
                  <a:cs typeface="Arial" charset="0"/>
                </a:rPr>
                <a:t>Priority Action Plans (PAPs)</a:t>
              </a:r>
            </a:p>
          </p:txBody>
        </p:sp>
        <p:sp>
          <p:nvSpPr>
            <p:cNvPr id="85" name="Bent Arrow 84">
              <a:extLst>
                <a:ext uri="{FF2B5EF4-FFF2-40B4-BE49-F238E27FC236}"/>
              </a:extLst>
            </p:cNvPr>
            <p:cNvSpPr/>
            <p:nvPr/>
          </p:nvSpPr>
          <p:spPr>
            <a:xfrm rot="16200000" flipH="1">
              <a:off x="1553422" y="1497622"/>
              <a:ext cx="801615" cy="1028526"/>
            </a:xfrm>
            <a:prstGeom prst="bentArrow">
              <a:avLst>
                <a:gd name="adj1" fmla="val 21491"/>
                <a:gd name="adj2" fmla="val 25000"/>
                <a:gd name="adj3" fmla="val 25000"/>
                <a:gd name="adj4" fmla="val 4375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grpSp>
      <p:grpSp>
        <p:nvGrpSpPr>
          <p:cNvPr id="98" name="Group 97"/>
          <p:cNvGrpSpPr>
            <a:grpSpLocks/>
          </p:cNvGrpSpPr>
          <p:nvPr/>
        </p:nvGrpSpPr>
        <p:grpSpPr bwMode="auto">
          <a:xfrm>
            <a:off x="6908800" y="4346575"/>
            <a:ext cx="1706563" cy="2125663"/>
            <a:chOff x="6908143" y="4346045"/>
            <a:chExt cx="1707977" cy="2125712"/>
          </a:xfrm>
        </p:grpSpPr>
        <p:pic>
          <p:nvPicPr>
            <p:cNvPr id="63516" name="Picture 74"/>
            <p:cNvPicPr>
              <a:picLocks noChangeAspect="1"/>
            </p:cNvPicPr>
            <p:nvPr/>
          </p:nvPicPr>
          <p:blipFill>
            <a:blip r:embed="rId5">
              <a:extLst>
                <a:ext uri="{28A0092B-C50C-407E-A947-70E740481C1C}">
                  <a14:useLocalDpi xmlns:a14="http://schemas.microsoft.com/office/drawing/2010/main" val="0"/>
                </a:ext>
              </a:extLst>
            </a:blip>
            <a:srcRect l="39349" t="15427" r="34618" b="41161"/>
            <a:stretch>
              <a:fillRect/>
            </a:stretch>
          </p:blipFill>
          <p:spPr bwMode="auto">
            <a:xfrm>
              <a:off x="6908143" y="4870368"/>
              <a:ext cx="1707977" cy="160138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8" name="Bent Arrow 87">
              <a:extLst>
                <a:ext uri="{FF2B5EF4-FFF2-40B4-BE49-F238E27FC236}"/>
              </a:extLst>
            </p:cNvPr>
            <p:cNvSpPr/>
            <p:nvPr/>
          </p:nvSpPr>
          <p:spPr>
            <a:xfrm rot="16200000" flipH="1">
              <a:off x="7791770" y="4183740"/>
              <a:ext cx="609614" cy="934223"/>
            </a:xfrm>
            <a:prstGeom prst="bentArrow">
              <a:avLst>
                <a:gd name="adj1" fmla="val 29614"/>
                <a:gd name="adj2" fmla="val 25000"/>
                <a:gd name="adj3" fmla="val 25000"/>
                <a:gd name="adj4" fmla="val 4375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grpSp>
      <p:grpSp>
        <p:nvGrpSpPr>
          <p:cNvPr id="97" name="Group 96"/>
          <p:cNvGrpSpPr>
            <a:grpSpLocks/>
          </p:cNvGrpSpPr>
          <p:nvPr/>
        </p:nvGrpSpPr>
        <p:grpSpPr bwMode="auto">
          <a:xfrm>
            <a:off x="3333750" y="2657475"/>
            <a:ext cx="3870325" cy="4135438"/>
            <a:chOff x="3333679" y="2657647"/>
            <a:chExt cx="3870884" cy="4134645"/>
          </a:xfrm>
        </p:grpSpPr>
        <p:pic>
          <p:nvPicPr>
            <p:cNvPr id="63512" name="Picture 75"/>
            <p:cNvPicPr>
              <a:picLocks noChangeAspect="1" noChangeArrowheads="1"/>
            </p:cNvPicPr>
            <p:nvPr/>
          </p:nvPicPr>
          <p:blipFill>
            <a:blip r:embed="rId6">
              <a:extLst>
                <a:ext uri="{28A0092B-C50C-407E-A947-70E740481C1C}">
                  <a14:useLocalDpi xmlns:a14="http://schemas.microsoft.com/office/drawing/2010/main" val="0"/>
                </a:ext>
              </a:extLst>
            </a:blip>
            <a:srcRect l="18254" t="16879" r="17278" b="9277"/>
            <a:stretch>
              <a:fillRect/>
            </a:stretch>
          </p:blipFill>
          <p:spPr bwMode="auto">
            <a:xfrm>
              <a:off x="3622091" y="3421494"/>
              <a:ext cx="2856318" cy="18040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3513" name="Picture 7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81098" y="4689546"/>
              <a:ext cx="1969660" cy="210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Bent Arrow 88">
              <a:extLst>
                <a:ext uri="{FF2B5EF4-FFF2-40B4-BE49-F238E27FC236}"/>
              </a:extLst>
            </p:cNvPr>
            <p:cNvSpPr/>
            <p:nvPr/>
          </p:nvSpPr>
          <p:spPr>
            <a:xfrm rot="16200000" flipH="1">
              <a:off x="5644747" y="1861273"/>
              <a:ext cx="763442" cy="2356190"/>
            </a:xfrm>
            <a:prstGeom prst="bentArrow">
              <a:avLst>
                <a:gd name="adj1" fmla="val 1926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pic>
          <p:nvPicPr>
            <p:cNvPr id="63515" name="Picture 92"/>
            <p:cNvPicPr>
              <a:picLocks noChangeAspect="1"/>
            </p:cNvPicPr>
            <p:nvPr/>
          </p:nvPicPr>
          <p:blipFill>
            <a:blip r:embed="rId8">
              <a:extLst>
                <a:ext uri="{28A0092B-C50C-407E-A947-70E740481C1C}">
                  <a14:useLocalDpi xmlns:a14="http://schemas.microsoft.com/office/drawing/2010/main" val="0"/>
                </a:ext>
              </a:extLst>
            </a:blip>
            <a:srcRect t="2" b="43355"/>
            <a:stretch>
              <a:fillRect/>
            </a:stretch>
          </p:blipFill>
          <p:spPr bwMode="auto">
            <a:xfrm>
              <a:off x="3333679" y="4929710"/>
              <a:ext cx="1809424" cy="163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4" name="Title 1">
            <a:extLst>
              <a:ext uri="{FF2B5EF4-FFF2-40B4-BE49-F238E27FC236}"/>
            </a:extLst>
          </p:cNvPr>
          <p:cNvSpPr txBox="1">
            <a:spLocks/>
          </p:cNvSpPr>
          <p:nvPr/>
        </p:nvSpPr>
        <p:spPr>
          <a:xfrm>
            <a:off x="0" y="9525"/>
            <a:ext cx="12192000" cy="841375"/>
          </a:xfrm>
          <a:prstGeom prst="rect">
            <a:avLst/>
          </a:prstGeom>
          <a:solidFill>
            <a:schemeClr val="accent6">
              <a:lumMod val="60000"/>
              <a:lumOff val="40000"/>
            </a:schemeClr>
          </a:solidFill>
        </p:spPr>
        <p:txBody>
          <a:bodyPr anchor="ct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a:lstStyle>
          <a:p>
            <a:pPr fontAlgn="auto">
              <a:spcAft>
                <a:spcPts val="0"/>
              </a:spcAft>
              <a:defRPr/>
            </a:pPr>
            <a:r>
              <a:rPr lang="en-US" sz="3200" dirty="0">
                <a:solidFill>
                  <a:srgbClr val="008000"/>
                </a:solidFill>
              </a:rPr>
              <a:t>  </a:t>
            </a:r>
            <a:r>
              <a:rPr lang="en-US" sz="3200" dirty="0" smtClean="0">
                <a:solidFill>
                  <a:srgbClr val="008000"/>
                </a:solidFill>
              </a:rPr>
              <a:t>Frameworks </a:t>
            </a:r>
            <a:r>
              <a:rPr lang="en-US" sz="3200" dirty="0">
                <a:solidFill>
                  <a:srgbClr val="008000"/>
                </a:solidFill>
              </a:rPr>
              <a:t>– NIST Convening of Stakeholders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9"/>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0" y="0"/>
            <a:ext cx="12192000" cy="841375"/>
          </a:xfrm>
          <a:solidFill>
            <a:schemeClr val="accent6">
              <a:lumMod val="60000"/>
              <a:lumOff val="40000"/>
            </a:schemeClr>
          </a:solidFill>
        </p:spPr>
        <p:txBody>
          <a:bodyPr>
            <a:noAutofit/>
          </a:bodyPr>
          <a:lstStyle/>
          <a:p>
            <a:pPr eaLnBrk="1" fontAlgn="auto" hangingPunct="1">
              <a:spcAft>
                <a:spcPts val="0"/>
              </a:spcAft>
              <a:defRPr/>
            </a:pPr>
            <a:r>
              <a:rPr lang="en-US" sz="3200" dirty="0" smtClean="0">
                <a:solidFill>
                  <a:srgbClr val="008000"/>
                </a:solidFill>
              </a:rPr>
              <a:t>NIST </a:t>
            </a:r>
            <a:r>
              <a:rPr lang="en-US" sz="3200" dirty="0">
                <a:solidFill>
                  <a:srgbClr val="008000"/>
                </a:solidFill>
              </a:rPr>
              <a:t>CPS Public Working Group</a:t>
            </a:r>
          </a:p>
        </p:txBody>
      </p:sp>
      <p:sp>
        <p:nvSpPr>
          <p:cNvPr id="64514" name="Content Placeholder 5"/>
          <p:cNvSpPr>
            <a:spLocks noGrp="1"/>
          </p:cNvSpPr>
          <p:nvPr>
            <p:ph idx="1"/>
          </p:nvPr>
        </p:nvSpPr>
        <p:spPr>
          <a:xfrm>
            <a:off x="239713" y="911225"/>
            <a:ext cx="11653837" cy="5078413"/>
          </a:xfrm>
        </p:spPr>
        <p:txBody>
          <a:bodyPr/>
          <a:lstStyle/>
          <a:p>
            <a:pPr eaLnBrk="1" hangingPunct="1"/>
            <a:r>
              <a:rPr lang="en-US" altLang="en-US"/>
              <a:t>Goal: create CPS Framework to support CPS research, development and deployment (applicable to CPS and Internet of Things IoT)</a:t>
            </a:r>
          </a:p>
          <a:p>
            <a:pPr eaLnBrk="1" hangingPunct="1"/>
            <a:r>
              <a:rPr lang="en-US" altLang="en-US"/>
              <a:t>Need: multi-domain perspective baked in</a:t>
            </a:r>
          </a:p>
          <a:p>
            <a:pPr lvl="1" eaLnBrk="1" hangingPunct="1"/>
            <a:r>
              <a:rPr lang="en-US" altLang="en-US"/>
              <a:t>Applicable within all CPS domains, supports cross-CPS domain applications</a:t>
            </a:r>
          </a:p>
          <a:p>
            <a:pPr eaLnBrk="1" hangingPunct="1"/>
            <a:endParaRPr lang="en-US" altLang="en-US"/>
          </a:p>
        </p:txBody>
      </p:sp>
      <p:grpSp>
        <p:nvGrpSpPr>
          <p:cNvPr id="64515" name="Group 15"/>
          <p:cNvGrpSpPr>
            <a:grpSpLocks/>
          </p:cNvGrpSpPr>
          <p:nvPr/>
        </p:nvGrpSpPr>
        <p:grpSpPr bwMode="auto">
          <a:xfrm>
            <a:off x="-3767138" y="2717800"/>
            <a:ext cx="15855951" cy="3589338"/>
            <a:chOff x="-3767435" y="3372850"/>
            <a:chExt cx="15856475" cy="3588279"/>
          </a:xfrm>
        </p:grpSpPr>
        <p:sp>
          <p:nvSpPr>
            <p:cNvPr id="64517" name="Content Placeholder 2"/>
            <p:cNvSpPr txBox="1">
              <a:spLocks/>
            </p:cNvSpPr>
            <p:nvPr/>
          </p:nvSpPr>
          <p:spPr bwMode="auto">
            <a:xfrm>
              <a:off x="118164" y="5957265"/>
              <a:ext cx="2512365" cy="100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Smart infrastructure </a:t>
              </a:r>
              <a:br>
                <a:rPr lang="en-US" altLang="en-US" sz="2000"/>
              </a:br>
              <a:r>
                <a:rPr lang="en-US" altLang="en-US" sz="2000"/>
                <a:t>(grid, water, gas, …)</a:t>
              </a:r>
            </a:p>
          </p:txBody>
        </p:sp>
        <p:sp>
          <p:nvSpPr>
            <p:cNvPr id="64518" name="Content Placeholder 2"/>
            <p:cNvSpPr txBox="1">
              <a:spLocks/>
            </p:cNvSpPr>
            <p:nvPr/>
          </p:nvSpPr>
          <p:spPr bwMode="auto">
            <a:xfrm>
              <a:off x="2556228" y="5989689"/>
              <a:ext cx="1600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Smart buildings</a:t>
              </a:r>
            </a:p>
          </p:txBody>
        </p:sp>
        <p:sp>
          <p:nvSpPr>
            <p:cNvPr id="64519" name="Content Placeholder 2"/>
            <p:cNvSpPr txBox="1">
              <a:spLocks/>
            </p:cNvSpPr>
            <p:nvPr/>
          </p:nvSpPr>
          <p:spPr bwMode="auto">
            <a:xfrm>
              <a:off x="9832040" y="5836995"/>
              <a:ext cx="2257000" cy="86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Smart transportation</a:t>
              </a:r>
            </a:p>
          </p:txBody>
        </p:sp>
        <p:sp>
          <p:nvSpPr>
            <p:cNvPr id="64520" name="Content Placeholder 2"/>
            <p:cNvSpPr txBox="1">
              <a:spLocks/>
            </p:cNvSpPr>
            <p:nvPr/>
          </p:nvSpPr>
          <p:spPr bwMode="auto">
            <a:xfrm>
              <a:off x="8045810" y="6032393"/>
              <a:ext cx="2209800" cy="78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Smart manufacturing</a:t>
              </a:r>
            </a:p>
            <a:p>
              <a:pPr algn="ctr" eaLnBrk="1" hangingPunct="1">
                <a:lnSpc>
                  <a:spcPct val="100000"/>
                </a:lnSpc>
                <a:spcBef>
                  <a:spcPct val="20000"/>
                </a:spcBef>
                <a:buSzTx/>
                <a:buFont typeface="Arial" charset="0"/>
                <a:buNone/>
              </a:pPr>
              <a:endParaRPr lang="en-US" altLang="en-US" sz="2000"/>
            </a:p>
          </p:txBody>
        </p:sp>
        <p:sp>
          <p:nvSpPr>
            <p:cNvPr id="64521" name="Content Placeholder 2"/>
            <p:cNvSpPr txBox="1">
              <a:spLocks/>
            </p:cNvSpPr>
            <p:nvPr/>
          </p:nvSpPr>
          <p:spPr bwMode="auto">
            <a:xfrm>
              <a:off x="5928927" y="5949118"/>
              <a:ext cx="1600200" cy="85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Smart healthcare</a:t>
              </a:r>
            </a:p>
          </p:txBody>
        </p:sp>
        <p:sp>
          <p:nvSpPr>
            <p:cNvPr id="64522" name="Content Placeholder 2"/>
            <p:cNvSpPr txBox="1">
              <a:spLocks/>
            </p:cNvSpPr>
            <p:nvPr/>
          </p:nvSpPr>
          <p:spPr bwMode="auto">
            <a:xfrm>
              <a:off x="7410406" y="5763358"/>
              <a:ext cx="1190471" cy="69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Many more!!</a:t>
              </a:r>
            </a:p>
          </p:txBody>
        </p:sp>
        <p:sp>
          <p:nvSpPr>
            <p:cNvPr id="64523" name="Content Placeholder 2"/>
            <p:cNvSpPr txBox="1">
              <a:spLocks/>
            </p:cNvSpPr>
            <p:nvPr/>
          </p:nvSpPr>
          <p:spPr bwMode="auto">
            <a:xfrm>
              <a:off x="4090831" y="5824484"/>
              <a:ext cx="185182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20000"/>
                </a:spcBef>
                <a:buSzTx/>
                <a:buFont typeface="Arial" charset="0"/>
                <a:buNone/>
              </a:pPr>
              <a:r>
                <a:rPr lang="en-US" altLang="en-US" sz="2000"/>
                <a:t>Smart emergency response</a:t>
              </a:r>
            </a:p>
          </p:txBody>
        </p:sp>
        <p:sp>
          <p:nvSpPr>
            <p:cNvPr id="24" name="Arc 23">
              <a:extLst>
                <a:ext uri="{FF2B5EF4-FFF2-40B4-BE49-F238E27FC236}"/>
              </a:extLst>
            </p:cNvPr>
            <p:cNvSpPr/>
            <p:nvPr/>
          </p:nvSpPr>
          <p:spPr>
            <a:xfrm>
              <a:off x="4016335" y="3750564"/>
              <a:ext cx="7817108" cy="1675905"/>
            </a:xfrm>
            <a:prstGeom prst="arc">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25" name="Arc 24">
              <a:extLst>
                <a:ext uri="{FF2B5EF4-FFF2-40B4-BE49-F238E27FC236}"/>
              </a:extLst>
            </p:cNvPr>
            <p:cNvSpPr/>
            <p:nvPr/>
          </p:nvSpPr>
          <p:spPr>
            <a:xfrm>
              <a:off x="-3767435" y="3779704"/>
              <a:ext cx="8349453" cy="1676400"/>
            </a:xfrm>
            <a:prstGeom prst="arc">
              <a:avLst/>
            </a:prstGeom>
            <a:ln w="38100"/>
            <a:scene3d>
              <a:camera prst="orthographicFront">
                <a:rot lat="10800000" lon="0" rev="108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26" name="Rectangle 25">
              <a:extLst>
                <a:ext uri="{FF2B5EF4-FFF2-40B4-BE49-F238E27FC236}"/>
              </a:extLst>
            </p:cNvPr>
            <p:cNvSpPr/>
            <p:nvPr/>
          </p:nvSpPr>
          <p:spPr>
            <a:xfrm>
              <a:off x="3878219" y="3372850"/>
              <a:ext cx="4267341" cy="7855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3200" dirty="0">
                  <a:solidFill>
                    <a:schemeClr val="tx1"/>
                  </a:solidFill>
                </a:rPr>
                <a:t>CPS Framework</a:t>
              </a:r>
              <a:endParaRPr lang="en-US" dirty="0">
                <a:solidFill>
                  <a:schemeClr val="tx1"/>
                </a:solidFill>
              </a:endParaRPr>
            </a:p>
          </p:txBody>
        </p:sp>
        <p:pic>
          <p:nvPicPr>
            <p:cNvPr id="64527"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9756" y="4272817"/>
              <a:ext cx="1774944" cy="149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8" name="Picture 27" descr="Untitled-1.png"/>
            <p:cNvPicPr>
              <a:picLocks noChangeAspect="1"/>
            </p:cNvPicPr>
            <p:nvPr/>
          </p:nvPicPr>
          <p:blipFill>
            <a:blip r:embed="rId3">
              <a:extLst>
                <a:ext uri="{28A0092B-C50C-407E-A947-70E740481C1C}">
                  <a14:useLocalDpi xmlns:a14="http://schemas.microsoft.com/office/drawing/2010/main" val="0"/>
                </a:ext>
              </a:extLst>
            </a:blip>
            <a:srcRect l="16000" t="1881"/>
            <a:stretch>
              <a:fillRect/>
            </a:stretch>
          </p:blipFill>
          <p:spPr bwMode="auto">
            <a:xfrm>
              <a:off x="634655" y="4157715"/>
              <a:ext cx="1995874" cy="165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9" name="Picture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27095" y="4288461"/>
              <a:ext cx="1514165" cy="151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0" name="Picture 29"/>
            <p:cNvPicPr>
              <a:picLocks noChangeAspect="1"/>
            </p:cNvPicPr>
            <p:nvPr/>
          </p:nvPicPr>
          <p:blipFill>
            <a:blip r:embed="rId5">
              <a:extLst>
                <a:ext uri="{28A0092B-C50C-407E-A947-70E740481C1C}">
                  <a14:useLocalDpi xmlns:a14="http://schemas.microsoft.com/office/drawing/2010/main" val="0"/>
                </a:ext>
              </a:extLst>
            </a:blip>
            <a:srcRect l="5733"/>
            <a:stretch>
              <a:fillRect/>
            </a:stretch>
          </p:blipFill>
          <p:spPr bwMode="auto">
            <a:xfrm>
              <a:off x="6940770" y="4215841"/>
              <a:ext cx="2011276" cy="15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31" name="Group 30"/>
            <p:cNvGrpSpPr>
              <a:grpSpLocks/>
            </p:cNvGrpSpPr>
            <p:nvPr/>
          </p:nvGrpSpPr>
          <p:grpSpPr bwMode="auto">
            <a:xfrm>
              <a:off x="9148803" y="4264958"/>
              <a:ext cx="2488370" cy="1609720"/>
              <a:chOff x="990600" y="1676400"/>
              <a:chExt cx="6172200" cy="3992781"/>
            </a:xfrm>
          </p:grpSpPr>
          <p:grpSp>
            <p:nvGrpSpPr>
              <p:cNvPr id="64532" name="Group 31"/>
              <p:cNvGrpSpPr>
                <a:grpSpLocks/>
              </p:cNvGrpSpPr>
              <p:nvPr/>
            </p:nvGrpSpPr>
            <p:grpSpPr bwMode="auto">
              <a:xfrm>
                <a:off x="5105400" y="4029182"/>
                <a:ext cx="2057400" cy="1133731"/>
                <a:chOff x="4572000" y="3419582"/>
                <a:chExt cx="2057400" cy="1133731"/>
              </a:xfrm>
            </p:grpSpPr>
            <p:sp>
              <p:nvSpPr>
                <p:cNvPr id="42" name="Oval 41">
                  <a:extLst>
                    <a:ext uri="{FF2B5EF4-FFF2-40B4-BE49-F238E27FC236}"/>
                  </a:extLst>
                </p:cNvPr>
                <p:cNvSpPr/>
                <p:nvPr/>
              </p:nvSpPr>
              <p:spPr>
                <a:xfrm>
                  <a:off x="4572417" y="3428216"/>
                  <a:ext cx="2055530" cy="1027429"/>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w="76200" cmpd="sng">
                      <a:solidFill>
                        <a:srgbClr val="000000"/>
                      </a:solidFill>
                    </a:ln>
                  </a:endParaRPr>
                </a:p>
              </p:txBody>
            </p:sp>
            <p:sp>
              <p:nvSpPr>
                <p:cNvPr id="43" name="TextBox 42">
                  <a:extLst>
                    <a:ext uri="{FF2B5EF4-FFF2-40B4-BE49-F238E27FC236}"/>
                  </a:extLst>
                </p:cNvPr>
                <p:cNvSpPr txBox="1"/>
                <p:nvPr/>
              </p:nvSpPr>
              <p:spPr>
                <a:xfrm>
                  <a:off x="4751371" y="3419582"/>
                  <a:ext cx="1676400" cy="1133731"/>
                </a:xfrm>
                <a:prstGeom prst="rect">
                  <a:avLst/>
                </a:prstGeom>
                <a:noFill/>
              </p:spPr>
              <p:txBody>
                <a:bodyPr>
                  <a:spAutoFit/>
                </a:bodyPr>
                <a:lstStyle/>
                <a:p>
                  <a:pPr eaLnBrk="1" fontAlgn="auto" hangingPunct="1">
                    <a:spcBef>
                      <a:spcPts val="0"/>
                    </a:spcBef>
                    <a:spcAft>
                      <a:spcPts val="0"/>
                    </a:spcAft>
                    <a:defRPr/>
                  </a:pP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CPS</a:t>
                  </a:r>
                  <a:endParaRPr lang="en-US" dirty="0">
                    <a:latin typeface="+mn-lt"/>
                  </a:endParaRPr>
                </a:p>
              </p:txBody>
            </p:sp>
          </p:grpSp>
          <p:sp>
            <p:nvSpPr>
              <p:cNvPr id="64533" name="TextBox 32"/>
              <p:cNvSpPr txBox="1">
                <a:spLocks noChangeArrowheads="1"/>
              </p:cNvSpPr>
              <p:nvPr/>
            </p:nvSpPr>
            <p:spPr bwMode="auto">
              <a:xfrm>
                <a:off x="1429510" y="4481146"/>
                <a:ext cx="1619666" cy="75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t>Actors</a:t>
                </a:r>
              </a:p>
            </p:txBody>
          </p:sp>
          <p:pic>
            <p:nvPicPr>
              <p:cNvPr id="64534"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590800"/>
                <a:ext cx="1404566"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5" name="Picture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4114800"/>
                <a:ext cx="1524000" cy="103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6" name="Picture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1676400"/>
                <a:ext cx="1912161"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7" name="Rectangle 36"/>
              <p:cNvSpPr>
                <a:spLocks noChangeArrowheads="1"/>
              </p:cNvSpPr>
              <p:nvPr/>
            </p:nvSpPr>
            <p:spPr bwMode="auto">
              <a:xfrm>
                <a:off x="5105990" y="2611316"/>
                <a:ext cx="1841333" cy="94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t>Goals</a:t>
                </a:r>
                <a:endParaRPr lang="en-US" altLang="en-US" sz="1400"/>
              </a:p>
            </p:txBody>
          </p:sp>
          <p:sp>
            <p:nvSpPr>
              <p:cNvPr id="64538" name="Rectangle 37"/>
              <p:cNvSpPr>
                <a:spLocks noChangeArrowheads="1"/>
              </p:cNvSpPr>
              <p:nvPr/>
            </p:nvSpPr>
            <p:spPr bwMode="auto">
              <a:xfrm>
                <a:off x="3733801" y="4724402"/>
                <a:ext cx="1359104" cy="94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t>use</a:t>
                </a:r>
                <a:endParaRPr lang="en-US" altLang="en-US" sz="1400"/>
              </a:p>
            </p:txBody>
          </p:sp>
          <p:sp>
            <p:nvSpPr>
              <p:cNvPr id="64539" name="Rectangle 38"/>
              <p:cNvSpPr>
                <a:spLocks noChangeArrowheads="1"/>
              </p:cNvSpPr>
              <p:nvPr/>
            </p:nvSpPr>
            <p:spPr bwMode="auto">
              <a:xfrm rot="-2213134">
                <a:off x="3058605" y="2998637"/>
                <a:ext cx="2305850" cy="94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400" b="1"/>
                  <a:t>achieve</a:t>
                </a:r>
                <a:endParaRPr lang="en-US" altLang="en-US" sz="1400"/>
              </a:p>
            </p:txBody>
          </p:sp>
          <p:pic>
            <p:nvPicPr>
              <p:cNvPr id="64540" name="Picture 3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2514600"/>
                <a:ext cx="34349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1" name="Picture 4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2514600"/>
                <a:ext cx="2371777"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516" name="Slide Number Placeholder 2"/>
          <p:cNvSpPr>
            <a:spLocks noGrp="1"/>
          </p:cNvSpPr>
          <p:nvPr>
            <p:ph type="sldNum" sz="quarter" idx="10"/>
          </p:nvPr>
        </p:nvSpPr>
        <p:spPr bwMode="auto">
          <a:xfrm>
            <a:off x="11439525" y="6581775"/>
            <a:ext cx="571500" cy="234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455C9BA6-0973-D744-A355-2970D38DB0DD}" type="slidenum">
              <a:rPr altLang="en-US" sz="1400">
                <a:solidFill>
                  <a:srgbClr val="339966"/>
                </a:solidFill>
                <a:latin typeface="Calibri" charset="0"/>
              </a:rPr>
              <a:pPr fontAlgn="base">
                <a:lnSpc>
                  <a:spcPct val="100000"/>
                </a:lnSpc>
                <a:spcBef>
                  <a:spcPct val="0"/>
                </a:spcBef>
                <a:spcAft>
                  <a:spcPct val="0"/>
                </a:spcAft>
                <a:buSzTx/>
                <a:buFontTx/>
                <a:buNone/>
              </a:pPr>
              <a:t>22</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0" y="7938"/>
            <a:ext cx="12192000" cy="841375"/>
          </a:xfrm>
          <a:solidFill>
            <a:schemeClr val="accent6">
              <a:lumMod val="60000"/>
              <a:lumOff val="40000"/>
            </a:schemeClr>
          </a:solidFill>
        </p:spPr>
        <p:txBody>
          <a:bodyPr>
            <a:noAutofit/>
          </a:bodyPr>
          <a:lstStyle/>
          <a:p>
            <a:pPr eaLnBrk="1" fontAlgn="auto" hangingPunct="1">
              <a:spcAft>
                <a:spcPts val="0"/>
              </a:spcAft>
              <a:defRPr/>
            </a:pPr>
            <a:r>
              <a:rPr lang="en-US" sz="3200" dirty="0" smtClean="0">
                <a:solidFill>
                  <a:srgbClr val="008000"/>
                </a:solidFill>
              </a:rPr>
              <a:t>NIST </a:t>
            </a:r>
            <a:r>
              <a:rPr lang="en-US" sz="3200" dirty="0">
                <a:solidFill>
                  <a:srgbClr val="008000"/>
                </a:solidFill>
              </a:rPr>
              <a:t>CPS Public Working Group</a:t>
            </a:r>
          </a:p>
        </p:txBody>
      </p:sp>
      <p:sp>
        <p:nvSpPr>
          <p:cNvPr id="65538" name="TextBox 44"/>
          <p:cNvSpPr txBox="1">
            <a:spLocks noChangeArrowheads="1"/>
          </p:cNvSpPr>
          <p:nvPr/>
        </p:nvSpPr>
        <p:spPr bwMode="auto">
          <a:xfrm flipH="1">
            <a:off x="3865563" y="5668963"/>
            <a:ext cx="4711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3200" b="1"/>
              <a:t>pages.nist.gov/cpspwg</a:t>
            </a:r>
          </a:p>
        </p:txBody>
      </p:sp>
      <p:sp>
        <p:nvSpPr>
          <p:cNvPr id="65539" name="TextBox 45"/>
          <p:cNvSpPr txBox="1">
            <a:spLocks noChangeArrowheads="1"/>
          </p:cNvSpPr>
          <p:nvPr/>
        </p:nvSpPr>
        <p:spPr bwMode="auto">
          <a:xfrm>
            <a:off x="519113" y="4938713"/>
            <a:ext cx="6018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600"/>
              <a:t>Co-Leads: Ed Griffor, Dave Wollman, Chris Greer </a:t>
            </a:r>
          </a:p>
        </p:txBody>
      </p:sp>
      <p:pic>
        <p:nvPicPr>
          <p:cNvPr id="65540"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43788" y="1071563"/>
            <a:ext cx="4748212"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extLst>
          </p:cNvPr>
          <p:cNvSpPr/>
          <p:nvPr/>
        </p:nvSpPr>
        <p:spPr>
          <a:xfrm>
            <a:off x="7543800" y="1662113"/>
            <a:ext cx="4449763" cy="36972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542" name="Rectangle 2"/>
          <p:cNvSpPr>
            <a:spLocks noChangeArrowheads="1"/>
          </p:cNvSpPr>
          <p:nvPr/>
        </p:nvSpPr>
        <p:spPr bwMode="auto">
          <a:xfrm>
            <a:off x="7377113" y="1173163"/>
            <a:ext cx="4783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2400" b="1"/>
              <a:t>NIST SP 1500-201 and 1500-202</a:t>
            </a:r>
          </a:p>
        </p:txBody>
      </p:sp>
      <p:graphicFrame>
        <p:nvGraphicFramePr>
          <p:cNvPr id="9" name="Table 8"/>
          <p:cNvGraphicFramePr>
            <a:graphicFrameLocks noGrp="1"/>
          </p:cNvGraphicFramePr>
          <p:nvPr/>
        </p:nvGraphicFramePr>
        <p:xfrm>
          <a:off x="195263" y="1173163"/>
          <a:ext cx="7078662" cy="4271963"/>
        </p:xfrm>
        <a:graphic>
          <a:graphicData uri="http://schemas.openxmlformats.org/drawingml/2006/table">
            <a:tbl>
              <a:tblPr/>
              <a:tblGrid>
                <a:gridCol w="1093787"/>
                <a:gridCol w="1474788"/>
                <a:gridCol w="1077912"/>
                <a:gridCol w="1216025"/>
                <a:gridCol w="1217613"/>
                <a:gridCol w="998537"/>
              </a:tblGrid>
              <a:tr h="388931">
                <a:tc gridSpan="6">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a:ln>
                            <a:noFill/>
                          </a:ln>
                          <a:solidFill>
                            <a:schemeClr val="bg1"/>
                          </a:solidFill>
                          <a:effectLst/>
                          <a:latin typeface="Arial" charset="0"/>
                        </a:rPr>
                        <a:t>NIST CPS PWG leadership: David Wollman and Chris Greer</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66737">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Co-Chairs</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Reference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Arch</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Use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Cases</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Security</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Timing</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2"/>
                          </a:solidFill>
                          <a:effectLst/>
                          <a:latin typeface="Arial" charset="0"/>
                        </a:rPr>
                        <a:t>Data Interop</a:t>
                      </a:r>
                    </a:p>
                  </a:txBody>
                  <a:tcPr marL="51972" marR="51972" marT="34639" marB="3463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1044638">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NIST</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Abdella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Battou, </a:t>
                      </a:r>
                      <a:br>
                        <a:rPr kumimoji="0" lang="en-US" altLang="en-US" sz="1600" b="1" i="0" u="none" strike="noStrike" cap="none" normalizeH="0" baseline="0">
                          <a:ln>
                            <a:noFill/>
                          </a:ln>
                          <a:solidFill>
                            <a:schemeClr val="tx2"/>
                          </a:solidFill>
                          <a:effectLst/>
                          <a:latin typeface="Arial" charset="0"/>
                        </a:rPr>
                      </a:br>
                      <a:r>
                        <a:rPr kumimoji="0" lang="en-US" altLang="en-US" sz="1600" b="1" i="0" u="none" strike="noStrike" cap="none" normalizeH="0" baseline="0">
                          <a:ln>
                            <a:noFill/>
                          </a:ln>
                          <a:solidFill>
                            <a:schemeClr val="tx2"/>
                          </a:solidFill>
                          <a:effectLst/>
                          <a:latin typeface="Arial" charset="0"/>
                        </a:rPr>
                        <a:t>Ed Griffor</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Eric Simmon</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Vicky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Pillitteri, Steve Quinn</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Marc </a:t>
                      </a:r>
                      <a:br>
                        <a:rPr kumimoji="0" lang="en-US" altLang="en-US" sz="1600" b="1" i="0" u="none" strike="noStrike" cap="none" normalizeH="0" baseline="0">
                          <a:ln>
                            <a:noFill/>
                          </a:ln>
                          <a:solidFill>
                            <a:schemeClr val="tx2"/>
                          </a:solidFill>
                          <a:effectLst/>
                          <a:latin typeface="Arial" charset="0"/>
                        </a:rPr>
                      </a:br>
                      <a:r>
                        <a:rPr kumimoji="0" lang="en-US" altLang="en-US" sz="1600" b="1" i="0" u="none" strike="noStrike" cap="none" normalizeH="0" baseline="0">
                          <a:ln>
                            <a:noFill/>
                          </a:ln>
                          <a:solidFill>
                            <a:schemeClr val="tx2"/>
                          </a:solidFill>
                          <a:effectLst/>
                          <a:latin typeface="Arial" charset="0"/>
                        </a:rPr>
                        <a:t>Weiss</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Marty </a:t>
                      </a:r>
                      <a:br>
                        <a:rPr kumimoji="0" lang="en-US" altLang="en-US" sz="1600" b="1" i="0" u="none" strike="noStrike" cap="none" normalizeH="0" baseline="0">
                          <a:ln>
                            <a:noFill/>
                          </a:ln>
                          <a:solidFill>
                            <a:schemeClr val="tx2"/>
                          </a:solidFill>
                          <a:effectLst/>
                          <a:latin typeface="Arial" charset="0"/>
                        </a:rPr>
                      </a:br>
                      <a:r>
                        <a:rPr kumimoji="0" lang="en-US" altLang="en-US" sz="1600" b="1" i="0" u="none" strike="noStrike" cap="none" normalizeH="0" baseline="0">
                          <a:ln>
                            <a:noFill/>
                          </a:ln>
                          <a:solidFill>
                            <a:schemeClr val="tx2"/>
                          </a:solidFill>
                          <a:effectLst/>
                          <a:latin typeface="Arial" charset="0"/>
                        </a:rPr>
                        <a:t>Burns</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858821">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Academia</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Janos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Sztipanovits</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John Baras</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Bill Sanders</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Hugh Melvin</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Larry Lannom</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1312836">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Industry</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Stephen Mellor, </a:t>
                      </a:r>
                      <a:br>
                        <a:rPr kumimoji="0" lang="en-US" altLang="en-US" sz="1600" b="1" i="0" u="none" strike="noStrike" cap="none" normalizeH="0" baseline="0">
                          <a:ln>
                            <a:noFill/>
                          </a:ln>
                          <a:solidFill>
                            <a:schemeClr val="tx2"/>
                          </a:solidFill>
                          <a:effectLst/>
                          <a:latin typeface="Arial" charset="0"/>
                        </a:rPr>
                      </a:br>
                      <a:r>
                        <a:rPr kumimoji="0" lang="en-US" altLang="en-US" sz="1600" b="1" i="0" u="none" strike="noStrike" cap="none" normalizeH="0" baseline="0">
                          <a:ln>
                            <a:noFill/>
                          </a:ln>
                          <a:solidFill>
                            <a:schemeClr val="tx2"/>
                          </a:solidFill>
                          <a:effectLst/>
                          <a:latin typeface="Arial" charset="0"/>
                        </a:rPr>
                        <a:t>Shi-Wan Lin </a:t>
                      </a:r>
                      <a:br>
                        <a:rPr kumimoji="0" lang="en-US" altLang="en-US" sz="1600" b="1" i="0" u="none" strike="noStrike" cap="none" normalizeH="0" baseline="0">
                          <a:ln>
                            <a:noFill/>
                          </a:ln>
                          <a:solidFill>
                            <a:schemeClr val="tx2"/>
                          </a:solidFill>
                          <a:effectLst/>
                          <a:latin typeface="Arial" charset="0"/>
                        </a:rPr>
                      </a:br>
                      <a:endParaRPr kumimoji="0" lang="en-US" altLang="en-US" sz="1600" b="1" i="0" u="none" strike="noStrike" cap="none" normalizeH="0" baseline="0">
                        <a:ln>
                          <a:noFill/>
                        </a:ln>
                        <a:solidFill>
                          <a:schemeClr val="tx2"/>
                        </a:solidFill>
                        <a:effectLst/>
                        <a:latin typeface="Arial" charset="0"/>
                      </a:endParaRP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Stephen Mellor</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Claire Vishik</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Sundeep Chandhoke </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Peggy </a:t>
                      </a:r>
                      <a:br>
                        <a:rPr kumimoji="0" lang="en-US" altLang="en-US" sz="1600" b="1" i="0" u="none" strike="noStrike" cap="none" normalizeH="0" baseline="0">
                          <a:ln>
                            <a:noFill/>
                          </a:ln>
                          <a:solidFill>
                            <a:schemeClr val="tx2"/>
                          </a:solidFill>
                          <a:effectLst/>
                          <a:latin typeface="Arial" charset="0"/>
                        </a:rPr>
                      </a:br>
                      <a:r>
                        <a:rPr kumimoji="0" lang="en-US" altLang="en-US" sz="1600" b="1" i="0" u="none" strike="noStrike" cap="none" normalizeH="0" baseline="0">
                          <a:ln>
                            <a:noFill/>
                          </a:ln>
                          <a:solidFill>
                            <a:schemeClr val="tx2"/>
                          </a:solidFill>
                          <a:effectLst/>
                          <a:latin typeface="Arial" charset="0"/>
                        </a:rPr>
                        <a:t>Irelan, Eve Schooler</a:t>
                      </a:r>
                    </a:p>
                  </a:txBody>
                  <a:tcPr marL="51972" marR="51972" marT="34639" marB="34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sp>
        <p:nvSpPr>
          <p:cNvPr id="65582" name="Slide Number Placeholder 2"/>
          <p:cNvSpPr>
            <a:spLocks noGrp="1"/>
          </p:cNvSpPr>
          <p:nvPr>
            <p:ph type="sldNum" sz="quarter" idx="10"/>
          </p:nvPr>
        </p:nvSpPr>
        <p:spPr bwMode="auto">
          <a:xfrm>
            <a:off x="11439525" y="6581775"/>
            <a:ext cx="571500" cy="234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8B103FF-7069-634F-9BDD-411DAEFE350A}" type="slidenum">
              <a:rPr altLang="en-US" sz="1400">
                <a:solidFill>
                  <a:srgbClr val="339966"/>
                </a:solidFill>
                <a:latin typeface="Calibri" charset="0"/>
              </a:rPr>
              <a:pPr fontAlgn="base">
                <a:lnSpc>
                  <a:spcPct val="100000"/>
                </a:lnSpc>
                <a:spcBef>
                  <a:spcPct val="0"/>
                </a:spcBef>
                <a:spcAft>
                  <a:spcPct val="0"/>
                </a:spcAft>
                <a:buSzTx/>
                <a:buFontTx/>
                <a:buNone/>
              </a:pPr>
              <a:t>23</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a:extLst>
              <a:ext uri="{FF2B5EF4-FFF2-40B4-BE49-F238E27FC236}"/>
            </a:extLst>
          </p:cNvPr>
          <p:cNvSpPr>
            <a:spLocks noGrp="1"/>
          </p:cNvSpPr>
          <p:nvPr>
            <p:ph type="title"/>
          </p:nvPr>
        </p:nvSpPr>
        <p:spPr>
          <a:xfrm>
            <a:off x="366713" y="274638"/>
            <a:ext cx="9467850" cy="711200"/>
          </a:xfrm>
        </p:spPr>
        <p:txBody>
          <a:bodyPr/>
          <a:lstStyle/>
          <a:p>
            <a:pPr eaLnBrk="1" fontAlgn="auto" hangingPunct="1">
              <a:spcAft>
                <a:spcPts val="0"/>
              </a:spcAft>
              <a:defRPr/>
            </a:pPr>
            <a:r>
              <a:rPr lang="en-US" sz="3200" dirty="0" smtClean="0"/>
              <a:t>5.5 </a:t>
            </a:r>
            <a:r>
              <a:rPr lang="en-US" sz="3200" dirty="0"/>
              <a:t>CPS Framework Development</a:t>
            </a:r>
          </a:p>
        </p:txBody>
      </p:sp>
      <p:sp>
        <p:nvSpPr>
          <p:cNvPr id="6656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A12300A-21C0-904A-8761-BC1E19D5DE36}" type="slidenum">
              <a:rPr altLang="en-US" sz="1400">
                <a:solidFill>
                  <a:srgbClr val="339966"/>
                </a:solidFill>
                <a:latin typeface="Calibri" charset="0"/>
              </a:rPr>
              <a:pPr fontAlgn="base">
                <a:lnSpc>
                  <a:spcPct val="100000"/>
                </a:lnSpc>
                <a:spcBef>
                  <a:spcPct val="0"/>
                </a:spcBef>
                <a:spcAft>
                  <a:spcPct val="0"/>
                </a:spcAft>
                <a:buSzTx/>
                <a:buFontTx/>
                <a:buNone/>
              </a:pPr>
              <a:t>24</a:t>
            </a:fld>
            <a:endParaRPr altLang="en-US" sz="1400">
              <a:solidFill>
                <a:srgbClr val="339966"/>
              </a:solidFill>
              <a:latin typeface="Calibri" charset="0"/>
            </a:endParaRPr>
          </a:p>
        </p:txBody>
      </p:sp>
      <p:grpSp>
        <p:nvGrpSpPr>
          <p:cNvPr id="66563" name="Group 11"/>
          <p:cNvGrpSpPr>
            <a:grpSpLocks/>
          </p:cNvGrpSpPr>
          <p:nvPr/>
        </p:nvGrpSpPr>
        <p:grpSpPr bwMode="auto">
          <a:xfrm>
            <a:off x="790575" y="1028700"/>
            <a:ext cx="9639300" cy="5413375"/>
            <a:chOff x="385534" y="345897"/>
            <a:chExt cx="5126897" cy="2879797"/>
          </a:xfrm>
        </p:grpSpPr>
        <p:sp>
          <p:nvSpPr>
            <p:cNvPr id="66564" name="Rounded Rectangle 494"/>
            <p:cNvSpPr>
              <a:spLocks noChangeArrowheads="1"/>
            </p:cNvSpPr>
            <p:nvPr/>
          </p:nvSpPr>
          <p:spPr bwMode="auto">
            <a:xfrm>
              <a:off x="385534" y="1429410"/>
              <a:ext cx="821553" cy="721216"/>
            </a:xfrm>
            <a:prstGeom prst="roundRect">
              <a:avLst>
                <a:gd name="adj" fmla="val 3824"/>
              </a:avLst>
            </a:prstGeom>
            <a:solidFill>
              <a:schemeClr val="bg1">
                <a:alpha val="90195"/>
              </a:schemeClr>
            </a:solidFill>
            <a:ln w="57150">
              <a:solidFill>
                <a:schemeClr val="tx2"/>
              </a:solidFill>
              <a:miter lim="800000"/>
              <a:headEnd/>
              <a:tailEnd/>
            </a:ln>
          </p:spPr>
          <p:txBody>
            <a:bodyPr wrap="none" lIns="187569" tIns="18252" rIns="187569" bIns="18252"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300" b="1">
                  <a:latin typeface="Intel Clear Light" charset="0"/>
                  <a:ea typeface="SimSun" charset="-122"/>
                  <a:cs typeface="Calibri" charset="0"/>
                </a:rPr>
                <a:t>CPS Stakeholders</a:t>
              </a:r>
              <a:endParaRPr lang="en-US" altLang="en-US" sz="1100" b="1">
                <a:latin typeface="Intel Clear Light" charset="0"/>
                <a:ea typeface="SimSun" charset="-122"/>
                <a:cs typeface="Calibri" charset="0"/>
              </a:endParaRPr>
            </a:p>
            <a:p>
              <a:pPr algn="ctr" eaLnBrk="1" hangingPunct="1">
                <a:lnSpc>
                  <a:spcPct val="100000"/>
                </a:lnSpc>
                <a:spcBef>
                  <a:spcPct val="0"/>
                </a:spcBef>
                <a:buSzTx/>
                <a:buFontTx/>
                <a:buNone/>
              </a:pPr>
              <a:r>
                <a:rPr lang="en-US" altLang="en-US" sz="1300" b="1">
                  <a:latin typeface="Intel Clear Light" charset="0"/>
                  <a:ea typeface="SimSun" charset="-122"/>
                  <a:cs typeface="Calibri" charset="0"/>
                </a:rPr>
                <a:t> (Societal, Business </a:t>
              </a:r>
              <a:br>
                <a:rPr lang="en-US" altLang="en-US" sz="1300" b="1">
                  <a:latin typeface="Intel Clear Light" charset="0"/>
                  <a:ea typeface="SimSun" charset="-122"/>
                  <a:cs typeface="Calibri" charset="0"/>
                </a:rPr>
              </a:br>
              <a:r>
                <a:rPr lang="en-US" altLang="en-US" sz="1300" b="1">
                  <a:latin typeface="Intel Clear Light" charset="0"/>
                  <a:ea typeface="SimSun" charset="-122"/>
                  <a:cs typeface="Calibri" charset="0"/>
                </a:rPr>
                <a:t>&amp; Technical) </a:t>
              </a:r>
            </a:p>
          </p:txBody>
        </p:sp>
        <p:sp>
          <p:nvSpPr>
            <p:cNvPr id="245" name="Rounded Rectangle 244">
              <a:extLst>
                <a:ext uri="{FF2B5EF4-FFF2-40B4-BE49-F238E27FC236}"/>
              </a:extLst>
            </p:cNvPr>
            <p:cNvSpPr/>
            <p:nvPr/>
          </p:nvSpPr>
          <p:spPr bwMode="auto">
            <a:xfrm>
              <a:off x="4868192" y="1567066"/>
              <a:ext cx="617220" cy="445060"/>
            </a:xfrm>
            <a:prstGeom prst="roundRect">
              <a:avLst>
                <a:gd name="adj" fmla="val 3823"/>
              </a:avLst>
            </a:prstGeom>
            <a:solidFill>
              <a:schemeClr val="bg1">
                <a:alpha val="90000"/>
              </a:schemeClr>
            </a:solidFill>
            <a:ln w="57150">
              <a:solidFill>
                <a:schemeClr val="tx2"/>
              </a:solidFill>
              <a:miter lim="800000"/>
              <a:headEnd/>
              <a:tailEnd/>
            </a:ln>
            <a:effectLst/>
          </p:spPr>
          <p:txBody>
            <a:bodyPr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Assured </a:t>
              </a:r>
              <a:br>
                <a:rPr lang="en-US" sz="1598" b="1" dirty="0">
                  <a:latin typeface="Intel Clear Light" panose="020B0404020203020204" pitchFamily="34" charset="0"/>
                  <a:ea typeface="宋体" pitchFamily="2" charset="-122"/>
                  <a:cs typeface="Calibri" pitchFamily="34" charset="0"/>
                </a:rPr>
              </a:br>
              <a:r>
                <a:rPr lang="en-US" sz="1598" b="1" dirty="0">
                  <a:latin typeface="Intel Clear Light" panose="020B0404020203020204" pitchFamily="34" charset="0"/>
                  <a:ea typeface="宋体" pitchFamily="2" charset="-122"/>
                  <a:cs typeface="Calibri" pitchFamily="34" charset="0"/>
                </a:rPr>
                <a:t>CPS</a:t>
              </a:r>
            </a:p>
          </p:txBody>
        </p:sp>
        <p:sp>
          <p:nvSpPr>
            <p:cNvPr id="246" name="Rounded Rectangle 245">
              <a:extLst>
                <a:ext uri="{FF2B5EF4-FFF2-40B4-BE49-F238E27FC236}"/>
              </a:extLst>
            </p:cNvPr>
            <p:cNvSpPr/>
            <p:nvPr/>
          </p:nvSpPr>
          <p:spPr bwMode="auto">
            <a:xfrm>
              <a:off x="3258015" y="983506"/>
              <a:ext cx="1171115" cy="444215"/>
            </a:xfrm>
            <a:prstGeom prst="roundRect">
              <a:avLst>
                <a:gd name="adj" fmla="val 3823"/>
              </a:avLst>
            </a:prstGeom>
            <a:solidFill>
              <a:schemeClr val="bg1">
                <a:alpha val="90000"/>
              </a:schemeClr>
            </a:solidFill>
            <a:ln w="57150">
              <a:solidFill>
                <a:schemeClr val="tx2"/>
              </a:solidFill>
              <a:miter lim="800000"/>
              <a:headEnd/>
              <a:tailEnd/>
            </a:ln>
            <a:effectLst/>
          </p:spPr>
          <p:txBody>
            <a:bodyPr wrap="none" lIns="36507" tIns="18252" rIns="36507" bIns="18252"/>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Conceptualization</a:t>
              </a:r>
            </a:p>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Facet</a:t>
              </a:r>
            </a:p>
          </p:txBody>
        </p:sp>
        <p:sp>
          <p:nvSpPr>
            <p:cNvPr id="247" name="Rounded Rectangle 246">
              <a:extLst>
                <a:ext uri="{FF2B5EF4-FFF2-40B4-BE49-F238E27FC236}"/>
              </a:extLst>
            </p:cNvPr>
            <p:cNvSpPr/>
            <p:nvPr/>
          </p:nvSpPr>
          <p:spPr bwMode="auto">
            <a:xfrm>
              <a:off x="3261392" y="1560310"/>
              <a:ext cx="1164360" cy="445060"/>
            </a:xfrm>
            <a:prstGeom prst="roundRect">
              <a:avLst>
                <a:gd name="adj" fmla="val 3823"/>
              </a:avLst>
            </a:prstGeom>
            <a:solidFill>
              <a:schemeClr val="bg1">
                <a:alpha val="90000"/>
              </a:schemeClr>
            </a:solidFill>
            <a:ln w="57150">
              <a:solidFill>
                <a:schemeClr val="tx2"/>
              </a:solidFill>
              <a:miter lim="800000"/>
              <a:headEnd/>
              <a:tailEnd/>
            </a:ln>
            <a:effectLst/>
          </p:spPr>
          <p:txBody>
            <a:bodyPr wrap="none" lIns="36507" tIns="18252" rIns="36507" bIns="18252"/>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Realization</a:t>
              </a:r>
            </a:p>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Facet</a:t>
              </a:r>
            </a:p>
          </p:txBody>
        </p:sp>
        <p:sp>
          <p:nvSpPr>
            <p:cNvPr id="248" name="Rounded Rectangle 247">
              <a:extLst>
                <a:ext uri="{FF2B5EF4-FFF2-40B4-BE49-F238E27FC236}"/>
              </a:extLst>
            </p:cNvPr>
            <p:cNvSpPr/>
            <p:nvPr/>
          </p:nvSpPr>
          <p:spPr bwMode="auto">
            <a:xfrm>
              <a:off x="3258015" y="2121913"/>
              <a:ext cx="1171115" cy="445059"/>
            </a:xfrm>
            <a:prstGeom prst="roundRect">
              <a:avLst>
                <a:gd name="adj" fmla="val 3823"/>
              </a:avLst>
            </a:prstGeom>
            <a:solidFill>
              <a:schemeClr val="bg1">
                <a:alpha val="90000"/>
              </a:schemeClr>
            </a:solidFill>
            <a:ln w="57150">
              <a:solidFill>
                <a:schemeClr val="tx2"/>
              </a:solidFill>
              <a:miter lim="800000"/>
              <a:headEnd/>
              <a:tailEnd/>
            </a:ln>
            <a:effectLst/>
          </p:spPr>
          <p:txBody>
            <a:bodyPr wrap="none" lIns="36507" tIns="18252" rIns="36507" bIns="18252"/>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Assurance</a:t>
              </a:r>
            </a:p>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Facet</a:t>
              </a:r>
            </a:p>
          </p:txBody>
        </p:sp>
        <p:sp>
          <p:nvSpPr>
            <p:cNvPr id="301" name="Rounded Rectangular Callout 300">
              <a:extLst>
                <a:ext uri="{FF2B5EF4-FFF2-40B4-BE49-F238E27FC236}"/>
              </a:extLst>
            </p:cNvPr>
            <p:cNvSpPr/>
            <p:nvPr/>
          </p:nvSpPr>
          <p:spPr>
            <a:xfrm>
              <a:off x="1025552" y="345897"/>
              <a:ext cx="1264837" cy="559914"/>
            </a:xfrm>
            <a:prstGeom prst="wedgeRoundRectCallout">
              <a:avLst>
                <a:gd name="adj1" fmla="val 122671"/>
                <a:gd name="adj2" fmla="val 72537"/>
                <a:gd name="adj3" fmla="val 16667"/>
              </a:avLst>
            </a:prstGeom>
            <a:solidFill>
              <a:schemeClr val="accent4">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598" b="1" dirty="0">
                  <a:solidFill>
                    <a:srgbClr val="000000"/>
                  </a:solidFill>
                </a:rPr>
                <a:t>What things should be and what things are supposed to do</a:t>
              </a:r>
            </a:p>
          </p:txBody>
        </p:sp>
        <p:sp>
          <p:nvSpPr>
            <p:cNvPr id="306" name="Rounded Rectangular Callout 305">
              <a:extLst>
                <a:ext uri="{FF2B5EF4-FFF2-40B4-BE49-F238E27FC236}"/>
              </a:extLst>
            </p:cNvPr>
            <p:cNvSpPr/>
            <p:nvPr/>
          </p:nvSpPr>
          <p:spPr>
            <a:xfrm>
              <a:off x="3945316" y="2801747"/>
              <a:ext cx="1250484" cy="423947"/>
            </a:xfrm>
            <a:prstGeom prst="wedgeRoundRectCallout">
              <a:avLst>
                <a:gd name="adj1" fmla="val -79975"/>
                <a:gd name="adj2" fmla="val -107305"/>
                <a:gd name="adj3" fmla="val 16667"/>
              </a:avLst>
            </a:prstGeom>
            <a:solidFill>
              <a:schemeClr val="accent4">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598" b="1" dirty="0">
                  <a:solidFill>
                    <a:srgbClr val="000000"/>
                  </a:solidFill>
                </a:rPr>
                <a:t>How to prove things actually work the way they should</a:t>
              </a:r>
            </a:p>
          </p:txBody>
        </p:sp>
        <p:sp>
          <p:nvSpPr>
            <p:cNvPr id="307" name="Rounded Rectangular Callout 306">
              <a:extLst>
                <a:ext uri="{FF2B5EF4-FFF2-40B4-BE49-F238E27FC236}"/>
              </a:extLst>
            </p:cNvPr>
            <p:cNvSpPr/>
            <p:nvPr/>
          </p:nvSpPr>
          <p:spPr>
            <a:xfrm>
              <a:off x="4674835" y="535068"/>
              <a:ext cx="837596" cy="574270"/>
            </a:xfrm>
            <a:prstGeom prst="wedgeRoundRectCallout">
              <a:avLst>
                <a:gd name="adj1" fmla="val -78750"/>
                <a:gd name="adj2" fmla="val 154475"/>
                <a:gd name="adj3" fmla="val 16667"/>
              </a:avLst>
            </a:prstGeom>
            <a:solidFill>
              <a:schemeClr val="accent4">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598" b="1" dirty="0">
                  <a:solidFill>
                    <a:srgbClr val="000000"/>
                  </a:solidFill>
                </a:rPr>
                <a:t>How things should be made and operate</a:t>
              </a:r>
            </a:p>
          </p:txBody>
        </p:sp>
        <p:sp>
          <p:nvSpPr>
            <p:cNvPr id="33" name="Rounded Rectangle 32">
              <a:extLst>
                <a:ext uri="{FF2B5EF4-FFF2-40B4-BE49-F238E27FC236}"/>
              </a:extLst>
            </p:cNvPr>
            <p:cNvSpPr/>
            <p:nvPr/>
          </p:nvSpPr>
          <p:spPr bwMode="auto">
            <a:xfrm>
              <a:off x="1545672" y="1571289"/>
              <a:ext cx="629041" cy="444215"/>
            </a:xfrm>
            <a:prstGeom prst="roundRect">
              <a:avLst>
                <a:gd name="adj" fmla="val 3823"/>
              </a:avLst>
            </a:prstGeom>
            <a:solidFill>
              <a:schemeClr val="bg1">
                <a:alpha val="90000"/>
              </a:schemeClr>
            </a:solidFill>
            <a:ln w="57150">
              <a:solidFill>
                <a:schemeClr val="tx2"/>
              </a:solidFill>
              <a:miter lim="800000"/>
              <a:headEnd/>
              <a:tailEnd/>
            </a:ln>
            <a:effectLst/>
          </p:spPr>
          <p:txBody>
            <a:bodyPr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Raw CPS </a:t>
              </a:r>
              <a:br>
                <a:rPr lang="en-US" sz="1598" b="1" dirty="0">
                  <a:latin typeface="Intel Clear Light" panose="020B0404020203020204" pitchFamily="34" charset="0"/>
                  <a:ea typeface="宋体" pitchFamily="2" charset="-122"/>
                  <a:cs typeface="Calibri" pitchFamily="34" charset="0"/>
                </a:rPr>
              </a:br>
              <a:r>
                <a:rPr lang="en-US" sz="1598" b="1" dirty="0">
                  <a:latin typeface="Intel Clear Light" panose="020B0404020203020204" pitchFamily="34" charset="0"/>
                  <a:ea typeface="宋体" pitchFamily="2" charset="-122"/>
                  <a:cs typeface="Calibri" pitchFamily="34" charset="0"/>
                </a:rPr>
                <a:t>concerns</a:t>
              </a:r>
            </a:p>
          </p:txBody>
        </p:sp>
        <p:sp>
          <p:nvSpPr>
            <p:cNvPr id="83" name="Right Arrow 82">
              <a:extLst>
                <a:ext uri="{FF2B5EF4-FFF2-40B4-BE49-F238E27FC236}"/>
              </a:extLst>
            </p:cNvPr>
            <p:cNvSpPr/>
            <p:nvPr/>
          </p:nvSpPr>
          <p:spPr>
            <a:xfrm>
              <a:off x="1236639" y="1742725"/>
              <a:ext cx="274414" cy="2288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84" name="Right Arrow 83">
              <a:extLst>
                <a:ext uri="{FF2B5EF4-FFF2-40B4-BE49-F238E27FC236}"/>
              </a:extLst>
            </p:cNvPr>
            <p:cNvSpPr/>
            <p:nvPr/>
          </p:nvSpPr>
          <p:spPr>
            <a:xfrm>
              <a:off x="2222841" y="1739347"/>
              <a:ext cx="274414" cy="2288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85" name="Right Arrow 84">
              <a:extLst>
                <a:ext uri="{FF2B5EF4-FFF2-40B4-BE49-F238E27FC236}"/>
              </a:extLst>
            </p:cNvPr>
            <p:cNvSpPr/>
            <p:nvPr/>
          </p:nvSpPr>
          <p:spPr>
            <a:xfrm>
              <a:off x="2949827" y="1094138"/>
              <a:ext cx="273570" cy="22801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87" name="Right Arrow 86">
              <a:extLst>
                <a:ext uri="{FF2B5EF4-FFF2-40B4-BE49-F238E27FC236}"/>
              </a:extLst>
            </p:cNvPr>
            <p:cNvSpPr/>
            <p:nvPr/>
          </p:nvSpPr>
          <p:spPr>
            <a:xfrm>
              <a:off x="2949827" y="2197919"/>
              <a:ext cx="273570" cy="22886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34" name="Right Arrow 33">
              <a:extLst>
                <a:ext uri="{FF2B5EF4-FFF2-40B4-BE49-F238E27FC236}"/>
              </a:extLst>
            </p:cNvPr>
            <p:cNvSpPr/>
            <p:nvPr/>
          </p:nvSpPr>
          <p:spPr>
            <a:xfrm>
              <a:off x="2949827" y="1645606"/>
              <a:ext cx="273570" cy="22886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35" name="Right Arrow 34">
              <a:extLst>
                <a:ext uri="{FF2B5EF4-FFF2-40B4-BE49-F238E27FC236}"/>
              </a:extLst>
            </p:cNvPr>
            <p:cNvSpPr/>
            <p:nvPr/>
          </p:nvSpPr>
          <p:spPr>
            <a:xfrm>
              <a:off x="4586179" y="1695432"/>
              <a:ext cx="274414" cy="2288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36" name="Rounded Rectangle 35">
              <a:extLst>
                <a:ext uri="{FF2B5EF4-FFF2-40B4-BE49-F238E27FC236}"/>
              </a:extLst>
            </p:cNvPr>
            <p:cNvSpPr/>
            <p:nvPr/>
          </p:nvSpPr>
          <p:spPr bwMode="auto">
            <a:xfrm>
              <a:off x="2591821" y="1128878"/>
              <a:ext cx="336551" cy="1257160"/>
            </a:xfrm>
            <a:prstGeom prst="roundRect">
              <a:avLst>
                <a:gd name="adj" fmla="val 3823"/>
              </a:avLst>
            </a:prstGeom>
            <a:solidFill>
              <a:schemeClr val="bg1">
                <a:alpha val="90000"/>
              </a:schemeClr>
            </a:solidFill>
            <a:ln w="57150">
              <a:solidFill>
                <a:schemeClr val="tx2"/>
              </a:solidFill>
              <a:miter lim="800000"/>
              <a:headEnd/>
              <a:tailEnd/>
            </a:ln>
            <a:effectLst/>
          </p:spPr>
          <p:txBody>
            <a:bodyPr vert="vert270"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Aspects and </a:t>
              </a:r>
              <a:br>
                <a:rPr lang="en-US" sz="1598" b="1" dirty="0">
                  <a:latin typeface="Intel Clear Light" panose="020B0404020203020204" pitchFamily="34" charset="0"/>
                  <a:ea typeface="宋体" pitchFamily="2" charset="-122"/>
                  <a:cs typeface="Calibri" pitchFamily="34" charset="0"/>
                </a:rPr>
              </a:br>
              <a:r>
                <a:rPr lang="en-US" sz="1598" b="1" dirty="0">
                  <a:latin typeface="Intel Clear Light" panose="020B0404020203020204" pitchFamily="34" charset="0"/>
                  <a:ea typeface="宋体" pitchFamily="2" charset="-122"/>
                  <a:cs typeface="Calibri" pitchFamily="34" charset="0"/>
                </a:rPr>
                <a:t>Concerns</a:t>
              </a:r>
            </a:p>
          </p:txBody>
        </p:sp>
        <p:sp>
          <p:nvSpPr>
            <p:cNvPr id="37" name="Right Arrow 36">
              <a:extLst>
                <a:ext uri="{FF2B5EF4-FFF2-40B4-BE49-F238E27FC236}"/>
              </a:extLst>
            </p:cNvPr>
            <p:cNvSpPr/>
            <p:nvPr/>
          </p:nvSpPr>
          <p:spPr>
            <a:xfrm>
              <a:off x="3415909" y="1264730"/>
              <a:ext cx="172248" cy="1055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66581" name="TextBox 7"/>
            <p:cNvSpPr txBox="1">
              <a:spLocks noChangeArrowheads="1"/>
            </p:cNvSpPr>
            <p:nvPr/>
          </p:nvSpPr>
          <p:spPr bwMode="auto">
            <a:xfrm>
              <a:off x="3628187" y="1256260"/>
              <a:ext cx="616575" cy="12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a:t>Model of CPS</a:t>
              </a:r>
            </a:p>
          </p:txBody>
        </p:sp>
        <p:sp>
          <p:nvSpPr>
            <p:cNvPr id="38" name="Right Arrow 37">
              <a:extLst>
                <a:ext uri="{FF2B5EF4-FFF2-40B4-BE49-F238E27FC236}"/>
              </a:extLst>
            </p:cNvPr>
            <p:cNvSpPr/>
            <p:nvPr/>
          </p:nvSpPr>
          <p:spPr>
            <a:xfrm>
              <a:off x="3431951" y="1861802"/>
              <a:ext cx="173092" cy="10472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66583" name="TextBox 38"/>
            <p:cNvSpPr txBox="1">
              <a:spLocks noChangeArrowheads="1"/>
            </p:cNvSpPr>
            <p:nvPr/>
          </p:nvSpPr>
          <p:spPr bwMode="auto">
            <a:xfrm>
              <a:off x="3644963" y="1852555"/>
              <a:ext cx="722854" cy="12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a:t>Instance of CPS</a:t>
              </a:r>
            </a:p>
          </p:txBody>
        </p:sp>
        <p:sp>
          <p:nvSpPr>
            <p:cNvPr id="40" name="Right Arrow 39">
              <a:extLst>
                <a:ext uri="{FF2B5EF4-FFF2-40B4-BE49-F238E27FC236}"/>
              </a:extLst>
            </p:cNvPr>
            <p:cNvSpPr/>
            <p:nvPr/>
          </p:nvSpPr>
          <p:spPr>
            <a:xfrm>
              <a:off x="3438706" y="2398069"/>
              <a:ext cx="172248" cy="10472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876"/>
            </a:p>
          </p:txBody>
        </p:sp>
        <p:sp>
          <p:nvSpPr>
            <p:cNvPr id="66585" name="TextBox 40"/>
            <p:cNvSpPr txBox="1">
              <a:spLocks noChangeArrowheads="1"/>
            </p:cNvSpPr>
            <p:nvPr/>
          </p:nvSpPr>
          <p:spPr bwMode="auto">
            <a:xfrm>
              <a:off x="3651127" y="2388932"/>
              <a:ext cx="699348" cy="12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a:t>CPS Assurance</a:t>
              </a:r>
            </a:p>
          </p:txBody>
        </p:sp>
        <p:sp>
          <p:nvSpPr>
            <p:cNvPr id="11" name="Rectangle 10">
              <a:extLst>
                <a:ext uri="{FF2B5EF4-FFF2-40B4-BE49-F238E27FC236}"/>
              </a:extLst>
            </p:cNvPr>
            <p:cNvSpPr/>
            <p:nvPr/>
          </p:nvSpPr>
          <p:spPr>
            <a:xfrm>
              <a:off x="2494722" y="725085"/>
              <a:ext cx="2066126" cy="1987989"/>
            </a:xfrm>
            <a:prstGeom prst="rect">
              <a:avLst/>
            </a:prstGeom>
            <a:noFill/>
            <a:ln w="38100" cmpd="sng">
              <a:prstDash val="dash"/>
            </a:ln>
          </p:spPr>
          <p:style>
            <a:lnRef idx="1">
              <a:schemeClr val="accent1"/>
            </a:lnRef>
            <a:fillRef idx="3">
              <a:schemeClr val="accent1"/>
            </a:fillRef>
            <a:effectRef idx="2">
              <a:schemeClr val="accent1"/>
            </a:effectRef>
            <a:fontRef idx="minor">
              <a:schemeClr val="lt1"/>
            </a:fontRef>
          </p:style>
          <p:txBody>
            <a:bodyPr/>
            <a:lstStyle/>
            <a:p>
              <a:pPr eaLnBrk="1" fontAlgn="auto" hangingPunct="1">
                <a:spcBef>
                  <a:spcPts val="0"/>
                </a:spcBef>
                <a:spcAft>
                  <a:spcPts val="0"/>
                </a:spcAft>
                <a:defRPr/>
              </a:pPr>
              <a:endParaRPr lang="en-US" sz="2462" dirty="0">
                <a:ln w="38100" cmpd="sng">
                  <a:solidFill>
                    <a:schemeClr val="tx1"/>
                  </a:solidFill>
                  <a:prstDash val="dash"/>
                </a:ln>
              </a:endParaRPr>
            </a:p>
          </p:txBody>
        </p:sp>
        <p:sp>
          <p:nvSpPr>
            <p:cNvPr id="46" name="TextBox 45">
              <a:extLst>
                <a:ext uri="{FF2B5EF4-FFF2-40B4-BE49-F238E27FC236}"/>
              </a:extLst>
            </p:cNvPr>
            <p:cNvSpPr txBox="1"/>
            <p:nvPr/>
          </p:nvSpPr>
          <p:spPr>
            <a:xfrm>
              <a:off x="3087456" y="718328"/>
              <a:ext cx="1129741" cy="184949"/>
            </a:xfrm>
            <a:prstGeom prst="rect">
              <a:avLst/>
            </a:prstGeom>
            <a:noFill/>
          </p:spPr>
          <p:txBody>
            <a:bodyPr wrap="none" lIns="0" tIns="0" rIns="0" bIns="0">
              <a:spAutoFit/>
            </a:bodyPr>
            <a:lstStyle/>
            <a:p>
              <a:pPr eaLnBrk="1" fontAlgn="auto" hangingPunct="1">
                <a:spcBef>
                  <a:spcPts val="0"/>
                </a:spcBef>
                <a:spcAft>
                  <a:spcPts val="0"/>
                </a:spcAft>
                <a:defRPr/>
              </a:pPr>
              <a:r>
                <a:rPr lang="en-US" sz="2462" dirty="0">
                  <a:solidFill>
                    <a:schemeClr val="accent1">
                      <a:lumMod val="75000"/>
                    </a:schemeClr>
                  </a:solidFill>
                  <a:latin typeface="+mn-lt"/>
                </a:rPr>
                <a:t>CPS Framework</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extLst>
          </p:cNvPr>
          <p:cNvSpPr>
            <a:spLocks noGrp="1"/>
          </p:cNvSpPr>
          <p:nvPr>
            <p:ph type="title"/>
          </p:nvPr>
        </p:nvSpPr>
        <p:spPr>
          <a:xfrm>
            <a:off x="231775" y="220663"/>
            <a:ext cx="10515600" cy="711200"/>
          </a:xfrm>
        </p:spPr>
        <p:txBody>
          <a:bodyPr/>
          <a:lstStyle/>
          <a:p>
            <a:pPr eaLnBrk="1" fontAlgn="auto" hangingPunct="1">
              <a:spcAft>
                <a:spcPts val="0"/>
              </a:spcAft>
              <a:defRPr/>
            </a:pPr>
            <a:r>
              <a:rPr lang="en-US" sz="3200" dirty="0" smtClean="0"/>
              <a:t>5.6 </a:t>
            </a:r>
            <a:r>
              <a:rPr lang="en-US" sz="3200" dirty="0"/>
              <a:t>NIST CPS PWG – CPS Framework</a:t>
            </a:r>
          </a:p>
        </p:txBody>
      </p:sp>
      <p:sp>
        <p:nvSpPr>
          <p:cNvPr id="6861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A3980D08-8DF5-E344-86C4-425FB99E6C6C}" type="slidenum">
              <a:rPr altLang="en-US" sz="1400">
                <a:solidFill>
                  <a:srgbClr val="339966"/>
                </a:solidFill>
                <a:latin typeface="Calibri" charset="0"/>
              </a:rPr>
              <a:pPr fontAlgn="base">
                <a:lnSpc>
                  <a:spcPct val="100000"/>
                </a:lnSpc>
                <a:spcBef>
                  <a:spcPct val="0"/>
                </a:spcBef>
                <a:spcAft>
                  <a:spcPct val="0"/>
                </a:spcAft>
                <a:buSzTx/>
                <a:buFontTx/>
                <a:buNone/>
              </a:pPr>
              <a:t>25</a:t>
            </a:fld>
            <a:endParaRPr altLang="en-US" sz="1400">
              <a:solidFill>
                <a:srgbClr val="339966"/>
              </a:solidFill>
              <a:latin typeface="Calibri" charset="0"/>
            </a:endParaRPr>
          </a:p>
        </p:txBody>
      </p:sp>
      <p:pic>
        <p:nvPicPr>
          <p:cNvPr id="68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327150"/>
            <a:ext cx="8634412" cy="4856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extLst>
          </p:cNvPr>
          <p:cNvSpPr txBox="1"/>
          <p:nvPr/>
        </p:nvSpPr>
        <p:spPr>
          <a:xfrm>
            <a:off x="95250" y="931863"/>
            <a:ext cx="12001500" cy="523875"/>
          </a:xfrm>
          <a:prstGeom prst="rect">
            <a:avLst/>
          </a:prstGeom>
          <a:noFill/>
        </p:spPr>
        <p:txBody>
          <a:bodyPr>
            <a:spAutoFit/>
          </a:bodyPr>
          <a:lstStyle/>
          <a:p>
            <a:pPr algn="ctr" eaLnBrk="1" fontAlgn="auto" hangingPunct="1">
              <a:spcBef>
                <a:spcPts val="0"/>
              </a:spcBef>
              <a:spcAft>
                <a:spcPts val="0"/>
              </a:spcAft>
              <a:defRPr/>
            </a:pPr>
            <a:r>
              <a:rPr lang="en-US" sz="2800" b="1" i="1" dirty="0">
                <a:solidFill>
                  <a:srgbClr val="008000"/>
                </a:solidFill>
                <a:latin typeface="Arial"/>
              </a:rPr>
              <a:t>‘Concern-driven’: holistic, integrated approach to CPS/</a:t>
            </a:r>
            <a:r>
              <a:rPr lang="en-US" sz="2800" b="1" i="1" dirty="0" err="1">
                <a:solidFill>
                  <a:srgbClr val="008000"/>
                </a:solidFill>
                <a:latin typeface="Arial"/>
              </a:rPr>
              <a:t>IoT</a:t>
            </a:r>
            <a:r>
              <a:rPr lang="en-US" sz="2800" b="1" i="1" dirty="0">
                <a:solidFill>
                  <a:srgbClr val="008000"/>
                </a:solidFill>
                <a:latin typeface="Arial"/>
              </a:rPr>
              <a:t> concerns</a:t>
            </a:r>
            <a:r>
              <a:rPr lang="en-US" sz="2800" b="1" i="1" dirty="0">
                <a:solidFill>
                  <a:schemeClr val="accent6"/>
                </a:solidFill>
                <a:latin typeface="Arial"/>
              </a:rPr>
              <a:t>.</a:t>
            </a:r>
          </a:p>
        </p:txBody>
      </p:sp>
      <p:cxnSp>
        <p:nvCxnSpPr>
          <p:cNvPr id="81" name="Straight Connector 80">
            <a:extLst>
              <a:ext uri="{FF2B5EF4-FFF2-40B4-BE49-F238E27FC236}"/>
            </a:extLst>
          </p:cNvPr>
          <p:cNvCxnSpPr/>
          <p:nvPr/>
        </p:nvCxnSpPr>
        <p:spPr>
          <a:xfrm>
            <a:off x="-9525" y="6519863"/>
            <a:ext cx="12192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8614" name="Content Placeholder 2"/>
          <p:cNvSpPr>
            <a:spLocks noGrp="1"/>
          </p:cNvSpPr>
          <p:nvPr>
            <p:ph idx="4294967295"/>
          </p:nvPr>
        </p:nvSpPr>
        <p:spPr>
          <a:xfrm>
            <a:off x="4835525" y="6119813"/>
            <a:ext cx="7261225" cy="252412"/>
          </a:xfrm>
        </p:spPr>
        <p:txBody>
          <a:bodyPr/>
          <a:lstStyle/>
          <a:p>
            <a:pPr eaLnBrk="1" hangingPunct="1"/>
            <a:r>
              <a:rPr lang="en-US" altLang="en-US" sz="1400" b="1"/>
              <a:t>CPS Framework Release 1.0 (May2016) available at </a:t>
            </a:r>
            <a:r>
              <a:rPr lang="en-US" altLang="en-US" sz="1400">
                <a:hlinkClick r:id="rId3"/>
              </a:rPr>
              <a:t>https://pages.nist.gov/cpspwg/</a:t>
            </a:r>
            <a:r>
              <a:rPr lang="en-US" altLang="en-US" sz="140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95275" y="285750"/>
            <a:ext cx="10515600" cy="711200"/>
          </a:xfrm>
        </p:spPr>
        <p:txBody>
          <a:bodyPr/>
          <a:lstStyle/>
          <a:p>
            <a:pPr eaLnBrk="1" fontAlgn="auto" hangingPunct="1">
              <a:spcAft>
                <a:spcPts val="0"/>
              </a:spcAft>
              <a:defRPr/>
            </a:pPr>
            <a:r>
              <a:rPr lang="en-US" sz="3200" dirty="0" smtClean="0"/>
              <a:t>5.7 </a:t>
            </a:r>
            <a:r>
              <a:rPr lang="en-US" sz="3200" dirty="0"/>
              <a:t>Purpose of the CPS Framework</a:t>
            </a:r>
          </a:p>
        </p:txBody>
      </p:sp>
      <p:sp>
        <p:nvSpPr>
          <p:cNvPr id="69634" name="Content Placeholder 2"/>
          <p:cNvSpPr>
            <a:spLocks noGrp="1"/>
          </p:cNvSpPr>
          <p:nvPr>
            <p:ph idx="1"/>
          </p:nvPr>
        </p:nvSpPr>
        <p:spPr>
          <a:xfrm>
            <a:off x="714375" y="1119188"/>
            <a:ext cx="10901363" cy="5324475"/>
          </a:xfrm>
        </p:spPr>
        <p:txBody>
          <a:bodyPr/>
          <a:lstStyle/>
          <a:p>
            <a:pPr eaLnBrk="1" hangingPunct="1"/>
            <a:r>
              <a:rPr lang="en-US" altLang="en-US" b="1">
                <a:solidFill>
                  <a:srgbClr val="C00000"/>
                </a:solidFill>
              </a:rPr>
              <a:t>Concern-driven structuring of development artifacts: </a:t>
            </a:r>
            <a:r>
              <a:rPr lang="en-US" altLang="en-US"/>
              <a:t>to facilitate assurance cases (by representing or analyzing a system along these dimensions, points of commonality or interoperability with other systems are revealed)</a:t>
            </a:r>
          </a:p>
          <a:p>
            <a:pPr eaLnBrk="1" hangingPunct="1"/>
            <a:r>
              <a:rPr lang="en-US" altLang="en-US" b="1">
                <a:solidFill>
                  <a:srgbClr val="C00000"/>
                </a:solidFill>
              </a:rPr>
              <a:t>A normal-form for CPS/IoT system </a:t>
            </a:r>
            <a:r>
              <a:rPr lang="en-US" altLang="en-US"/>
              <a:t>(common way of presenting CPS/IoT that enables comparison of what is done, across the system, for the sake of any individual concern)</a:t>
            </a:r>
          </a:p>
          <a:p>
            <a:pPr eaLnBrk="1" hangingPunct="1"/>
            <a:r>
              <a:rPr lang="en-US" altLang="en-US"/>
              <a:t>Provides a </a:t>
            </a:r>
            <a:r>
              <a:rPr lang="en-US" altLang="en-US" b="1">
                <a:solidFill>
                  <a:srgbClr val="C00000"/>
                </a:solidFill>
              </a:rPr>
              <a:t>method for integrating CPS/IoT across domains </a:t>
            </a:r>
            <a:r>
              <a:rPr lang="en-US" altLang="en-US"/>
              <a:t>– the future of CPS/IoT is cross-domain integration. While some domains may have robust, integrated approaches to some concerns, there are typically radically different standards across domains.</a:t>
            </a:r>
          </a:p>
        </p:txBody>
      </p:sp>
      <p:sp>
        <p:nvSpPr>
          <p:cNvPr id="696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1093D19-5309-9C44-866F-A830CCB1D6EF}" type="slidenum">
              <a:rPr altLang="en-US" sz="1400">
                <a:solidFill>
                  <a:srgbClr val="339966"/>
                </a:solidFill>
                <a:latin typeface="Calibri" charset="0"/>
              </a:rPr>
              <a:pPr fontAlgn="base">
                <a:lnSpc>
                  <a:spcPct val="100000"/>
                </a:lnSpc>
                <a:spcBef>
                  <a:spcPct val="0"/>
                </a:spcBef>
                <a:spcAft>
                  <a:spcPct val="0"/>
                </a:spcAft>
                <a:buSzTx/>
                <a:buFontTx/>
                <a:buNone/>
              </a:pPr>
              <a:t>26</a:t>
            </a:fld>
            <a:endParaRPr altLang="en-US" sz="1400">
              <a:solidFill>
                <a:srgbClr val="339966"/>
              </a:solidFill>
              <a:latin typeface="Calibri" charset="0"/>
            </a:endParaRPr>
          </a:p>
        </p:txBody>
      </p:sp>
      <p:sp>
        <p:nvSpPr>
          <p:cNvPr id="69636" name="TextBox 4"/>
          <p:cNvSpPr txBox="1">
            <a:spLocks noChangeArrowheads="1"/>
          </p:cNvSpPr>
          <p:nvPr/>
        </p:nvSpPr>
        <p:spPr bwMode="auto">
          <a:xfrm>
            <a:off x="2871788" y="5797550"/>
            <a:ext cx="84566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solidFill>
                  <a:srgbClr val="C00000"/>
                </a:solidFill>
              </a:rPr>
              <a:t>CPS Framework is NOT A PROCESS!!</a:t>
            </a:r>
            <a:br>
              <a:rPr lang="en-US" altLang="en-US" sz="1800" b="1">
                <a:solidFill>
                  <a:srgbClr val="C00000"/>
                </a:solidFill>
              </a:rPr>
            </a:br>
            <a:r>
              <a:rPr lang="en-US" altLang="en-US" sz="1800" b="1">
                <a:solidFill>
                  <a:srgbClr val="C00000"/>
                </a:solidFill>
              </a:rPr>
              <a:t>It is a </a:t>
            </a:r>
            <a:r>
              <a:rPr lang="en-US" altLang="en-US" sz="1800" b="1" i="1">
                <a:solidFill>
                  <a:srgbClr val="C00000"/>
                </a:solidFill>
              </a:rPr>
              <a:t>method for integrating concerns into systems engineering processes</a:t>
            </a:r>
            <a:r>
              <a:rPr lang="en-US" altLang="en-US" sz="1800" b="1">
                <a:solidFill>
                  <a:srgbClr val="C00000"/>
                </a:solidFill>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extLst>
          </p:cNvPr>
          <p:cNvSpPr>
            <a:spLocks noGrp="1"/>
          </p:cNvSpPr>
          <p:nvPr>
            <p:ph type="title"/>
          </p:nvPr>
        </p:nvSpPr>
        <p:spPr>
          <a:xfrm>
            <a:off x="392113" y="366713"/>
            <a:ext cx="10515600" cy="711200"/>
          </a:xfrm>
        </p:spPr>
        <p:txBody>
          <a:bodyPr>
            <a:noAutofit/>
          </a:bodyPr>
          <a:lstStyle/>
          <a:p>
            <a:pPr eaLnBrk="1" fontAlgn="auto" hangingPunct="1">
              <a:spcAft>
                <a:spcPts val="0"/>
              </a:spcAft>
              <a:defRPr/>
            </a:pPr>
            <a:r>
              <a:rPr lang="en-US" sz="3200" dirty="0" smtClean="0"/>
              <a:t>5.9 </a:t>
            </a:r>
            <a:r>
              <a:rPr lang="en-US" sz="3200" dirty="0"/>
              <a:t>CPS Framework</a:t>
            </a:r>
            <a:br>
              <a:rPr lang="en-US" sz="3200" dirty="0"/>
            </a:br>
            <a:r>
              <a:rPr lang="en-US" sz="3200" dirty="0"/>
              <a:t>Structure</a:t>
            </a:r>
          </a:p>
        </p:txBody>
      </p:sp>
      <p:sp>
        <p:nvSpPr>
          <p:cNvPr id="7065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B7F664F-B529-BB45-AD10-6221A7CB3586}" type="slidenum">
              <a:rPr altLang="en-US" sz="1400">
                <a:solidFill>
                  <a:srgbClr val="339966"/>
                </a:solidFill>
                <a:latin typeface="Calibri" charset="0"/>
              </a:rPr>
              <a:pPr fontAlgn="base">
                <a:lnSpc>
                  <a:spcPct val="100000"/>
                </a:lnSpc>
                <a:spcBef>
                  <a:spcPct val="0"/>
                </a:spcBef>
                <a:spcAft>
                  <a:spcPct val="0"/>
                </a:spcAft>
                <a:buSzTx/>
                <a:buFontTx/>
                <a:buNone/>
              </a:pPr>
              <a:t>27</a:t>
            </a:fld>
            <a:endParaRPr altLang="en-US" sz="1400">
              <a:solidFill>
                <a:srgbClr val="339966"/>
              </a:solidFill>
              <a:latin typeface="Calibri" charset="0"/>
            </a:endParaRPr>
          </a:p>
        </p:txBody>
      </p:sp>
      <p:grpSp>
        <p:nvGrpSpPr>
          <p:cNvPr id="70659" name="Group 67"/>
          <p:cNvGrpSpPr>
            <a:grpSpLocks/>
          </p:cNvGrpSpPr>
          <p:nvPr/>
        </p:nvGrpSpPr>
        <p:grpSpPr bwMode="auto">
          <a:xfrm>
            <a:off x="300038" y="366713"/>
            <a:ext cx="11641137" cy="6192837"/>
            <a:chOff x="146267" y="175506"/>
            <a:chExt cx="5674923" cy="3018871"/>
          </a:xfrm>
        </p:grpSpPr>
        <p:grpSp>
          <p:nvGrpSpPr>
            <p:cNvPr id="70661" name="Group 57"/>
            <p:cNvGrpSpPr>
              <a:grpSpLocks/>
            </p:cNvGrpSpPr>
            <p:nvPr/>
          </p:nvGrpSpPr>
          <p:grpSpPr bwMode="auto">
            <a:xfrm>
              <a:off x="1344440" y="175506"/>
              <a:ext cx="4476750" cy="2827864"/>
              <a:chOff x="834390" y="175506"/>
              <a:chExt cx="4476750" cy="2827864"/>
            </a:xfrm>
          </p:grpSpPr>
          <p:sp>
            <p:nvSpPr>
              <p:cNvPr id="29" name="Rectangle 28">
                <a:extLst>
                  <a:ext uri="{FF2B5EF4-FFF2-40B4-BE49-F238E27FC236}"/>
                </a:extLst>
              </p:cNvPr>
              <p:cNvSpPr/>
              <p:nvPr/>
            </p:nvSpPr>
            <p:spPr>
              <a:xfrm>
                <a:off x="2155997" y="175506"/>
                <a:ext cx="3150499" cy="39622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5744" dirty="0"/>
                  <a:t>Facets</a:t>
                </a:r>
              </a:p>
            </p:txBody>
          </p:sp>
          <p:sp>
            <p:nvSpPr>
              <p:cNvPr id="30" name="Rectangle 29">
                <a:extLst>
                  <a:ext uri="{FF2B5EF4-FFF2-40B4-BE49-F238E27FC236}"/>
                </a:extLst>
              </p:cNvPr>
              <p:cNvSpPr/>
              <p:nvPr/>
            </p:nvSpPr>
            <p:spPr>
              <a:xfrm rot="16200000">
                <a:off x="-29827" y="1742977"/>
                <a:ext cx="2124276" cy="3962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5744" dirty="0"/>
                  <a:t>Aspects</a:t>
                </a:r>
              </a:p>
            </p:txBody>
          </p:sp>
          <p:sp>
            <p:nvSpPr>
              <p:cNvPr id="31" name="Rectangle 30">
                <a:extLst>
                  <a:ext uri="{FF2B5EF4-FFF2-40B4-BE49-F238E27FC236}"/>
                </a:extLst>
              </p:cNvPr>
              <p:cNvSpPr/>
              <p:nvPr/>
            </p:nvSpPr>
            <p:spPr>
              <a:xfrm>
                <a:off x="2155997" y="577145"/>
                <a:ext cx="1051714" cy="3018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Conceptualization</a:t>
                </a:r>
              </a:p>
            </p:txBody>
          </p:sp>
          <p:sp>
            <p:nvSpPr>
              <p:cNvPr id="32" name="Rectangle 31">
                <a:extLst>
                  <a:ext uri="{FF2B5EF4-FFF2-40B4-BE49-F238E27FC236}"/>
                </a:extLst>
              </p:cNvPr>
              <p:cNvSpPr/>
              <p:nvPr/>
            </p:nvSpPr>
            <p:spPr>
              <a:xfrm>
                <a:off x="3207711" y="577145"/>
                <a:ext cx="1051715" cy="3018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Realization</a:t>
                </a:r>
              </a:p>
            </p:txBody>
          </p:sp>
          <p:sp>
            <p:nvSpPr>
              <p:cNvPr id="33" name="Rectangle 32">
                <a:extLst>
                  <a:ext uri="{FF2B5EF4-FFF2-40B4-BE49-F238E27FC236}"/>
                </a:extLst>
              </p:cNvPr>
              <p:cNvSpPr/>
              <p:nvPr/>
            </p:nvSpPr>
            <p:spPr>
              <a:xfrm>
                <a:off x="4259426" y="577145"/>
                <a:ext cx="1051714" cy="3018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Assurance</a:t>
                </a:r>
              </a:p>
            </p:txBody>
          </p:sp>
          <p:grpSp>
            <p:nvGrpSpPr>
              <p:cNvPr id="70675" name="Group 55"/>
              <p:cNvGrpSpPr>
                <a:grpSpLocks/>
              </p:cNvGrpSpPr>
              <p:nvPr/>
            </p:nvGrpSpPr>
            <p:grpSpPr bwMode="auto">
              <a:xfrm>
                <a:off x="1226820" y="879004"/>
                <a:ext cx="929640" cy="708660"/>
                <a:chOff x="1226820" y="879004"/>
                <a:chExt cx="929640" cy="708660"/>
              </a:xfrm>
            </p:grpSpPr>
            <p:sp>
              <p:nvSpPr>
                <p:cNvPr id="34" name="Rectangle 33">
                  <a:extLst>
                    <a:ext uri="{FF2B5EF4-FFF2-40B4-BE49-F238E27FC236}"/>
                  </a:extLst>
                </p:cNvPr>
                <p:cNvSpPr/>
                <p:nvPr/>
              </p:nvSpPr>
              <p:spPr>
                <a:xfrm>
                  <a:off x="1226557" y="878955"/>
                  <a:ext cx="922475" cy="2360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Functional</a:t>
                  </a:r>
                </a:p>
              </p:txBody>
            </p:sp>
            <p:sp>
              <p:nvSpPr>
                <p:cNvPr id="35" name="Rectangle 34">
                  <a:extLst>
                    <a:ext uri="{FF2B5EF4-FFF2-40B4-BE49-F238E27FC236}"/>
                  </a:extLst>
                </p:cNvPr>
                <p:cNvSpPr/>
                <p:nvPr/>
              </p:nvSpPr>
              <p:spPr>
                <a:xfrm>
                  <a:off x="1226557" y="1114986"/>
                  <a:ext cx="922475" cy="23680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Business</a:t>
                  </a:r>
                </a:p>
              </p:txBody>
            </p:sp>
            <p:sp>
              <p:nvSpPr>
                <p:cNvPr id="36" name="Rectangle 35">
                  <a:extLst>
                    <a:ext uri="{FF2B5EF4-FFF2-40B4-BE49-F238E27FC236}"/>
                  </a:extLst>
                </p:cNvPr>
                <p:cNvSpPr/>
                <p:nvPr/>
              </p:nvSpPr>
              <p:spPr>
                <a:xfrm>
                  <a:off x="1226557" y="1351790"/>
                  <a:ext cx="922475" cy="2360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Human</a:t>
                  </a:r>
                </a:p>
              </p:txBody>
            </p:sp>
          </p:grpSp>
          <p:grpSp>
            <p:nvGrpSpPr>
              <p:cNvPr id="70676" name="Group 54"/>
              <p:cNvGrpSpPr>
                <a:grpSpLocks/>
              </p:cNvGrpSpPr>
              <p:nvPr/>
            </p:nvGrpSpPr>
            <p:grpSpPr bwMode="auto">
              <a:xfrm>
                <a:off x="1226820" y="1588889"/>
                <a:ext cx="929640" cy="708660"/>
                <a:chOff x="1226820" y="1565476"/>
                <a:chExt cx="929640" cy="708660"/>
              </a:xfrm>
            </p:grpSpPr>
            <p:sp>
              <p:nvSpPr>
                <p:cNvPr id="37" name="Rectangle 36">
                  <a:extLst>
                    <a:ext uri="{FF2B5EF4-FFF2-40B4-BE49-F238E27FC236}"/>
                  </a:extLst>
                </p:cNvPr>
                <p:cNvSpPr/>
                <p:nvPr/>
              </p:nvSpPr>
              <p:spPr>
                <a:xfrm>
                  <a:off x="1226557" y="1565182"/>
                  <a:ext cx="922475" cy="2360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rgbClr val="C00000"/>
                      </a:solidFill>
                    </a:rPr>
                    <a:t>Trustworthiness</a:t>
                  </a:r>
                </a:p>
              </p:txBody>
            </p:sp>
            <p:sp>
              <p:nvSpPr>
                <p:cNvPr id="38" name="Rectangle 37">
                  <a:extLst>
                    <a:ext uri="{FF2B5EF4-FFF2-40B4-BE49-F238E27FC236}"/>
                  </a:extLst>
                </p:cNvPr>
                <p:cNvSpPr/>
                <p:nvPr/>
              </p:nvSpPr>
              <p:spPr>
                <a:xfrm>
                  <a:off x="1226557" y="1801212"/>
                  <a:ext cx="922475" cy="23680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Timing</a:t>
                  </a:r>
                </a:p>
              </p:txBody>
            </p:sp>
            <p:sp>
              <p:nvSpPr>
                <p:cNvPr id="39" name="Rectangle 38">
                  <a:extLst>
                    <a:ext uri="{FF2B5EF4-FFF2-40B4-BE49-F238E27FC236}"/>
                  </a:extLst>
                </p:cNvPr>
                <p:cNvSpPr/>
                <p:nvPr/>
              </p:nvSpPr>
              <p:spPr>
                <a:xfrm>
                  <a:off x="1226557" y="2038016"/>
                  <a:ext cx="922475" cy="2360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Data</a:t>
                  </a:r>
                </a:p>
              </p:txBody>
            </p:sp>
          </p:grpSp>
          <p:grpSp>
            <p:nvGrpSpPr>
              <p:cNvPr id="70677" name="Group 53"/>
              <p:cNvGrpSpPr>
                <a:grpSpLocks/>
              </p:cNvGrpSpPr>
              <p:nvPr/>
            </p:nvGrpSpPr>
            <p:grpSpPr bwMode="auto">
              <a:xfrm>
                <a:off x="1226820" y="2294710"/>
                <a:ext cx="929640" cy="708660"/>
                <a:chOff x="1226820" y="2294710"/>
                <a:chExt cx="929640" cy="708660"/>
              </a:xfrm>
            </p:grpSpPr>
            <p:sp>
              <p:nvSpPr>
                <p:cNvPr id="40" name="Rectangle 39">
                  <a:extLst>
                    <a:ext uri="{FF2B5EF4-FFF2-40B4-BE49-F238E27FC236}"/>
                  </a:extLst>
                </p:cNvPr>
                <p:cNvSpPr/>
                <p:nvPr/>
              </p:nvSpPr>
              <p:spPr>
                <a:xfrm>
                  <a:off x="1226557" y="2294365"/>
                  <a:ext cx="922475" cy="2360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Boundaries</a:t>
                  </a:r>
                </a:p>
              </p:txBody>
            </p:sp>
            <p:sp>
              <p:nvSpPr>
                <p:cNvPr id="41" name="Rectangle 40">
                  <a:extLst>
                    <a:ext uri="{FF2B5EF4-FFF2-40B4-BE49-F238E27FC236}"/>
                  </a:extLst>
                </p:cNvPr>
                <p:cNvSpPr/>
                <p:nvPr/>
              </p:nvSpPr>
              <p:spPr>
                <a:xfrm>
                  <a:off x="1226557" y="2530396"/>
                  <a:ext cx="922475" cy="23680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Composition</a:t>
                  </a:r>
                </a:p>
              </p:txBody>
            </p:sp>
            <p:sp>
              <p:nvSpPr>
                <p:cNvPr id="42" name="Rectangle 41">
                  <a:extLst>
                    <a:ext uri="{FF2B5EF4-FFF2-40B4-BE49-F238E27FC236}"/>
                  </a:extLst>
                </p:cNvPr>
                <p:cNvSpPr/>
                <p:nvPr/>
              </p:nvSpPr>
              <p:spPr>
                <a:xfrm>
                  <a:off x="1226557" y="2767200"/>
                  <a:ext cx="922475" cy="2360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2051" dirty="0">
                      <a:solidFill>
                        <a:schemeClr val="tx1"/>
                      </a:solidFill>
                    </a:rPr>
                    <a:t>Lifecycle</a:t>
                  </a:r>
                </a:p>
              </p:txBody>
            </p:sp>
          </p:grpSp>
          <p:sp>
            <p:nvSpPr>
              <p:cNvPr id="45" name="Down Arrow 44">
                <a:extLst>
                  <a:ext uri="{FF2B5EF4-FFF2-40B4-BE49-F238E27FC236}"/>
                </a:extLst>
              </p:cNvPr>
              <p:cNvSpPr/>
              <p:nvPr/>
            </p:nvSpPr>
            <p:spPr>
              <a:xfrm>
                <a:off x="2522820" y="1656695"/>
                <a:ext cx="259252" cy="804826"/>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692"/>
              </a:p>
            </p:txBody>
          </p:sp>
          <p:sp>
            <p:nvSpPr>
              <p:cNvPr id="46" name="Down Arrow 45">
                <a:extLst>
                  <a:ext uri="{FF2B5EF4-FFF2-40B4-BE49-F238E27FC236}"/>
                </a:extLst>
              </p:cNvPr>
              <p:cNvSpPr/>
              <p:nvPr/>
            </p:nvSpPr>
            <p:spPr>
              <a:xfrm>
                <a:off x="3572213" y="1633479"/>
                <a:ext cx="259252" cy="804826"/>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692"/>
              </a:p>
            </p:txBody>
          </p:sp>
          <p:sp>
            <p:nvSpPr>
              <p:cNvPr id="47" name="Down Arrow 46">
                <a:extLst>
                  <a:ext uri="{FF2B5EF4-FFF2-40B4-BE49-F238E27FC236}"/>
                </a:extLst>
              </p:cNvPr>
              <p:cNvSpPr/>
              <p:nvPr/>
            </p:nvSpPr>
            <p:spPr>
              <a:xfrm>
                <a:off x="4621606" y="1656695"/>
                <a:ext cx="259252" cy="804826"/>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692"/>
              </a:p>
            </p:txBody>
          </p:sp>
          <p:sp>
            <p:nvSpPr>
              <p:cNvPr id="48" name="TextBox 47">
                <a:extLst>
                  <a:ext uri="{FF2B5EF4-FFF2-40B4-BE49-F238E27FC236}"/>
                </a:extLst>
              </p:cNvPr>
              <p:cNvSpPr txBox="1"/>
              <p:nvPr/>
            </p:nvSpPr>
            <p:spPr>
              <a:xfrm>
                <a:off x="2170701" y="1061588"/>
                <a:ext cx="1087313" cy="352112"/>
              </a:xfrm>
              <a:prstGeom prst="rect">
                <a:avLst/>
              </a:prstGeom>
              <a:noFill/>
            </p:spPr>
            <p:txBody>
              <a:bodyPr wrap="none">
                <a:spAutoFit/>
              </a:bodyPr>
              <a:lstStyle/>
              <a:p>
                <a:pPr eaLnBrk="1" fontAlgn="auto" hangingPunct="1">
                  <a:spcBef>
                    <a:spcPts val="0"/>
                  </a:spcBef>
                  <a:spcAft>
                    <a:spcPts val="0"/>
                  </a:spcAft>
                  <a:defRPr/>
                </a:pPr>
                <a:r>
                  <a:rPr lang="en-US" sz="2051" dirty="0">
                    <a:latin typeface="+mn-lt"/>
                  </a:rPr>
                  <a:t>Use Case, </a:t>
                </a:r>
                <a:br>
                  <a:rPr lang="en-US" sz="2051" dirty="0">
                    <a:latin typeface="+mn-lt"/>
                  </a:rPr>
                </a:br>
                <a:r>
                  <a:rPr lang="en-US" sz="2051" dirty="0">
                    <a:latin typeface="+mn-lt"/>
                  </a:rPr>
                  <a:t>Requirements, …</a:t>
                </a:r>
              </a:p>
            </p:txBody>
          </p:sp>
          <p:sp>
            <p:nvSpPr>
              <p:cNvPr id="49" name="TextBox 48">
                <a:extLst>
                  <a:ext uri="{FF2B5EF4-FFF2-40B4-BE49-F238E27FC236}"/>
                </a:extLst>
              </p:cNvPr>
              <p:cNvSpPr txBox="1"/>
              <p:nvPr/>
            </p:nvSpPr>
            <p:spPr>
              <a:xfrm>
                <a:off x="2221004" y="2595401"/>
                <a:ext cx="986707" cy="198885"/>
              </a:xfrm>
              <a:prstGeom prst="rect">
                <a:avLst/>
              </a:prstGeom>
              <a:noFill/>
            </p:spPr>
            <p:txBody>
              <a:bodyPr wrap="none">
                <a:spAutoFit/>
              </a:bodyPr>
              <a:lstStyle/>
              <a:p>
                <a:pPr eaLnBrk="1" fontAlgn="auto" hangingPunct="1">
                  <a:spcBef>
                    <a:spcPts val="0"/>
                  </a:spcBef>
                  <a:spcAft>
                    <a:spcPts val="0"/>
                  </a:spcAft>
                  <a:defRPr/>
                </a:pPr>
                <a:r>
                  <a:rPr lang="en-US" sz="2051" dirty="0">
                    <a:latin typeface="+mn-lt"/>
                  </a:rPr>
                  <a:t>Model of a CPS</a:t>
                </a:r>
              </a:p>
            </p:txBody>
          </p:sp>
          <p:sp>
            <p:nvSpPr>
              <p:cNvPr id="50" name="TextBox 49">
                <a:extLst>
                  <a:ext uri="{FF2B5EF4-FFF2-40B4-BE49-F238E27FC236}"/>
                </a:extLst>
              </p:cNvPr>
              <p:cNvSpPr txBox="1"/>
              <p:nvPr/>
            </p:nvSpPr>
            <p:spPr>
              <a:xfrm>
                <a:off x="3237119" y="1061588"/>
                <a:ext cx="1119043" cy="352112"/>
              </a:xfrm>
              <a:prstGeom prst="rect">
                <a:avLst/>
              </a:prstGeom>
              <a:noFill/>
            </p:spPr>
            <p:txBody>
              <a:bodyPr>
                <a:spAutoFit/>
              </a:bodyPr>
              <a:lstStyle/>
              <a:p>
                <a:pPr eaLnBrk="1" fontAlgn="auto" hangingPunct="1">
                  <a:spcBef>
                    <a:spcPts val="0"/>
                  </a:spcBef>
                  <a:spcAft>
                    <a:spcPts val="0"/>
                  </a:spcAft>
                  <a:defRPr/>
                </a:pPr>
                <a:r>
                  <a:rPr lang="en-US" sz="2051" dirty="0">
                    <a:latin typeface="+mn-lt"/>
                  </a:rPr>
                  <a:t>Design / Produce / Test / Operate</a:t>
                </a:r>
              </a:p>
            </p:txBody>
          </p:sp>
          <p:sp>
            <p:nvSpPr>
              <p:cNvPr id="51" name="TextBox 50">
                <a:extLst>
                  <a:ext uri="{FF2B5EF4-FFF2-40B4-BE49-F238E27FC236}"/>
                </a:extLst>
              </p:cNvPr>
              <p:cNvSpPr txBox="1"/>
              <p:nvPr/>
            </p:nvSpPr>
            <p:spPr>
              <a:xfrm>
                <a:off x="3525780" y="2595401"/>
                <a:ext cx="352119" cy="198885"/>
              </a:xfrm>
              <a:prstGeom prst="rect">
                <a:avLst/>
              </a:prstGeom>
              <a:noFill/>
            </p:spPr>
            <p:txBody>
              <a:bodyPr wrap="none">
                <a:spAutoFit/>
              </a:bodyPr>
              <a:lstStyle/>
              <a:p>
                <a:pPr eaLnBrk="1" fontAlgn="auto" hangingPunct="1">
                  <a:spcBef>
                    <a:spcPts val="0"/>
                  </a:spcBef>
                  <a:spcAft>
                    <a:spcPts val="0"/>
                  </a:spcAft>
                  <a:defRPr/>
                </a:pPr>
                <a:r>
                  <a:rPr lang="en-US" sz="2051" dirty="0">
                    <a:latin typeface="+mn-lt"/>
                  </a:rPr>
                  <a:t>CPS</a:t>
                </a:r>
              </a:p>
            </p:txBody>
          </p:sp>
          <p:sp>
            <p:nvSpPr>
              <p:cNvPr id="52" name="TextBox 51">
                <a:extLst>
                  <a:ext uri="{FF2B5EF4-FFF2-40B4-BE49-F238E27FC236}"/>
                </a:extLst>
              </p:cNvPr>
              <p:cNvSpPr txBox="1"/>
              <p:nvPr/>
            </p:nvSpPr>
            <p:spPr>
              <a:xfrm>
                <a:off x="4296573" y="1061588"/>
                <a:ext cx="1009924" cy="506112"/>
              </a:xfrm>
              <a:prstGeom prst="rect">
                <a:avLst/>
              </a:prstGeom>
              <a:noFill/>
            </p:spPr>
            <p:txBody>
              <a:bodyPr>
                <a:spAutoFit/>
              </a:bodyPr>
              <a:lstStyle/>
              <a:p>
                <a:pPr eaLnBrk="1" fontAlgn="auto" hangingPunct="1">
                  <a:spcBef>
                    <a:spcPts val="0"/>
                  </a:spcBef>
                  <a:spcAft>
                    <a:spcPts val="0"/>
                  </a:spcAft>
                  <a:defRPr/>
                </a:pPr>
                <a:r>
                  <a:rPr lang="en-US" sz="2051" dirty="0">
                    <a:latin typeface="+mn-lt"/>
                  </a:rPr>
                  <a:t>Argumentation, </a:t>
                </a:r>
                <a:br>
                  <a:rPr lang="en-US" sz="2051" dirty="0">
                    <a:latin typeface="+mn-lt"/>
                  </a:rPr>
                </a:br>
                <a:r>
                  <a:rPr lang="en-US" sz="2051" dirty="0">
                    <a:latin typeface="+mn-lt"/>
                  </a:rPr>
                  <a:t>Claims, Evidence</a:t>
                </a:r>
              </a:p>
            </p:txBody>
          </p:sp>
          <p:sp>
            <p:nvSpPr>
              <p:cNvPr id="53" name="TextBox 52">
                <a:extLst>
                  <a:ext uri="{FF2B5EF4-FFF2-40B4-BE49-F238E27FC236}"/>
                </a:extLst>
              </p:cNvPr>
              <p:cNvSpPr txBox="1"/>
              <p:nvPr/>
            </p:nvSpPr>
            <p:spPr>
              <a:xfrm>
                <a:off x="4259426" y="2595401"/>
                <a:ext cx="986707" cy="198885"/>
              </a:xfrm>
              <a:prstGeom prst="rect">
                <a:avLst/>
              </a:prstGeom>
              <a:noFill/>
            </p:spPr>
            <p:txBody>
              <a:bodyPr wrap="none">
                <a:spAutoFit/>
              </a:bodyPr>
              <a:lstStyle/>
              <a:p>
                <a:pPr algn="ctr" eaLnBrk="1" fontAlgn="auto" hangingPunct="1">
                  <a:spcBef>
                    <a:spcPts val="0"/>
                  </a:spcBef>
                  <a:spcAft>
                    <a:spcPts val="0"/>
                  </a:spcAft>
                  <a:defRPr/>
                </a:pPr>
                <a:r>
                  <a:rPr lang="en-US" sz="2051" dirty="0">
                    <a:latin typeface="+mn-lt"/>
                  </a:rPr>
                  <a:t>CPS Assurance</a:t>
                </a:r>
              </a:p>
            </p:txBody>
          </p:sp>
          <p:sp>
            <p:nvSpPr>
              <p:cNvPr id="43" name="TextBox 42">
                <a:extLst>
                  <a:ext uri="{FF2B5EF4-FFF2-40B4-BE49-F238E27FC236}"/>
                </a:extLst>
              </p:cNvPr>
              <p:cNvSpPr txBox="1"/>
              <p:nvPr/>
            </p:nvSpPr>
            <p:spPr>
              <a:xfrm>
                <a:off x="2522820" y="1797540"/>
                <a:ext cx="2335595" cy="475930"/>
              </a:xfrm>
              <a:prstGeom prst="rect">
                <a:avLst/>
              </a:prstGeom>
              <a:noFill/>
            </p:spPr>
            <p:txBody>
              <a:bodyPr>
                <a:spAutoFit/>
              </a:bodyPr>
              <a:lstStyle/>
              <a:p>
                <a:pPr algn="ctr" eaLnBrk="1" fontAlgn="auto" hangingPunct="1">
                  <a:spcBef>
                    <a:spcPts val="0"/>
                  </a:spcBef>
                  <a:spcAft>
                    <a:spcPts val="0"/>
                  </a:spcAft>
                  <a:defRPr/>
                </a:pPr>
                <a:r>
                  <a:rPr lang="en-US" sz="2872" dirty="0">
                    <a:latin typeface="+mn-lt"/>
                  </a:rPr>
                  <a:t>Activities and their Artifacts</a:t>
                </a:r>
              </a:p>
              <a:p>
                <a:pPr algn="ctr" eaLnBrk="1" fontAlgn="auto" hangingPunct="1">
                  <a:spcBef>
                    <a:spcPts val="0"/>
                  </a:spcBef>
                  <a:spcAft>
                    <a:spcPts val="0"/>
                  </a:spcAft>
                  <a:defRPr/>
                </a:pPr>
                <a:endParaRPr lang="en-US" sz="2872" dirty="0">
                  <a:latin typeface="+mn-lt"/>
                </a:endParaRPr>
              </a:p>
            </p:txBody>
          </p:sp>
        </p:grpSp>
        <p:grpSp>
          <p:nvGrpSpPr>
            <p:cNvPr id="70662" name="Group 64"/>
            <p:cNvGrpSpPr>
              <a:grpSpLocks/>
            </p:cNvGrpSpPr>
            <p:nvPr/>
          </p:nvGrpSpPr>
          <p:grpSpPr bwMode="auto">
            <a:xfrm>
              <a:off x="146267" y="717024"/>
              <a:ext cx="872165" cy="2403114"/>
              <a:chOff x="86202" y="806750"/>
              <a:chExt cx="872165" cy="2403114"/>
            </a:xfrm>
          </p:grpSpPr>
          <p:sp>
            <p:nvSpPr>
              <p:cNvPr id="59" name="Rounded Rectangle 58">
                <a:extLst>
                  <a:ext uri="{FF2B5EF4-FFF2-40B4-BE49-F238E27FC236}"/>
                </a:extLst>
              </p:cNvPr>
              <p:cNvSpPr/>
              <p:nvPr/>
            </p:nvSpPr>
            <p:spPr bwMode="auto">
              <a:xfrm flipH="1">
                <a:off x="131088" y="1240309"/>
                <a:ext cx="766149" cy="269307"/>
              </a:xfrm>
              <a:prstGeom prst="roundRect">
                <a:avLst>
                  <a:gd name="adj" fmla="val 3823"/>
                </a:avLst>
              </a:prstGeom>
              <a:solidFill>
                <a:schemeClr val="bg2">
                  <a:lumMod val="75000"/>
                  <a:alpha val="90000"/>
                </a:schemeClr>
              </a:solidFill>
              <a:ln w="6350">
                <a:solidFill>
                  <a:schemeClr val="tx2"/>
                </a:solidFill>
                <a:miter lim="800000"/>
                <a:headEnd/>
                <a:tailEnd/>
              </a:ln>
              <a:effectLst/>
            </p:spPr>
            <p:txBody>
              <a:bodyPr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Manufacturing</a:t>
                </a:r>
              </a:p>
            </p:txBody>
          </p:sp>
          <p:sp>
            <p:nvSpPr>
              <p:cNvPr id="60" name="Rounded Rectangle 59">
                <a:extLst>
                  <a:ext uri="{FF2B5EF4-FFF2-40B4-BE49-F238E27FC236}"/>
                </a:extLst>
              </p:cNvPr>
              <p:cNvSpPr/>
              <p:nvPr/>
            </p:nvSpPr>
            <p:spPr bwMode="auto">
              <a:xfrm flipH="1">
                <a:off x="131088" y="1665164"/>
                <a:ext cx="766149" cy="269307"/>
              </a:xfrm>
              <a:prstGeom prst="roundRect">
                <a:avLst>
                  <a:gd name="adj" fmla="val 3823"/>
                </a:avLst>
              </a:prstGeom>
              <a:solidFill>
                <a:schemeClr val="bg2">
                  <a:lumMod val="75000"/>
                  <a:alpha val="90000"/>
                </a:schemeClr>
              </a:solidFill>
              <a:ln w="6350">
                <a:solidFill>
                  <a:schemeClr val="tx2"/>
                </a:solidFill>
                <a:miter lim="800000"/>
                <a:headEnd/>
                <a:tailEnd/>
              </a:ln>
              <a:effectLst/>
            </p:spPr>
            <p:txBody>
              <a:bodyPr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Transportation</a:t>
                </a:r>
              </a:p>
            </p:txBody>
          </p:sp>
          <p:sp>
            <p:nvSpPr>
              <p:cNvPr id="61" name="Rounded Rectangle 60">
                <a:extLst>
                  <a:ext uri="{FF2B5EF4-FFF2-40B4-BE49-F238E27FC236}"/>
                </a:extLst>
              </p:cNvPr>
              <p:cNvSpPr/>
              <p:nvPr/>
            </p:nvSpPr>
            <p:spPr bwMode="auto">
              <a:xfrm flipH="1">
                <a:off x="131088" y="2090020"/>
                <a:ext cx="766149" cy="270081"/>
              </a:xfrm>
              <a:prstGeom prst="roundRect">
                <a:avLst>
                  <a:gd name="adj" fmla="val 3823"/>
                </a:avLst>
              </a:prstGeom>
              <a:solidFill>
                <a:schemeClr val="bg2">
                  <a:lumMod val="75000"/>
                  <a:alpha val="90000"/>
                </a:schemeClr>
              </a:solidFill>
              <a:ln w="6350">
                <a:solidFill>
                  <a:schemeClr val="tx2"/>
                </a:solidFill>
                <a:miter lim="800000"/>
                <a:headEnd/>
                <a:tailEnd/>
              </a:ln>
              <a:effectLst/>
            </p:spPr>
            <p:txBody>
              <a:bodyPr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Energy</a:t>
                </a:r>
              </a:p>
            </p:txBody>
          </p:sp>
          <p:sp>
            <p:nvSpPr>
              <p:cNvPr id="62" name="Rounded Rectangle 61">
                <a:extLst>
                  <a:ext uri="{FF2B5EF4-FFF2-40B4-BE49-F238E27FC236}"/>
                </a:extLst>
              </p:cNvPr>
              <p:cNvSpPr/>
              <p:nvPr/>
            </p:nvSpPr>
            <p:spPr bwMode="auto">
              <a:xfrm flipH="1">
                <a:off x="131088" y="2514875"/>
                <a:ext cx="766149" cy="270081"/>
              </a:xfrm>
              <a:prstGeom prst="roundRect">
                <a:avLst>
                  <a:gd name="adj" fmla="val 3823"/>
                </a:avLst>
              </a:prstGeom>
              <a:solidFill>
                <a:schemeClr val="bg2">
                  <a:lumMod val="75000"/>
                  <a:alpha val="90000"/>
                </a:schemeClr>
              </a:solidFill>
              <a:ln w="6350">
                <a:solidFill>
                  <a:schemeClr val="tx2"/>
                </a:solidFill>
                <a:miter lim="800000"/>
                <a:headEnd/>
                <a:tailEnd/>
              </a:ln>
              <a:effectLst/>
            </p:spPr>
            <p:txBody>
              <a:bodyPr wrap="none" lIns="36507" tIns="18252" rIns="36507" bIns="18252" anchor="ctr"/>
              <a:lstStyle/>
              <a:p>
                <a:pPr algn="ctr" eaLnBrk="1" fontAlgn="auto" hangingPunct="1">
                  <a:spcBef>
                    <a:spcPts val="0"/>
                  </a:spcBef>
                  <a:spcAft>
                    <a:spcPts val="0"/>
                  </a:spcAft>
                  <a:defRPr/>
                </a:pPr>
                <a:r>
                  <a:rPr lang="en-US" sz="1598" b="1" dirty="0">
                    <a:latin typeface="Intel Clear Light" panose="020B0404020203020204" pitchFamily="34" charset="0"/>
                    <a:ea typeface="宋体" pitchFamily="2" charset="-122"/>
                    <a:cs typeface="Calibri" pitchFamily="34" charset="0"/>
                  </a:rPr>
                  <a:t>Healthcare</a:t>
                </a:r>
              </a:p>
            </p:txBody>
          </p:sp>
          <p:sp>
            <p:nvSpPr>
              <p:cNvPr id="63" name="Rounded Rectangle 62">
                <a:extLst>
                  <a:ext uri="{FF2B5EF4-FFF2-40B4-BE49-F238E27FC236}"/>
                </a:extLst>
              </p:cNvPr>
              <p:cNvSpPr/>
              <p:nvPr/>
            </p:nvSpPr>
            <p:spPr bwMode="auto">
              <a:xfrm flipH="1">
                <a:off x="131088" y="2940504"/>
                <a:ext cx="766149" cy="269307"/>
              </a:xfrm>
              <a:prstGeom prst="roundRect">
                <a:avLst>
                  <a:gd name="adj" fmla="val 3823"/>
                </a:avLst>
              </a:prstGeom>
              <a:solidFill>
                <a:schemeClr val="bg2">
                  <a:lumMod val="75000"/>
                  <a:alpha val="90000"/>
                </a:schemeClr>
              </a:solidFill>
              <a:ln w="6350">
                <a:solidFill>
                  <a:schemeClr val="tx2"/>
                </a:solidFill>
                <a:miter lim="800000"/>
                <a:headEnd/>
                <a:tailEnd/>
              </a:ln>
              <a:effectLst/>
            </p:spPr>
            <p:txBody>
              <a:bodyPr wrap="none" lIns="36507" tIns="18252" rIns="36507" bIns="1825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1500" b="1">
                    <a:latin typeface="Intel Clear Light"/>
                    <a:ea typeface="SimSun" panose="02010600030101010101" pitchFamily="2" charset="-122"/>
                    <a:cs typeface="Calibri" panose="020F0502020204030204" pitchFamily="34" charset="0"/>
                  </a:rPr>
                  <a:t>others …</a:t>
                </a:r>
              </a:p>
            </p:txBody>
          </p:sp>
          <p:sp>
            <p:nvSpPr>
              <p:cNvPr id="64" name="Rectangle 63">
                <a:extLst>
                  <a:ext uri="{FF2B5EF4-FFF2-40B4-BE49-F238E27FC236}"/>
                </a:extLst>
              </p:cNvPr>
              <p:cNvSpPr/>
              <p:nvPr/>
            </p:nvSpPr>
            <p:spPr>
              <a:xfrm flipH="1">
                <a:off x="86202" y="806942"/>
                <a:ext cx="872172" cy="224423"/>
              </a:xfrm>
              <a:prstGeom prst="rect">
                <a:avLst/>
              </a:prstGeom>
              <a:solidFill>
                <a:schemeClr val="accent3">
                  <a:lumMod val="75000"/>
                </a:schemeClr>
              </a:solidFill>
              <a:ln w="6350">
                <a:solidFill>
                  <a:schemeClr val="tx1"/>
                </a:solidFill>
              </a:ln>
            </p:spPr>
            <p:txBody>
              <a:bodyPr>
                <a:spAutoFit/>
              </a:bodyPr>
              <a:lstStyle/>
              <a:p>
                <a:pPr algn="ctr" eaLnBrk="1" fontAlgn="auto" hangingPunct="1">
                  <a:spcBef>
                    <a:spcPts val="0"/>
                  </a:spcBef>
                  <a:spcAft>
                    <a:spcPts val="0"/>
                  </a:spcAft>
                  <a:defRPr/>
                </a:pPr>
                <a:r>
                  <a:rPr lang="en-US" sz="2396" b="1" dirty="0">
                    <a:solidFill>
                      <a:schemeClr val="bg1"/>
                    </a:solidFill>
                    <a:latin typeface="Intel Clear Light" panose="020B0404020203020204" pitchFamily="34" charset="0"/>
                    <a:ea typeface="宋体" pitchFamily="2" charset="-122"/>
                    <a:cs typeface="Calibri" pitchFamily="34" charset="0"/>
                  </a:rPr>
                  <a:t>Domains</a:t>
                </a:r>
              </a:p>
            </p:txBody>
          </p:sp>
        </p:grpSp>
        <p:sp>
          <p:nvSpPr>
            <p:cNvPr id="67" name="Right Brace 66">
              <a:extLst>
                <a:ext uri="{FF2B5EF4-FFF2-40B4-BE49-F238E27FC236}"/>
              </a:extLst>
            </p:cNvPr>
            <p:cNvSpPr/>
            <p:nvPr/>
          </p:nvSpPr>
          <p:spPr>
            <a:xfrm>
              <a:off x="1018439" y="628220"/>
              <a:ext cx="162517" cy="2566157"/>
            </a:xfrm>
            <a:prstGeom prst="rightBrac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3692"/>
            </a:p>
          </p:txBody>
        </p:sp>
      </p:grpSp>
      <p:sp>
        <p:nvSpPr>
          <p:cNvPr id="4" name="Oval 3">
            <a:extLst>
              <a:ext uri="{FF2B5EF4-FFF2-40B4-BE49-F238E27FC236}"/>
            </a:extLst>
          </p:cNvPr>
          <p:cNvSpPr/>
          <p:nvPr/>
        </p:nvSpPr>
        <p:spPr>
          <a:xfrm>
            <a:off x="3397250" y="3209925"/>
            <a:ext cx="2179638" cy="601663"/>
          </a:xfrm>
          <a:prstGeom prst="ellipse">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50850" y="365125"/>
            <a:ext cx="10902950" cy="711200"/>
          </a:xfrm>
        </p:spPr>
        <p:txBody>
          <a:bodyPr/>
          <a:lstStyle/>
          <a:p>
            <a:pPr eaLnBrk="1" fontAlgn="auto" hangingPunct="1">
              <a:spcAft>
                <a:spcPts val="0"/>
              </a:spcAft>
              <a:defRPr/>
            </a:pPr>
            <a:r>
              <a:rPr lang="en-US" sz="3200" dirty="0" smtClean="0"/>
              <a:t>Aspects </a:t>
            </a:r>
            <a:r>
              <a:rPr lang="en-US" sz="3200" dirty="0"/>
              <a:t>(groupings/categories of concerns)</a:t>
            </a:r>
          </a:p>
        </p:txBody>
      </p:sp>
      <p:graphicFrame>
        <p:nvGraphicFramePr>
          <p:cNvPr id="3" name="Table 2">
            <a:extLst>
              <a:ext uri="{FF2B5EF4-FFF2-40B4-BE49-F238E27FC236}"/>
            </a:extLst>
          </p:cNvPr>
          <p:cNvGraphicFramePr>
            <a:graphicFrameLocks noGrp="1"/>
          </p:cNvGraphicFramePr>
          <p:nvPr/>
        </p:nvGraphicFramePr>
        <p:xfrm>
          <a:off x="627063" y="1293813"/>
          <a:ext cx="10899775" cy="4932362"/>
        </p:xfrm>
        <a:graphic>
          <a:graphicData uri="http://schemas.openxmlformats.org/drawingml/2006/table">
            <a:tbl>
              <a:tblPr/>
              <a:tblGrid>
                <a:gridCol w="3011360">
                  <a:extLst>
                    <a:ext uri="{9D8B030D-6E8A-4147-A177-3AD203B41FA5}"/>
                  </a:extLst>
                </a:gridCol>
                <a:gridCol w="7888415">
                  <a:extLst>
                    <a:ext uri="{9D8B030D-6E8A-4147-A177-3AD203B41FA5}"/>
                  </a:extLst>
                </a:gridCol>
              </a:tblGrid>
              <a:tr h="558201">
                <a:tc>
                  <a:txBody>
                    <a:bodyPr/>
                    <a:lstStyle/>
                    <a:p>
                      <a:pPr algn="l" fontAlgn="ctr"/>
                      <a:r>
                        <a:rPr lang="en-US" sz="1800" b="1" i="0" u="none" strike="noStrike" dirty="0">
                          <a:solidFill>
                            <a:schemeClr val="tx1"/>
                          </a:solidFill>
                          <a:effectLst/>
                          <a:latin typeface="Calibri" panose="020F0502020204030204" pitchFamily="34" charset="0"/>
                        </a:rPr>
                        <a:t> Functional</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dirty="0">
                          <a:solidFill>
                            <a:schemeClr val="tx1"/>
                          </a:solidFill>
                          <a:effectLst/>
                          <a:latin typeface="Calibri" panose="020F0502020204030204" pitchFamily="34" charset="0"/>
                        </a:rPr>
                        <a:t>Concerns about function including sensing, actuation, control, communications, physicality, etc.</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283863">
                <a:tc>
                  <a:txBody>
                    <a:bodyPr/>
                    <a:lstStyle/>
                    <a:p>
                      <a:pPr algn="l" fontAlgn="ctr"/>
                      <a:r>
                        <a:rPr lang="en-US" sz="1800" b="1" i="0" u="none" strike="noStrike">
                          <a:solidFill>
                            <a:schemeClr val="tx1"/>
                          </a:solidFill>
                          <a:effectLst/>
                          <a:latin typeface="Calibri" panose="020F0502020204030204" pitchFamily="34" charset="0"/>
                        </a:rPr>
                        <a:t> Business</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dirty="0">
                          <a:solidFill>
                            <a:schemeClr val="tx1"/>
                          </a:solidFill>
                          <a:effectLst/>
                          <a:latin typeface="Calibri" panose="020F0502020204030204" pitchFamily="34" charset="0"/>
                        </a:rPr>
                        <a:t>Concerns about enterprise, time to market, environment, regulation, cost, etc.</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283863">
                <a:tc>
                  <a:txBody>
                    <a:bodyPr/>
                    <a:lstStyle/>
                    <a:p>
                      <a:pPr algn="l" fontAlgn="ctr"/>
                      <a:r>
                        <a:rPr lang="en-US" sz="1800" b="1" i="0" u="none" strike="noStrike">
                          <a:solidFill>
                            <a:schemeClr val="tx1"/>
                          </a:solidFill>
                          <a:effectLst/>
                          <a:latin typeface="Calibri" panose="020F0502020204030204" pitchFamily="34" charset="0"/>
                        </a:rPr>
                        <a:t> Human</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dirty="0">
                          <a:solidFill>
                            <a:schemeClr val="tx1"/>
                          </a:solidFill>
                          <a:effectLst/>
                          <a:latin typeface="Calibri" panose="020F0502020204030204" pitchFamily="34" charset="0"/>
                        </a:rPr>
                        <a:t>Concerns about human interaction with and as part of a CPS.</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741093">
                <a:tc>
                  <a:txBody>
                    <a:bodyPr/>
                    <a:lstStyle/>
                    <a:p>
                      <a:pPr algn="l" fontAlgn="ctr"/>
                      <a:r>
                        <a:rPr lang="en-US" sz="2400" b="1" i="0" u="none" strike="noStrike">
                          <a:solidFill>
                            <a:srgbClr val="FF0000"/>
                          </a:solidFill>
                          <a:effectLst/>
                          <a:latin typeface="Calibri" panose="020F0502020204030204" pitchFamily="34" charset="0"/>
                        </a:rPr>
                        <a:t> Trustworthiness</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2400" b="0" i="0" u="none" strike="noStrike" dirty="0">
                          <a:solidFill>
                            <a:srgbClr val="FF0000"/>
                          </a:solidFill>
                          <a:effectLst/>
                          <a:latin typeface="Calibri" panose="020F0502020204030204" pitchFamily="34" charset="0"/>
                        </a:rPr>
                        <a:t>Concerns about trustworthiness of CPS including security/cybersecurity, privacy, safety, reliability, and resilience.</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832539">
                <a:tc>
                  <a:txBody>
                    <a:bodyPr/>
                    <a:lstStyle/>
                    <a:p>
                      <a:pPr algn="l" fontAlgn="ctr"/>
                      <a:r>
                        <a:rPr lang="en-US" sz="1800" b="1" i="0" u="none" strike="noStrike">
                          <a:solidFill>
                            <a:schemeClr val="tx1"/>
                          </a:solidFill>
                          <a:effectLst/>
                          <a:latin typeface="Calibri" panose="020F0502020204030204" pitchFamily="34" charset="0"/>
                        </a:rPr>
                        <a:t> Timing</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a:solidFill>
                            <a:schemeClr val="tx1"/>
                          </a:solidFill>
                          <a:effectLst/>
                          <a:latin typeface="Calibri" panose="020F0502020204030204" pitchFamily="34" charset="0"/>
                        </a:rPr>
                        <a:t>Concerns about time and frequency in CPS, including the generation and transport of time and frequency signals, timestamping, managing latency, timing composability, etc.</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283863">
                <a:tc>
                  <a:txBody>
                    <a:bodyPr/>
                    <a:lstStyle/>
                    <a:p>
                      <a:pPr algn="l" fontAlgn="ctr"/>
                      <a:r>
                        <a:rPr lang="en-US" sz="1800" b="1" i="0" u="none" strike="noStrike">
                          <a:solidFill>
                            <a:schemeClr val="tx1"/>
                          </a:solidFill>
                          <a:effectLst/>
                          <a:latin typeface="Calibri" panose="020F0502020204030204" pitchFamily="34" charset="0"/>
                        </a:rPr>
                        <a:t> Data</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a:solidFill>
                            <a:schemeClr val="tx1"/>
                          </a:solidFill>
                          <a:effectLst/>
                          <a:latin typeface="Calibri" panose="020F0502020204030204" pitchFamily="34" charset="0"/>
                        </a:rPr>
                        <a:t>Concerns about data interoperability including fusion, metadata, type, identity, etc.</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558201">
                <a:tc>
                  <a:txBody>
                    <a:bodyPr/>
                    <a:lstStyle/>
                    <a:p>
                      <a:pPr algn="l" fontAlgn="ctr"/>
                      <a:r>
                        <a:rPr lang="en-US" sz="1800" b="1" i="0" u="none" strike="noStrike">
                          <a:solidFill>
                            <a:schemeClr val="tx1"/>
                          </a:solidFill>
                          <a:effectLst/>
                          <a:latin typeface="Calibri" panose="020F0502020204030204" pitchFamily="34" charset="0"/>
                        </a:rPr>
                        <a:t> Boundaries</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dirty="0">
                          <a:solidFill>
                            <a:schemeClr val="tx1"/>
                          </a:solidFill>
                          <a:effectLst/>
                          <a:latin typeface="Calibri" panose="020F0502020204030204" pitchFamily="34" charset="0"/>
                        </a:rPr>
                        <a:t>Concerns related to demarcations of topological, functional, organizational, or other forms of interactions.</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1106876">
                <a:tc>
                  <a:txBody>
                    <a:bodyPr/>
                    <a:lstStyle/>
                    <a:p>
                      <a:pPr algn="l" fontAlgn="ctr"/>
                      <a:r>
                        <a:rPr lang="en-US" sz="1800" b="1" i="0" u="none" strike="noStrike">
                          <a:solidFill>
                            <a:schemeClr val="tx1"/>
                          </a:solidFill>
                          <a:effectLst/>
                          <a:latin typeface="Calibri" panose="020F0502020204030204" pitchFamily="34" charset="0"/>
                        </a:rPr>
                        <a:t> Composition</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dirty="0">
                          <a:solidFill>
                            <a:schemeClr val="tx1"/>
                          </a:solidFill>
                          <a:effectLst/>
                          <a:latin typeface="Calibri" panose="020F0502020204030204" pitchFamily="34" charset="0"/>
                        </a:rPr>
                        <a:t>Concerns related to the ability to compute selected properties of a component assembly from the properties of its components. Compositionality requires components that are </a:t>
                      </a:r>
                      <a:r>
                        <a:rPr lang="en-US" sz="1800" b="0" i="0" u="none" strike="noStrike" dirty="0" err="1">
                          <a:solidFill>
                            <a:schemeClr val="tx1"/>
                          </a:solidFill>
                          <a:effectLst/>
                          <a:latin typeface="Calibri" panose="020F0502020204030204" pitchFamily="34" charset="0"/>
                        </a:rPr>
                        <a:t>composable</a:t>
                      </a:r>
                      <a:r>
                        <a:rPr lang="en-US" sz="1800" b="0" i="0" u="none" strike="noStrike" dirty="0">
                          <a:solidFill>
                            <a:schemeClr val="tx1"/>
                          </a:solidFill>
                          <a:effectLst/>
                          <a:latin typeface="Calibri" panose="020F0502020204030204" pitchFamily="34" charset="0"/>
                        </a:rPr>
                        <a:t>: they do not change their properties in an assembly. Timing composability is particularly difficult.</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r h="283863">
                <a:tc>
                  <a:txBody>
                    <a:bodyPr/>
                    <a:lstStyle/>
                    <a:p>
                      <a:pPr algn="l" fontAlgn="ctr"/>
                      <a:r>
                        <a:rPr lang="en-US" sz="1800" b="1" i="0" u="none" strike="noStrike">
                          <a:solidFill>
                            <a:schemeClr val="tx1"/>
                          </a:solidFill>
                          <a:effectLst/>
                          <a:latin typeface="Calibri" panose="020F0502020204030204" pitchFamily="34" charset="0"/>
                        </a:rPr>
                        <a:t> Lifecycle</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800" b="0" i="0" u="none" strike="noStrike" dirty="0">
                          <a:solidFill>
                            <a:schemeClr val="tx1"/>
                          </a:solidFill>
                          <a:effectLst/>
                          <a:latin typeface="Calibri" panose="020F0502020204030204" pitchFamily="34" charset="0"/>
                        </a:rPr>
                        <a:t>Concerns about the lifecycle of CPS including its components.</a:t>
                      </a:r>
                    </a:p>
                  </a:txBody>
                  <a:tcPr marL="9525" marR="9525" marT="9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extLst>
              </a:tr>
            </a:tbl>
          </a:graphicData>
        </a:graphic>
      </p:graphicFrame>
      <p:sp>
        <p:nvSpPr>
          <p:cNvPr id="72738"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14A17D1-27C8-644F-B0D1-6BDDFB8DC459}" type="slidenum">
              <a:rPr altLang="en-US" sz="1400">
                <a:solidFill>
                  <a:srgbClr val="339966"/>
                </a:solidFill>
                <a:latin typeface="Calibri" charset="0"/>
              </a:rPr>
              <a:pPr fontAlgn="base">
                <a:lnSpc>
                  <a:spcPct val="100000"/>
                </a:lnSpc>
                <a:spcBef>
                  <a:spcPct val="0"/>
                </a:spcBef>
                <a:spcAft>
                  <a:spcPct val="0"/>
                </a:spcAft>
                <a:buSzTx/>
                <a:buFontTx/>
                <a:buNone/>
              </a:pPr>
              <a:t>28</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71463" y="338138"/>
            <a:ext cx="10515600" cy="711200"/>
          </a:xfrm>
        </p:spPr>
        <p:txBody>
          <a:bodyPr/>
          <a:lstStyle/>
          <a:p>
            <a:pPr eaLnBrk="1" fontAlgn="auto" hangingPunct="1">
              <a:spcAft>
                <a:spcPts val="0"/>
              </a:spcAft>
              <a:defRPr/>
            </a:pPr>
            <a:r>
              <a:rPr lang="en-US" sz="3200" dirty="0" smtClean="0"/>
              <a:t>Activities </a:t>
            </a:r>
            <a:r>
              <a:rPr lang="en-US" sz="3200" dirty="0"/>
              <a:t>and Artifacts</a:t>
            </a:r>
          </a:p>
        </p:txBody>
      </p:sp>
      <p:sp>
        <p:nvSpPr>
          <p:cNvPr id="7" name="Content Placeholder 6">
            <a:extLst>
              <a:ext uri="{FF2B5EF4-FFF2-40B4-BE49-F238E27FC236}"/>
            </a:extLst>
          </p:cNvPr>
          <p:cNvSpPr>
            <a:spLocks noGrp="1"/>
          </p:cNvSpPr>
          <p:nvPr>
            <p:ph idx="1"/>
          </p:nvPr>
        </p:nvSpPr>
        <p:spPr>
          <a:xfrm>
            <a:off x="838200" y="1247775"/>
            <a:ext cx="5727700" cy="5153025"/>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n-US" dirty="0"/>
              <a:t>In using the framework to analyze and document CPS, a series of </a:t>
            </a:r>
            <a:r>
              <a:rPr lang="en-US" i="1" dirty="0"/>
              <a:t>activities</a:t>
            </a:r>
            <a:r>
              <a:rPr lang="en-US" dirty="0"/>
              <a:t> is performed. For example, a typical waterfall-like process will include:</a:t>
            </a:r>
            <a:endParaRPr lang="en-US" dirty="0">
              <a:solidFill>
                <a:srgbClr val="FF0000"/>
              </a:solidFill>
            </a:endParaRPr>
          </a:p>
          <a:p>
            <a:pPr eaLnBrk="1" fontAlgn="auto" hangingPunct="1">
              <a:spcAft>
                <a:spcPts val="0"/>
              </a:spcAft>
              <a:buFont typeface="Arial" panose="020B0604020202020204" pitchFamily="34" charset="0"/>
              <a:buChar char="•"/>
              <a:defRPr/>
            </a:pPr>
            <a:r>
              <a:rPr lang="en-US" dirty="0"/>
              <a:t>use case development</a:t>
            </a:r>
          </a:p>
          <a:p>
            <a:pPr eaLnBrk="1" fontAlgn="auto" hangingPunct="1">
              <a:spcAft>
                <a:spcPts val="0"/>
              </a:spcAft>
              <a:buFont typeface="Arial" panose="020B0604020202020204" pitchFamily="34" charset="0"/>
              <a:buChar char="•"/>
              <a:defRPr/>
            </a:pPr>
            <a:r>
              <a:rPr lang="en-US" dirty="0"/>
              <a:t>functional decomposition</a:t>
            </a:r>
          </a:p>
          <a:p>
            <a:pPr eaLnBrk="1" fontAlgn="auto" hangingPunct="1">
              <a:spcAft>
                <a:spcPts val="0"/>
              </a:spcAft>
              <a:buFont typeface="Arial" panose="020B0604020202020204" pitchFamily="34" charset="0"/>
              <a:buChar char="•"/>
              <a:defRPr/>
            </a:pPr>
            <a:r>
              <a:rPr lang="en-US" dirty="0"/>
              <a:t>requirements analysis</a:t>
            </a:r>
          </a:p>
          <a:p>
            <a:pPr eaLnBrk="1" fontAlgn="auto" hangingPunct="1">
              <a:spcAft>
                <a:spcPts val="0"/>
              </a:spcAft>
              <a:buFont typeface="Arial" panose="020B0604020202020204" pitchFamily="34" charset="0"/>
              <a:buChar char="•"/>
              <a:defRPr/>
            </a:pPr>
            <a:r>
              <a:rPr lang="en-US" dirty="0"/>
              <a:t>design</a:t>
            </a:r>
          </a:p>
          <a:p>
            <a:pPr eaLnBrk="1" fontAlgn="auto" hangingPunct="1">
              <a:spcAft>
                <a:spcPts val="0"/>
              </a:spcAft>
              <a:buFont typeface="Arial" panose="020B0604020202020204" pitchFamily="34" charset="0"/>
              <a:buChar char="•"/>
              <a:defRPr/>
            </a:pPr>
            <a:r>
              <a:rPr lang="en-US" dirty="0"/>
              <a:t>etc.</a:t>
            </a:r>
          </a:p>
          <a:p>
            <a:pPr marL="0" indent="0" eaLnBrk="1" fontAlgn="auto" hangingPunct="1">
              <a:spcAft>
                <a:spcPts val="0"/>
              </a:spcAft>
              <a:buFont typeface="Arial" panose="020B0604020202020204" pitchFamily="34" charset="0"/>
              <a:buNone/>
              <a:defRPr/>
            </a:pPr>
            <a:r>
              <a:rPr lang="en-US" dirty="0"/>
              <a:t>An </a:t>
            </a:r>
            <a:r>
              <a:rPr lang="en-US" i="1" dirty="0"/>
              <a:t>activity </a:t>
            </a:r>
            <a:r>
              <a:rPr lang="en-US" dirty="0"/>
              <a:t>produces one or </a:t>
            </a:r>
            <a:br>
              <a:rPr lang="en-US" dirty="0"/>
            </a:br>
            <a:r>
              <a:rPr lang="en-US" dirty="0"/>
              <a:t>more </a:t>
            </a:r>
            <a:r>
              <a:rPr lang="en-US" i="1" dirty="0"/>
              <a:t>artifacts.</a:t>
            </a:r>
          </a:p>
        </p:txBody>
      </p:sp>
      <p:sp>
        <p:nvSpPr>
          <p:cNvPr id="7373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249662E-A79C-454A-BB2B-116ED30FED8F}" type="slidenum">
              <a:rPr altLang="en-US" sz="1400">
                <a:solidFill>
                  <a:srgbClr val="339966"/>
                </a:solidFill>
                <a:latin typeface="Calibri" charset="0"/>
              </a:rPr>
              <a:pPr fontAlgn="base">
                <a:lnSpc>
                  <a:spcPct val="100000"/>
                </a:lnSpc>
                <a:spcBef>
                  <a:spcPct val="0"/>
                </a:spcBef>
                <a:spcAft>
                  <a:spcPct val="0"/>
                </a:spcAft>
                <a:buSzTx/>
                <a:buFontTx/>
                <a:buNone/>
              </a:pPr>
              <a:t>29</a:t>
            </a:fld>
            <a:endParaRPr altLang="en-US" sz="1400">
              <a:solidFill>
                <a:srgbClr val="339966"/>
              </a:solidFill>
              <a:latin typeface="Calibri" charset="0"/>
            </a:endParaRPr>
          </a:p>
        </p:txBody>
      </p:sp>
      <p:grpSp>
        <p:nvGrpSpPr>
          <p:cNvPr id="73732" name="Group 4"/>
          <p:cNvGrpSpPr>
            <a:grpSpLocks/>
          </p:cNvGrpSpPr>
          <p:nvPr/>
        </p:nvGrpSpPr>
        <p:grpSpPr bwMode="auto">
          <a:xfrm>
            <a:off x="6565900" y="1192213"/>
            <a:ext cx="4697413" cy="2058987"/>
            <a:chOff x="628652" y="854121"/>
            <a:chExt cx="4434076" cy="2058596"/>
          </a:xfrm>
        </p:grpSpPr>
        <p:sp>
          <p:nvSpPr>
            <p:cNvPr id="6" name="Rounded Rectangle 5">
              <a:extLst>
                <a:ext uri="{FF2B5EF4-FFF2-40B4-BE49-F238E27FC236}"/>
              </a:extLst>
            </p:cNvPr>
            <p:cNvSpPr/>
            <p:nvPr/>
          </p:nvSpPr>
          <p:spPr bwMode="auto">
            <a:xfrm>
              <a:off x="3266020" y="854121"/>
              <a:ext cx="1796708" cy="782488"/>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17797" tIns="8898" rIns="17797" bIns="8898" anchor="b"/>
            <a:lstStyle/>
            <a:p>
              <a:pPr algn="r" eaLnBrk="1" fontAlgn="auto" hangingPunct="1">
                <a:spcBef>
                  <a:spcPts val="0"/>
                </a:spcBef>
                <a:spcAft>
                  <a:spcPts val="0"/>
                </a:spcAft>
                <a:defRPr/>
              </a:pPr>
              <a:r>
                <a:rPr lang="en-US" sz="1200" b="1" dirty="0">
                  <a:latin typeface="Intel Clear Light" panose="020B0404020203020204" pitchFamily="34" charset="0"/>
                  <a:ea typeface="宋体" pitchFamily="2" charset="-122"/>
                  <a:cs typeface="Calibri" pitchFamily="34" charset="0"/>
                </a:rPr>
                <a:t>CPS</a:t>
              </a:r>
            </a:p>
          </p:txBody>
        </p:sp>
        <p:sp>
          <p:nvSpPr>
            <p:cNvPr id="8" name="Rounded Rectangle 7">
              <a:extLst>
                <a:ext uri="{FF2B5EF4-FFF2-40B4-BE49-F238E27FC236}"/>
              </a:extLst>
            </p:cNvPr>
            <p:cNvSpPr/>
            <p:nvPr/>
          </p:nvSpPr>
          <p:spPr bwMode="auto">
            <a:xfrm>
              <a:off x="1998285" y="1847707"/>
              <a:ext cx="1796708" cy="782488"/>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17797" tIns="8898" rIns="17797" bIns="8898" anchor="b"/>
            <a:lstStyle/>
            <a:p>
              <a:pPr algn="r" eaLnBrk="1" fontAlgn="auto" hangingPunct="1">
                <a:spcBef>
                  <a:spcPts val="0"/>
                </a:spcBef>
                <a:spcAft>
                  <a:spcPts val="0"/>
                </a:spcAft>
                <a:defRPr/>
              </a:pPr>
              <a:r>
                <a:rPr lang="en-US" sz="1200" b="1" dirty="0">
                  <a:latin typeface="Intel Clear Light" panose="020B0404020203020204" pitchFamily="34" charset="0"/>
                  <a:ea typeface="宋体" pitchFamily="2" charset="-122"/>
                  <a:cs typeface="Calibri" pitchFamily="34" charset="0"/>
                </a:rPr>
                <a:t>CPS Assurance</a:t>
              </a:r>
            </a:p>
          </p:txBody>
        </p:sp>
        <p:grpSp>
          <p:nvGrpSpPr>
            <p:cNvPr id="73736" name="Group 8"/>
            <p:cNvGrpSpPr>
              <a:grpSpLocks/>
            </p:cNvGrpSpPr>
            <p:nvPr/>
          </p:nvGrpSpPr>
          <p:grpSpPr bwMode="auto">
            <a:xfrm>
              <a:off x="628652" y="854121"/>
              <a:ext cx="1797144" cy="782038"/>
              <a:chOff x="3216887" y="2012581"/>
              <a:chExt cx="2420653" cy="1607234"/>
            </a:xfrm>
          </p:grpSpPr>
          <p:sp>
            <p:nvSpPr>
              <p:cNvPr id="18" name="Rounded Rectangle 17">
                <a:extLst>
                  <a:ext uri="{FF2B5EF4-FFF2-40B4-BE49-F238E27FC236}"/>
                </a:extLst>
              </p:cNvPr>
              <p:cNvSpPr/>
              <p:nvPr/>
            </p:nvSpPr>
            <p:spPr bwMode="auto">
              <a:xfrm>
                <a:off x="3216887" y="2012581"/>
                <a:ext cx="2420066" cy="1608159"/>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17797" tIns="8898" rIns="17797" bIns="8898" anchor="b"/>
              <a:lstStyle/>
              <a:p>
                <a:pPr algn="r" eaLnBrk="1" fontAlgn="auto" hangingPunct="1">
                  <a:spcBef>
                    <a:spcPts val="0"/>
                  </a:spcBef>
                  <a:spcAft>
                    <a:spcPts val="0"/>
                  </a:spcAft>
                  <a:defRPr/>
                </a:pPr>
                <a:r>
                  <a:rPr lang="en-US" sz="1200" b="1" dirty="0">
                    <a:latin typeface="Intel Clear Light" panose="020B0404020203020204" pitchFamily="34" charset="0"/>
                    <a:ea typeface="宋体" pitchFamily="2" charset="-122"/>
                    <a:cs typeface="Calibri" pitchFamily="34" charset="0"/>
                  </a:rPr>
                  <a:t>Model of CPS</a:t>
                </a:r>
              </a:p>
            </p:txBody>
          </p:sp>
          <p:sp>
            <p:nvSpPr>
              <p:cNvPr id="19" name="Rectangle 18">
                <a:extLst>
                  <a:ext uri="{FF2B5EF4-FFF2-40B4-BE49-F238E27FC236}"/>
                </a:extLst>
              </p:cNvPr>
              <p:cNvSpPr/>
              <p:nvPr/>
            </p:nvSpPr>
            <p:spPr>
              <a:xfrm>
                <a:off x="3216887" y="2012581"/>
                <a:ext cx="1564263" cy="86768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sz="1200" dirty="0">
                    <a:solidFill>
                      <a:schemeClr val="tx1"/>
                    </a:solidFill>
                  </a:rPr>
                  <a:t>Conceptualization Activities</a:t>
                </a:r>
              </a:p>
            </p:txBody>
          </p:sp>
        </p:grpSp>
        <p:sp>
          <p:nvSpPr>
            <p:cNvPr id="10" name="Rectangle 9">
              <a:extLst>
                <a:ext uri="{FF2B5EF4-FFF2-40B4-BE49-F238E27FC236}"/>
              </a:extLst>
            </p:cNvPr>
            <p:cNvSpPr/>
            <p:nvPr/>
          </p:nvSpPr>
          <p:spPr>
            <a:xfrm>
              <a:off x="3266020" y="854121"/>
              <a:ext cx="1161342" cy="422195"/>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Realization Activities</a:t>
              </a:r>
            </a:p>
          </p:txBody>
        </p:sp>
        <p:sp>
          <p:nvSpPr>
            <p:cNvPr id="73738" name="TextBox 10"/>
            <p:cNvSpPr txBox="1">
              <a:spLocks noChangeArrowheads="1"/>
            </p:cNvSpPr>
            <p:nvPr/>
          </p:nvSpPr>
          <p:spPr bwMode="auto">
            <a:xfrm>
              <a:off x="628652" y="1649469"/>
              <a:ext cx="143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000"/>
                <a:t>Conceptualization Facet</a:t>
              </a:r>
            </a:p>
          </p:txBody>
        </p:sp>
        <p:sp>
          <p:nvSpPr>
            <p:cNvPr id="73739" name="TextBox 11"/>
            <p:cNvSpPr txBox="1">
              <a:spLocks noChangeArrowheads="1"/>
            </p:cNvSpPr>
            <p:nvPr/>
          </p:nvSpPr>
          <p:spPr bwMode="auto">
            <a:xfrm>
              <a:off x="2185143" y="2666496"/>
              <a:ext cx="10278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000"/>
                <a:t>Assurance Facet</a:t>
              </a:r>
            </a:p>
          </p:txBody>
        </p:sp>
        <p:sp>
          <p:nvSpPr>
            <p:cNvPr id="73740" name="TextBox 12"/>
            <p:cNvSpPr txBox="1">
              <a:spLocks noChangeArrowheads="1"/>
            </p:cNvSpPr>
            <p:nvPr/>
          </p:nvSpPr>
          <p:spPr bwMode="auto">
            <a:xfrm>
              <a:off x="3477727" y="1669271"/>
              <a:ext cx="106631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000"/>
                <a:t>Realization Facet</a:t>
              </a:r>
            </a:p>
          </p:txBody>
        </p:sp>
        <p:sp>
          <p:nvSpPr>
            <p:cNvPr id="14" name="Freeform 13">
              <a:extLst>
                <a:ext uri="{FF2B5EF4-FFF2-40B4-BE49-F238E27FC236}"/>
              </a:extLst>
            </p:cNvPr>
            <p:cNvSpPr/>
            <p:nvPr/>
          </p:nvSpPr>
          <p:spPr>
            <a:xfrm>
              <a:off x="1789994" y="1049346"/>
              <a:ext cx="373127" cy="366643"/>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427"/>
            </a:p>
          </p:txBody>
        </p:sp>
        <p:sp>
          <p:nvSpPr>
            <p:cNvPr id="15" name="Freeform 14">
              <a:extLst>
                <a:ext uri="{FF2B5EF4-FFF2-40B4-BE49-F238E27FC236}"/>
              </a:extLst>
            </p:cNvPr>
            <p:cNvSpPr/>
            <p:nvPr/>
          </p:nvSpPr>
          <p:spPr>
            <a:xfrm>
              <a:off x="3078708" y="2047694"/>
              <a:ext cx="373127" cy="365056"/>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427"/>
            </a:p>
          </p:txBody>
        </p:sp>
        <p:sp>
          <p:nvSpPr>
            <p:cNvPr id="16" name="Freeform 15">
              <a:extLst>
                <a:ext uri="{FF2B5EF4-FFF2-40B4-BE49-F238E27FC236}"/>
              </a:extLst>
            </p:cNvPr>
            <p:cNvSpPr/>
            <p:nvPr/>
          </p:nvSpPr>
          <p:spPr>
            <a:xfrm>
              <a:off x="4427362" y="1049346"/>
              <a:ext cx="371629" cy="366643"/>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427"/>
            </a:p>
          </p:txBody>
        </p:sp>
        <p:sp>
          <p:nvSpPr>
            <p:cNvPr id="17" name="Rectangle 16">
              <a:extLst>
                <a:ext uri="{FF2B5EF4-FFF2-40B4-BE49-F238E27FC236}"/>
              </a:extLst>
            </p:cNvPr>
            <p:cNvSpPr/>
            <p:nvPr/>
          </p:nvSpPr>
          <p:spPr>
            <a:xfrm>
              <a:off x="1998285" y="1847707"/>
              <a:ext cx="1161342" cy="390451"/>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Assurance Activities</a:t>
              </a:r>
            </a:p>
          </p:txBody>
        </p:sp>
      </p:grpSp>
      <p:sp>
        <p:nvSpPr>
          <p:cNvPr id="73733" name="TextBox 2"/>
          <p:cNvSpPr txBox="1">
            <a:spLocks noChangeArrowheads="1"/>
          </p:cNvSpPr>
          <p:nvPr/>
        </p:nvSpPr>
        <p:spPr bwMode="auto">
          <a:xfrm>
            <a:off x="6313488" y="3251200"/>
            <a:ext cx="54991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For example, the activities and associated artifacts of the </a:t>
            </a:r>
            <a:r>
              <a:rPr lang="en-US" altLang="en-US" sz="1800" i="1"/>
              <a:t>conceptualization facet</a:t>
            </a:r>
            <a:r>
              <a:rPr lang="en-US" altLang="en-US" sz="1800"/>
              <a:t> commonly include:</a:t>
            </a:r>
          </a:p>
          <a:p>
            <a:pPr eaLnBrk="1" hangingPunct="1">
              <a:lnSpc>
                <a:spcPct val="100000"/>
              </a:lnSpc>
              <a:spcBef>
                <a:spcPct val="0"/>
              </a:spcBef>
              <a:buSzTx/>
              <a:buFontTx/>
              <a:buNone/>
            </a:pPr>
            <a:endParaRPr lang="en-US" altLang="en-US" sz="1200"/>
          </a:p>
          <a:p>
            <a:pPr eaLnBrk="1" hangingPunct="1">
              <a:lnSpc>
                <a:spcPct val="100000"/>
              </a:lnSpc>
              <a:spcBef>
                <a:spcPct val="0"/>
              </a:spcBef>
              <a:buSzTx/>
              <a:buFontTx/>
              <a:buNone/>
            </a:pPr>
            <a:r>
              <a:rPr lang="en-US" altLang="en-US" sz="1800"/>
              <a:t>Mission and Business Case Development</a:t>
            </a:r>
          </a:p>
          <a:p>
            <a:pPr eaLnBrk="1" hangingPunct="1">
              <a:lnSpc>
                <a:spcPct val="100000"/>
              </a:lnSpc>
              <a:spcBef>
                <a:spcPct val="0"/>
              </a:spcBef>
              <a:buSzTx/>
              <a:buFontTx/>
              <a:buNone/>
            </a:pPr>
            <a:r>
              <a:rPr lang="en-US" altLang="en-US" sz="1200"/>
              <a:t>Artifact: Business use cases</a:t>
            </a:r>
          </a:p>
          <a:p>
            <a:pPr eaLnBrk="1" hangingPunct="1">
              <a:lnSpc>
                <a:spcPct val="100000"/>
              </a:lnSpc>
              <a:spcBef>
                <a:spcPct val="0"/>
              </a:spcBef>
              <a:buSzTx/>
              <a:buFontTx/>
              <a:buNone/>
            </a:pPr>
            <a:r>
              <a:rPr lang="en-US" altLang="en-US" sz="1800"/>
              <a:t>Functional Decomposition</a:t>
            </a:r>
          </a:p>
          <a:p>
            <a:pPr eaLnBrk="1" hangingPunct="1">
              <a:lnSpc>
                <a:spcPct val="100000"/>
              </a:lnSpc>
              <a:spcBef>
                <a:spcPct val="0"/>
              </a:spcBef>
              <a:buSzTx/>
              <a:buFontTx/>
              <a:buNone/>
            </a:pPr>
            <a:r>
              <a:rPr lang="en-US" altLang="en-US" sz="1200"/>
              <a:t>Artifact: Detailed use cases, actors, information exchanges</a:t>
            </a:r>
          </a:p>
          <a:p>
            <a:pPr eaLnBrk="1" hangingPunct="1">
              <a:lnSpc>
                <a:spcPct val="100000"/>
              </a:lnSpc>
              <a:spcBef>
                <a:spcPct val="0"/>
              </a:spcBef>
              <a:buSzTx/>
              <a:buFontTx/>
              <a:buNone/>
            </a:pPr>
            <a:r>
              <a:rPr lang="en-US" altLang="en-US" sz="1800"/>
              <a:t>Requirements Analysis</a:t>
            </a:r>
          </a:p>
          <a:p>
            <a:pPr eaLnBrk="1" hangingPunct="1">
              <a:lnSpc>
                <a:spcPct val="100000"/>
              </a:lnSpc>
              <a:spcBef>
                <a:spcPct val="0"/>
              </a:spcBef>
              <a:buSzTx/>
              <a:buFontTx/>
              <a:buNone/>
            </a:pPr>
            <a:r>
              <a:rPr lang="en-US" altLang="en-US" sz="1200"/>
              <a:t>Artifact: Functional and non-functional requirements</a:t>
            </a:r>
          </a:p>
          <a:p>
            <a:pPr eaLnBrk="1" hangingPunct="1">
              <a:lnSpc>
                <a:spcPct val="100000"/>
              </a:lnSpc>
              <a:spcBef>
                <a:spcPct val="0"/>
              </a:spcBef>
              <a:buSzTx/>
              <a:buFontTx/>
              <a:buNone/>
            </a:pPr>
            <a:r>
              <a:rPr lang="en-US" altLang="en-US" sz="1800"/>
              <a:t>Requirements Allocation</a:t>
            </a:r>
          </a:p>
          <a:p>
            <a:pPr eaLnBrk="1" hangingPunct="1">
              <a:lnSpc>
                <a:spcPct val="100000"/>
              </a:lnSpc>
              <a:spcBef>
                <a:spcPct val="0"/>
              </a:spcBef>
              <a:buSzTx/>
              <a:buFontTx/>
              <a:buNone/>
            </a:pPr>
            <a:r>
              <a:rPr lang="en-US" altLang="en-US" sz="1200"/>
              <a:t>Artifact: HW/SW configuration Items</a:t>
            </a:r>
          </a:p>
          <a:p>
            <a:pPr eaLnBrk="1" hangingPunct="1">
              <a:lnSpc>
                <a:spcPct val="100000"/>
              </a:lnSpc>
              <a:spcBef>
                <a:spcPct val="0"/>
              </a:spcBef>
              <a:buSzTx/>
              <a:buFontTx/>
              <a:buNone/>
            </a:pPr>
            <a:r>
              <a:rPr lang="en-US" altLang="en-US" sz="1800"/>
              <a:t>Interface Requirements Analysis</a:t>
            </a:r>
          </a:p>
          <a:p>
            <a:pPr eaLnBrk="1" hangingPunct="1">
              <a:lnSpc>
                <a:spcPct val="100000"/>
              </a:lnSpc>
              <a:spcBef>
                <a:spcPct val="0"/>
              </a:spcBef>
              <a:buSzTx/>
              <a:buFontTx/>
              <a:buNone/>
            </a:pPr>
            <a:r>
              <a:rPr lang="en-US" altLang="en-US" sz="1200"/>
              <a:t>Artifact: Interface requirements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210790"/>
            <a:ext cx="11058869" cy="711200"/>
          </a:xfrm>
        </p:spPr>
        <p:txBody>
          <a:bodyPr>
            <a:scene3d>
              <a:camera prst="orthographicFront"/>
              <a:lightRig rig="threePt" dir="t"/>
            </a:scene3d>
            <a:sp3d/>
          </a:bodyPr>
          <a:lstStyle/>
          <a:p>
            <a:pPr eaLnBrk="1" fontAlgn="auto" hangingPunct="1">
              <a:spcAft>
                <a:spcPts val="0"/>
              </a:spcAft>
              <a:defRPr/>
            </a:pPr>
            <a:r>
              <a:rPr lang="en-US" sz="4000" dirty="0" smtClean="0">
                <a:latin typeface="+mn-lt"/>
              </a:rPr>
              <a:t>From </a:t>
            </a:r>
            <a:r>
              <a:rPr lang="en-US" sz="4000" dirty="0">
                <a:latin typeface="+mn-lt"/>
              </a:rPr>
              <a:t>Security to Trustworthiness - Vishik</a:t>
            </a:r>
          </a:p>
        </p:txBody>
      </p:sp>
      <p:sp>
        <p:nvSpPr>
          <p:cNvPr id="3789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074A67F-74BF-E340-9E91-7B51FC3D1083}" type="slidenum">
              <a:rPr altLang="en-US" sz="1400">
                <a:solidFill>
                  <a:srgbClr val="339966"/>
                </a:solidFill>
                <a:latin typeface="Calibri" charset="0"/>
              </a:rPr>
              <a:pPr fontAlgn="base">
                <a:lnSpc>
                  <a:spcPct val="100000"/>
                </a:lnSpc>
                <a:spcBef>
                  <a:spcPct val="0"/>
                </a:spcBef>
                <a:spcAft>
                  <a:spcPct val="0"/>
                </a:spcAft>
                <a:buSzTx/>
                <a:buFontTx/>
                <a:buNone/>
              </a:pPr>
              <a:t>3</a:t>
            </a:fld>
            <a:endParaRPr altLang="en-US" sz="1400">
              <a:solidFill>
                <a:srgbClr val="339966"/>
              </a:solidFill>
              <a:latin typeface="Calibri" charset="0"/>
            </a:endParaRPr>
          </a:p>
        </p:txBody>
      </p:sp>
      <p:sp>
        <p:nvSpPr>
          <p:cNvPr id="37891"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pic>
        <p:nvPicPr>
          <p:cNvPr id="37892" name="Picture 8"/>
          <p:cNvPicPr>
            <a:picLocks noChangeAspect="1" noChangeArrowheads="1"/>
          </p:cNvPicPr>
          <p:nvPr/>
        </p:nvPicPr>
        <p:blipFill>
          <a:blip r:embed="rId2">
            <a:extLst>
              <a:ext uri="{28A0092B-C50C-407E-A947-70E740481C1C}">
                <a14:useLocalDpi xmlns:a14="http://schemas.microsoft.com/office/drawing/2010/main" val="0"/>
              </a:ext>
            </a:extLst>
          </a:blip>
          <a:srcRect l="8678" t="133" r="1418" b="133"/>
          <a:stretch>
            <a:fillRect/>
          </a:stretch>
        </p:blipFill>
        <p:spPr bwMode="auto">
          <a:xfrm>
            <a:off x="381000" y="1055688"/>
            <a:ext cx="3090863"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84150" y="138113"/>
            <a:ext cx="11684000" cy="711200"/>
          </a:xfrm>
        </p:spPr>
        <p:txBody>
          <a:bodyPr/>
          <a:lstStyle/>
          <a:p>
            <a:pPr eaLnBrk="1" fontAlgn="auto" hangingPunct="1">
              <a:spcAft>
                <a:spcPts val="0"/>
              </a:spcAft>
              <a:defRPr/>
            </a:pPr>
            <a:r>
              <a:rPr lang="en-US" sz="3200" dirty="0" smtClean="0"/>
              <a:t>Analyzing </a:t>
            </a:r>
            <a:r>
              <a:rPr lang="en-US" sz="3200" dirty="0"/>
              <a:t>and Developing CPS: Decomposition</a:t>
            </a:r>
          </a:p>
        </p:txBody>
      </p:sp>
      <p:sp>
        <p:nvSpPr>
          <p:cNvPr id="7475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62B87EC9-A787-6345-8E92-047972166A62}" type="slidenum">
              <a:rPr altLang="en-US" sz="1400">
                <a:solidFill>
                  <a:srgbClr val="339966"/>
                </a:solidFill>
                <a:latin typeface="Calibri" charset="0"/>
              </a:rPr>
              <a:pPr fontAlgn="base">
                <a:lnSpc>
                  <a:spcPct val="100000"/>
                </a:lnSpc>
                <a:spcBef>
                  <a:spcPct val="0"/>
                </a:spcBef>
                <a:spcAft>
                  <a:spcPct val="0"/>
                </a:spcAft>
                <a:buSzTx/>
                <a:buFontTx/>
                <a:buNone/>
              </a:pPr>
              <a:t>30</a:t>
            </a:fld>
            <a:endParaRPr altLang="en-US" sz="1400">
              <a:solidFill>
                <a:srgbClr val="339966"/>
              </a:solidFill>
              <a:latin typeface="Calibri" charset="0"/>
            </a:endParaRPr>
          </a:p>
        </p:txBody>
      </p:sp>
      <p:sp>
        <p:nvSpPr>
          <p:cNvPr id="4" name="Content Placeholder 2"/>
          <p:cNvSpPr txBox="1">
            <a:spLocks/>
          </p:cNvSpPr>
          <p:nvPr/>
        </p:nvSpPr>
        <p:spPr bwMode="auto">
          <a:xfrm>
            <a:off x="284163" y="2549525"/>
            <a:ext cx="239871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spcBef>
                <a:spcPct val="0"/>
              </a:spcBef>
              <a:buFont typeface="Arial" charset="0"/>
              <a:buNone/>
            </a:pPr>
            <a:r>
              <a:rPr lang="en-US" altLang="en-US" sz="2000" b="1"/>
              <a:t>Functional Decomposition (Logical </a:t>
            </a:r>
            <a:br>
              <a:rPr lang="en-US" altLang="en-US" sz="2000" b="1"/>
            </a:br>
            <a:r>
              <a:rPr lang="en-US" altLang="en-US" sz="2000" b="1"/>
              <a:t>and </a:t>
            </a:r>
            <a:br>
              <a:rPr lang="en-US" altLang="en-US" sz="2000" b="1"/>
            </a:br>
            <a:r>
              <a:rPr lang="en-US" altLang="en-US" sz="2000" b="1"/>
              <a:t>Physical)</a:t>
            </a:r>
          </a:p>
        </p:txBody>
      </p:sp>
      <p:grpSp>
        <p:nvGrpSpPr>
          <p:cNvPr id="5" name="Group 4"/>
          <p:cNvGrpSpPr>
            <a:grpSpLocks/>
          </p:cNvGrpSpPr>
          <p:nvPr/>
        </p:nvGrpSpPr>
        <p:grpSpPr bwMode="auto">
          <a:xfrm>
            <a:off x="6005513" y="928688"/>
            <a:ext cx="5472112" cy="5429250"/>
            <a:chOff x="5134111" y="343990"/>
            <a:chExt cx="6411147" cy="6459518"/>
          </a:xfrm>
        </p:grpSpPr>
        <p:grpSp>
          <p:nvGrpSpPr>
            <p:cNvPr id="74909" name="Group 5"/>
            <p:cNvGrpSpPr>
              <a:grpSpLocks/>
            </p:cNvGrpSpPr>
            <p:nvPr/>
          </p:nvGrpSpPr>
          <p:grpSpPr bwMode="auto">
            <a:xfrm>
              <a:off x="5134111" y="343990"/>
              <a:ext cx="6411147" cy="5392565"/>
              <a:chOff x="5134111" y="343990"/>
              <a:chExt cx="6411147" cy="5392565"/>
            </a:xfrm>
          </p:grpSpPr>
          <p:sp>
            <p:nvSpPr>
              <p:cNvPr id="74911" name="TextBox 7"/>
              <p:cNvSpPr txBox="1">
                <a:spLocks noChangeArrowheads="1"/>
              </p:cNvSpPr>
              <p:nvPr/>
            </p:nvSpPr>
            <p:spPr bwMode="auto">
              <a:xfrm>
                <a:off x="5138220" y="1117781"/>
                <a:ext cx="6407038" cy="43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Vehicle provides automated collision safety function</a:t>
                </a:r>
              </a:p>
            </p:txBody>
          </p:sp>
          <p:sp>
            <p:nvSpPr>
              <p:cNvPr id="74912" name="TextBox 8"/>
              <p:cNvSpPr txBox="1">
                <a:spLocks noChangeArrowheads="1"/>
              </p:cNvSpPr>
              <p:nvPr/>
            </p:nvSpPr>
            <p:spPr bwMode="auto">
              <a:xfrm>
                <a:off x="5146055" y="1718994"/>
                <a:ext cx="5099936" cy="43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Vehicle provides/maintains safe stopping</a:t>
                </a:r>
              </a:p>
            </p:txBody>
          </p:sp>
          <p:sp>
            <p:nvSpPr>
              <p:cNvPr id="74913" name="TextBox 9"/>
              <p:cNvSpPr txBox="1">
                <a:spLocks noChangeArrowheads="1"/>
              </p:cNvSpPr>
              <p:nvPr/>
            </p:nvSpPr>
            <p:spPr bwMode="auto">
              <a:xfrm>
                <a:off x="5138220" y="2354792"/>
                <a:ext cx="4393568" cy="43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Braking function reacts as required</a:t>
                </a:r>
              </a:p>
            </p:txBody>
          </p:sp>
          <p:sp>
            <p:nvSpPr>
              <p:cNvPr id="74914" name="TextBox 10"/>
              <p:cNvSpPr txBox="1">
                <a:spLocks noChangeArrowheads="1"/>
              </p:cNvSpPr>
              <p:nvPr/>
            </p:nvSpPr>
            <p:spPr bwMode="auto">
              <a:xfrm>
                <a:off x="5146055" y="3286007"/>
                <a:ext cx="6147837" cy="76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Messaging function receives distance to obstacles and speed from propulsion function </a:t>
                </a:r>
              </a:p>
            </p:txBody>
          </p:sp>
          <p:sp>
            <p:nvSpPr>
              <p:cNvPr id="74915" name="TextBox 11"/>
              <p:cNvSpPr txBox="1">
                <a:spLocks noChangeArrowheads="1"/>
              </p:cNvSpPr>
              <p:nvPr/>
            </p:nvSpPr>
            <p:spPr bwMode="auto">
              <a:xfrm>
                <a:off x="5138219" y="3916550"/>
                <a:ext cx="6121545" cy="76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Distance and speed info is understood by braking</a:t>
                </a:r>
                <a:br>
                  <a:rPr lang="en-US" altLang="en-US" sz="1800"/>
                </a:br>
                <a:r>
                  <a:rPr lang="en-US" altLang="en-US" sz="1800"/>
                  <a:t>function</a:t>
                </a:r>
              </a:p>
            </p:txBody>
          </p:sp>
          <p:sp>
            <p:nvSpPr>
              <p:cNvPr id="74916" name="TextBox 12"/>
              <p:cNvSpPr txBox="1">
                <a:spLocks noChangeArrowheads="1"/>
              </p:cNvSpPr>
              <p:nvPr/>
            </p:nvSpPr>
            <p:spPr bwMode="auto">
              <a:xfrm>
                <a:off x="5134111" y="2847532"/>
                <a:ext cx="5250044" cy="43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Stopping algorithm provides safe stopping</a:t>
                </a:r>
              </a:p>
            </p:txBody>
          </p:sp>
          <p:sp>
            <p:nvSpPr>
              <p:cNvPr id="74917" name="TextBox 13"/>
              <p:cNvSpPr txBox="1">
                <a:spLocks noChangeArrowheads="1"/>
              </p:cNvSpPr>
              <p:nvPr/>
            </p:nvSpPr>
            <p:spPr bwMode="auto">
              <a:xfrm>
                <a:off x="5138220" y="4967490"/>
                <a:ext cx="6354711" cy="76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Friction function provides appropriate friction, depending on the road, tire pressure, etc.</a:t>
                </a:r>
              </a:p>
            </p:txBody>
          </p:sp>
          <p:sp>
            <p:nvSpPr>
              <p:cNvPr id="74918" name="TextBox 14"/>
              <p:cNvSpPr txBox="1">
                <a:spLocks noChangeArrowheads="1"/>
              </p:cNvSpPr>
              <p:nvPr/>
            </p:nvSpPr>
            <p:spPr bwMode="auto">
              <a:xfrm>
                <a:off x="5706107" y="343990"/>
                <a:ext cx="5134272" cy="76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Safety “Properties” of a Function: Automatic Emergency Braking (AEB)</a:t>
                </a:r>
              </a:p>
            </p:txBody>
          </p:sp>
        </p:grpSp>
        <p:sp>
          <p:nvSpPr>
            <p:cNvPr id="7" name="Right Arrow 159">
              <a:extLst>
                <a:ext uri="{FF2B5EF4-FFF2-40B4-BE49-F238E27FC236}"/>
              </a:extLst>
            </p:cNvPr>
            <p:cNvSpPr/>
            <p:nvPr/>
          </p:nvSpPr>
          <p:spPr>
            <a:xfrm>
              <a:off x="6646226" y="6038564"/>
              <a:ext cx="3561749" cy="764944"/>
            </a:xfrm>
            <a:prstGeom prst="rightArrow">
              <a:avLst>
                <a:gd name="adj1" fmla="val 51886"/>
                <a:gd name="adj2" fmla="val 6320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t>Generate System Properties</a:t>
              </a:r>
            </a:p>
          </p:txBody>
        </p:sp>
      </p:grpSp>
      <p:sp>
        <p:nvSpPr>
          <p:cNvPr id="16" name="Right Arrow 158">
            <a:extLst>
              <a:ext uri="{FF2B5EF4-FFF2-40B4-BE49-F238E27FC236}"/>
            </a:extLst>
          </p:cNvPr>
          <p:cNvSpPr/>
          <p:nvPr/>
        </p:nvSpPr>
        <p:spPr>
          <a:xfrm>
            <a:off x="4786313" y="5638800"/>
            <a:ext cx="2222500" cy="738188"/>
          </a:xfrm>
          <a:prstGeom prst="rightArrow">
            <a:avLst>
              <a:gd name="adj1" fmla="val 50000"/>
              <a:gd name="adj2" fmla="val 6067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t>Apply Aspects/Concerns</a:t>
            </a:r>
          </a:p>
        </p:txBody>
      </p:sp>
      <p:grpSp>
        <p:nvGrpSpPr>
          <p:cNvPr id="17" name="Group 16"/>
          <p:cNvGrpSpPr>
            <a:grpSpLocks/>
          </p:cNvGrpSpPr>
          <p:nvPr/>
        </p:nvGrpSpPr>
        <p:grpSpPr bwMode="auto">
          <a:xfrm>
            <a:off x="5580063" y="1536700"/>
            <a:ext cx="339725" cy="409575"/>
            <a:chOff x="5234400" y="1604598"/>
            <a:chExt cx="568800" cy="569302"/>
          </a:xfrm>
        </p:grpSpPr>
        <p:grpSp>
          <p:nvGrpSpPr>
            <p:cNvPr id="74892" name="Group 17"/>
            <p:cNvGrpSpPr>
              <a:grpSpLocks/>
            </p:cNvGrpSpPr>
            <p:nvPr/>
          </p:nvGrpSpPr>
          <p:grpSpPr bwMode="auto">
            <a:xfrm>
              <a:off x="5234400" y="1634400"/>
              <a:ext cx="568800" cy="539500"/>
              <a:chOff x="5234400" y="1634400"/>
              <a:chExt cx="568800" cy="539500"/>
            </a:xfrm>
          </p:grpSpPr>
          <p:cxnSp>
            <p:nvCxnSpPr>
              <p:cNvPr id="22" name="Straight Connector 21">
                <a:extLst>
                  <a:ext uri="{FF2B5EF4-FFF2-40B4-BE49-F238E27FC236}"/>
                </a:extLst>
              </p:cNvPr>
              <p:cNvCxnSpPr/>
              <p:nvPr/>
            </p:nvCxnSpPr>
            <p:spPr>
              <a:xfrm>
                <a:off x="5237057" y="1739201"/>
                <a:ext cx="0" cy="353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extLst>
              </p:cNvPr>
              <p:cNvCxnSpPr/>
              <p:nvPr/>
            </p:nvCxnSpPr>
            <p:spPr>
              <a:xfrm>
                <a:off x="5234400" y="1739201"/>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extLst>
              </p:cNvPr>
              <p:cNvCxnSpPr/>
              <p:nvPr/>
            </p:nvCxnSpPr>
            <p:spPr>
              <a:xfrm>
                <a:off x="5237057" y="1915729"/>
                <a:ext cx="385403" cy="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extLst>
              </p:cNvPr>
              <p:cNvCxnSpPr/>
              <p:nvPr/>
            </p:nvCxnSpPr>
            <p:spPr>
              <a:xfrm>
                <a:off x="5234400" y="2092257"/>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extLst>
              </p:cNvPr>
              <p:cNvCxnSpPr/>
              <p:nvPr/>
            </p:nvCxnSpPr>
            <p:spPr>
              <a:xfrm flipV="1">
                <a:off x="5494879" y="1635490"/>
                <a:ext cx="127581" cy="103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extLst>
              </p:cNvPr>
              <p:cNvCxnSpPr/>
              <p:nvPr/>
            </p:nvCxnSpPr>
            <p:spPr>
              <a:xfrm>
                <a:off x="5494879" y="1739201"/>
                <a:ext cx="178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extLst>
              </p:cNvPr>
              <p:cNvCxnSpPr/>
              <p:nvPr/>
            </p:nvCxnSpPr>
            <p:spPr>
              <a:xfrm>
                <a:off x="5494879" y="1739201"/>
                <a:ext cx="127581" cy="9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extLst>
              </p:cNvPr>
              <p:cNvCxnSpPr/>
              <p:nvPr/>
            </p:nvCxnSpPr>
            <p:spPr>
              <a:xfrm flipV="1">
                <a:off x="5622460" y="1812018"/>
                <a:ext cx="130238" cy="103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extLst>
              </p:cNvPr>
              <p:cNvCxnSpPr/>
              <p:nvPr/>
            </p:nvCxnSpPr>
            <p:spPr>
              <a:xfrm>
                <a:off x="5622460" y="1915729"/>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extLst>
              </p:cNvPr>
              <p:cNvCxnSpPr/>
              <p:nvPr/>
            </p:nvCxnSpPr>
            <p:spPr>
              <a:xfrm>
                <a:off x="5622460" y="1915729"/>
                <a:ext cx="130238" cy="9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extLst>
              </p:cNvPr>
              <p:cNvCxnSpPr/>
              <p:nvPr/>
            </p:nvCxnSpPr>
            <p:spPr>
              <a:xfrm flipV="1">
                <a:off x="5492220" y="1979719"/>
                <a:ext cx="130240" cy="103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extLst>
              </p:cNvPr>
              <p:cNvCxnSpPr/>
              <p:nvPr/>
            </p:nvCxnSpPr>
            <p:spPr>
              <a:xfrm>
                <a:off x="5492220" y="2083430"/>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extLst>
              </p:cNvPr>
              <p:cNvCxnSpPr/>
              <p:nvPr/>
            </p:nvCxnSpPr>
            <p:spPr>
              <a:xfrm>
                <a:off x="5492220" y="2083430"/>
                <a:ext cx="130240" cy="904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extLst>
            </p:cNvPr>
            <p:cNvSpPr/>
            <p:nvPr/>
          </p:nvSpPr>
          <p:spPr>
            <a:xfrm>
              <a:off x="5577274" y="1604598"/>
              <a:ext cx="63791" cy="63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extLst>
            </p:cNvPr>
            <p:cNvSpPr/>
            <p:nvPr/>
          </p:nvSpPr>
          <p:spPr>
            <a:xfrm>
              <a:off x="5712830" y="1968687"/>
              <a:ext cx="66448" cy="66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extLst>
            </p:cNvPr>
            <p:cNvSpPr/>
            <p:nvPr/>
          </p:nvSpPr>
          <p:spPr>
            <a:xfrm>
              <a:off x="5622460" y="2050331"/>
              <a:ext cx="66448" cy="63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35" name="Group 34"/>
          <p:cNvGrpSpPr>
            <a:grpSpLocks/>
          </p:cNvGrpSpPr>
          <p:nvPr/>
        </p:nvGrpSpPr>
        <p:grpSpPr bwMode="auto">
          <a:xfrm>
            <a:off x="5586413" y="2039938"/>
            <a:ext cx="339725" cy="407987"/>
            <a:chOff x="5234400" y="1604598"/>
            <a:chExt cx="568800" cy="569302"/>
          </a:xfrm>
        </p:grpSpPr>
        <p:grpSp>
          <p:nvGrpSpPr>
            <p:cNvPr id="74875" name="Group 35"/>
            <p:cNvGrpSpPr>
              <a:grpSpLocks/>
            </p:cNvGrpSpPr>
            <p:nvPr/>
          </p:nvGrpSpPr>
          <p:grpSpPr bwMode="auto">
            <a:xfrm>
              <a:off x="5234400" y="1634400"/>
              <a:ext cx="568800" cy="539500"/>
              <a:chOff x="5234400" y="1634400"/>
              <a:chExt cx="568800" cy="539500"/>
            </a:xfrm>
          </p:grpSpPr>
          <p:cxnSp>
            <p:nvCxnSpPr>
              <p:cNvPr id="40" name="Straight Connector 39">
                <a:extLst>
                  <a:ext uri="{FF2B5EF4-FFF2-40B4-BE49-F238E27FC236}"/>
                </a:extLst>
              </p:cNvPr>
              <p:cNvCxnSpPr/>
              <p:nvPr/>
            </p:nvCxnSpPr>
            <p:spPr>
              <a:xfrm>
                <a:off x="5237057" y="1737510"/>
                <a:ext cx="0" cy="354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extLst>
              </p:cNvPr>
              <p:cNvCxnSpPr/>
              <p:nvPr/>
            </p:nvCxnSpPr>
            <p:spPr>
              <a:xfrm>
                <a:off x="5234400" y="1737510"/>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extLst>
              </p:cNvPr>
              <p:cNvCxnSpPr/>
              <p:nvPr/>
            </p:nvCxnSpPr>
            <p:spPr>
              <a:xfrm>
                <a:off x="5237057" y="1914724"/>
                <a:ext cx="385403" cy="6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extLst>
              </p:cNvPr>
              <p:cNvCxnSpPr/>
              <p:nvPr/>
            </p:nvCxnSpPr>
            <p:spPr>
              <a:xfrm>
                <a:off x="5234400" y="2091939"/>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extLst>
              </p:cNvPr>
              <p:cNvCxnSpPr/>
              <p:nvPr/>
            </p:nvCxnSpPr>
            <p:spPr>
              <a:xfrm flipV="1">
                <a:off x="5494879" y="1633395"/>
                <a:ext cx="127581" cy="10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extLst>
              </p:cNvPr>
              <p:cNvCxnSpPr/>
              <p:nvPr/>
            </p:nvCxnSpPr>
            <p:spPr>
              <a:xfrm>
                <a:off x="5494879" y="1737510"/>
                <a:ext cx="178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extLst>
              </p:cNvPr>
              <p:cNvCxnSpPr/>
              <p:nvPr/>
            </p:nvCxnSpPr>
            <p:spPr>
              <a:xfrm>
                <a:off x="5494879" y="1737510"/>
                <a:ext cx="127581" cy="90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extLst>
              </p:cNvPr>
              <p:cNvCxnSpPr/>
              <p:nvPr/>
            </p:nvCxnSpPr>
            <p:spPr>
              <a:xfrm flipV="1">
                <a:off x="5622460" y="1810610"/>
                <a:ext cx="130238" cy="10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extLst>
              </p:cNvPr>
              <p:cNvCxnSpPr/>
              <p:nvPr/>
            </p:nvCxnSpPr>
            <p:spPr>
              <a:xfrm>
                <a:off x="5622460" y="1914724"/>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extLst>
              </p:cNvPr>
              <p:cNvCxnSpPr/>
              <p:nvPr/>
            </p:nvCxnSpPr>
            <p:spPr>
              <a:xfrm>
                <a:off x="5622460" y="1914724"/>
                <a:ext cx="130238" cy="90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extLst>
              </p:cNvPr>
              <p:cNvCxnSpPr/>
              <p:nvPr/>
            </p:nvCxnSpPr>
            <p:spPr>
              <a:xfrm flipV="1">
                <a:off x="5492220" y="1978964"/>
                <a:ext cx="130240" cy="10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extLst>
              </p:cNvPr>
              <p:cNvCxnSpPr/>
              <p:nvPr/>
            </p:nvCxnSpPr>
            <p:spPr>
              <a:xfrm>
                <a:off x="5492220" y="2083078"/>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extLst>
              </p:cNvPr>
              <p:cNvCxnSpPr/>
              <p:nvPr/>
            </p:nvCxnSpPr>
            <p:spPr>
              <a:xfrm>
                <a:off x="5492220" y="2083078"/>
                <a:ext cx="130240" cy="908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extLst>
            </p:cNvPr>
            <p:cNvSpPr/>
            <p:nvPr/>
          </p:nvSpPr>
          <p:spPr>
            <a:xfrm>
              <a:off x="5577274" y="1604598"/>
              <a:ext cx="63791" cy="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37">
              <a:extLst>
                <a:ext uri="{FF2B5EF4-FFF2-40B4-BE49-F238E27FC236}"/>
              </a:extLst>
            </p:cNvPr>
            <p:cNvSpPr/>
            <p:nvPr/>
          </p:nvSpPr>
          <p:spPr>
            <a:xfrm>
              <a:off x="5712830" y="1970103"/>
              <a:ext cx="66448" cy="64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a:extLst>
                <a:ext uri="{FF2B5EF4-FFF2-40B4-BE49-F238E27FC236}"/>
              </a:extLst>
            </p:cNvPr>
            <p:cNvSpPr/>
            <p:nvPr/>
          </p:nvSpPr>
          <p:spPr>
            <a:xfrm>
              <a:off x="5622460" y="2049850"/>
              <a:ext cx="66448" cy="64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3" name="Group 52"/>
          <p:cNvGrpSpPr>
            <a:grpSpLocks/>
          </p:cNvGrpSpPr>
          <p:nvPr/>
        </p:nvGrpSpPr>
        <p:grpSpPr bwMode="auto">
          <a:xfrm>
            <a:off x="5580063" y="2592388"/>
            <a:ext cx="339725" cy="407987"/>
            <a:chOff x="5234400" y="1604598"/>
            <a:chExt cx="568800" cy="569302"/>
          </a:xfrm>
        </p:grpSpPr>
        <p:grpSp>
          <p:nvGrpSpPr>
            <p:cNvPr id="74858" name="Group 53"/>
            <p:cNvGrpSpPr>
              <a:grpSpLocks/>
            </p:cNvGrpSpPr>
            <p:nvPr/>
          </p:nvGrpSpPr>
          <p:grpSpPr bwMode="auto">
            <a:xfrm>
              <a:off x="5234400" y="1634400"/>
              <a:ext cx="568800" cy="539500"/>
              <a:chOff x="5234400" y="1634400"/>
              <a:chExt cx="568800" cy="539500"/>
            </a:xfrm>
          </p:grpSpPr>
          <p:cxnSp>
            <p:nvCxnSpPr>
              <p:cNvPr id="58" name="Straight Connector 57">
                <a:extLst>
                  <a:ext uri="{FF2B5EF4-FFF2-40B4-BE49-F238E27FC236}"/>
                </a:extLst>
              </p:cNvPr>
              <p:cNvCxnSpPr/>
              <p:nvPr/>
            </p:nvCxnSpPr>
            <p:spPr>
              <a:xfrm>
                <a:off x="5237057" y="1737510"/>
                <a:ext cx="0" cy="354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extLst>
              </p:cNvPr>
              <p:cNvCxnSpPr/>
              <p:nvPr/>
            </p:nvCxnSpPr>
            <p:spPr>
              <a:xfrm>
                <a:off x="5234400" y="1737510"/>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extLst>
              </p:cNvPr>
              <p:cNvCxnSpPr/>
              <p:nvPr/>
            </p:nvCxnSpPr>
            <p:spPr>
              <a:xfrm>
                <a:off x="5237057" y="1914724"/>
                <a:ext cx="385403" cy="6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extLst>
              </p:cNvPr>
              <p:cNvCxnSpPr/>
              <p:nvPr/>
            </p:nvCxnSpPr>
            <p:spPr>
              <a:xfrm>
                <a:off x="5234400" y="2091939"/>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extLst>
              </p:cNvPr>
              <p:cNvCxnSpPr/>
              <p:nvPr/>
            </p:nvCxnSpPr>
            <p:spPr>
              <a:xfrm flipV="1">
                <a:off x="5494879" y="1633395"/>
                <a:ext cx="127581" cy="10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extLst>
              </p:cNvPr>
              <p:cNvCxnSpPr/>
              <p:nvPr/>
            </p:nvCxnSpPr>
            <p:spPr>
              <a:xfrm>
                <a:off x="5494879" y="1737510"/>
                <a:ext cx="178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extLst>
              </p:cNvPr>
              <p:cNvCxnSpPr/>
              <p:nvPr/>
            </p:nvCxnSpPr>
            <p:spPr>
              <a:xfrm>
                <a:off x="5494879" y="1737510"/>
                <a:ext cx="127581" cy="90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extLst>
              </p:cNvPr>
              <p:cNvCxnSpPr/>
              <p:nvPr/>
            </p:nvCxnSpPr>
            <p:spPr>
              <a:xfrm flipV="1">
                <a:off x="5622460" y="1810610"/>
                <a:ext cx="130238" cy="10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extLst>
              </p:cNvPr>
              <p:cNvCxnSpPr/>
              <p:nvPr/>
            </p:nvCxnSpPr>
            <p:spPr>
              <a:xfrm>
                <a:off x="5622460" y="1914724"/>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extLst>
              </p:cNvPr>
              <p:cNvCxnSpPr/>
              <p:nvPr/>
            </p:nvCxnSpPr>
            <p:spPr>
              <a:xfrm>
                <a:off x="5622460" y="1914724"/>
                <a:ext cx="130238" cy="90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extLst>
              </p:cNvPr>
              <p:cNvCxnSpPr/>
              <p:nvPr/>
            </p:nvCxnSpPr>
            <p:spPr>
              <a:xfrm flipV="1">
                <a:off x="5492220" y="1978964"/>
                <a:ext cx="130240" cy="10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extLst>
              </p:cNvPr>
              <p:cNvCxnSpPr/>
              <p:nvPr/>
            </p:nvCxnSpPr>
            <p:spPr>
              <a:xfrm>
                <a:off x="5492220" y="2083078"/>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extLst>
              </p:cNvPr>
              <p:cNvCxnSpPr/>
              <p:nvPr/>
            </p:nvCxnSpPr>
            <p:spPr>
              <a:xfrm>
                <a:off x="5492220" y="2083078"/>
                <a:ext cx="130240" cy="908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extLst>
            </p:cNvPr>
            <p:cNvSpPr/>
            <p:nvPr/>
          </p:nvSpPr>
          <p:spPr>
            <a:xfrm>
              <a:off x="5577274" y="1604598"/>
              <a:ext cx="63791" cy="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a:extLst>
                <a:ext uri="{FF2B5EF4-FFF2-40B4-BE49-F238E27FC236}"/>
              </a:extLst>
            </p:cNvPr>
            <p:cNvSpPr/>
            <p:nvPr/>
          </p:nvSpPr>
          <p:spPr>
            <a:xfrm>
              <a:off x="5712830" y="1970103"/>
              <a:ext cx="66448" cy="64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a:extLst>
                <a:ext uri="{FF2B5EF4-FFF2-40B4-BE49-F238E27FC236}"/>
              </a:extLst>
            </p:cNvPr>
            <p:cNvSpPr/>
            <p:nvPr/>
          </p:nvSpPr>
          <p:spPr>
            <a:xfrm>
              <a:off x="5622460" y="2049850"/>
              <a:ext cx="66448" cy="64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1" name="Group 70"/>
          <p:cNvGrpSpPr>
            <a:grpSpLocks/>
          </p:cNvGrpSpPr>
          <p:nvPr/>
        </p:nvGrpSpPr>
        <p:grpSpPr bwMode="auto">
          <a:xfrm>
            <a:off x="5599113" y="3073400"/>
            <a:ext cx="339725" cy="409575"/>
            <a:chOff x="5234400" y="1604598"/>
            <a:chExt cx="568800" cy="569302"/>
          </a:xfrm>
        </p:grpSpPr>
        <p:grpSp>
          <p:nvGrpSpPr>
            <p:cNvPr id="74841" name="Group 71"/>
            <p:cNvGrpSpPr>
              <a:grpSpLocks/>
            </p:cNvGrpSpPr>
            <p:nvPr/>
          </p:nvGrpSpPr>
          <p:grpSpPr bwMode="auto">
            <a:xfrm>
              <a:off x="5234400" y="1634400"/>
              <a:ext cx="568800" cy="539500"/>
              <a:chOff x="5234400" y="1634400"/>
              <a:chExt cx="568800" cy="539500"/>
            </a:xfrm>
          </p:grpSpPr>
          <p:cxnSp>
            <p:nvCxnSpPr>
              <p:cNvPr id="76" name="Straight Connector 75">
                <a:extLst>
                  <a:ext uri="{FF2B5EF4-FFF2-40B4-BE49-F238E27FC236}"/>
                </a:extLst>
              </p:cNvPr>
              <p:cNvCxnSpPr/>
              <p:nvPr/>
            </p:nvCxnSpPr>
            <p:spPr>
              <a:xfrm>
                <a:off x="5237057" y="1739201"/>
                <a:ext cx="0" cy="353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extLst>
              </p:cNvPr>
              <p:cNvCxnSpPr/>
              <p:nvPr/>
            </p:nvCxnSpPr>
            <p:spPr>
              <a:xfrm>
                <a:off x="5234400" y="1739201"/>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extLst>
              </p:cNvPr>
              <p:cNvCxnSpPr/>
              <p:nvPr/>
            </p:nvCxnSpPr>
            <p:spPr>
              <a:xfrm>
                <a:off x="5237057" y="1915729"/>
                <a:ext cx="385403" cy="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extLst>
              </p:cNvPr>
              <p:cNvCxnSpPr/>
              <p:nvPr/>
            </p:nvCxnSpPr>
            <p:spPr>
              <a:xfrm>
                <a:off x="5234400" y="2092257"/>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extLst>
              </p:cNvPr>
              <p:cNvCxnSpPr/>
              <p:nvPr/>
            </p:nvCxnSpPr>
            <p:spPr>
              <a:xfrm flipV="1">
                <a:off x="5494879" y="1635490"/>
                <a:ext cx="127581" cy="103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extLst>
              </p:cNvPr>
              <p:cNvCxnSpPr/>
              <p:nvPr/>
            </p:nvCxnSpPr>
            <p:spPr>
              <a:xfrm>
                <a:off x="5494879" y="1739201"/>
                <a:ext cx="178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extLst>
              </p:cNvPr>
              <p:cNvCxnSpPr/>
              <p:nvPr/>
            </p:nvCxnSpPr>
            <p:spPr>
              <a:xfrm>
                <a:off x="5494879" y="1739201"/>
                <a:ext cx="127581" cy="9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extLst>
              </p:cNvPr>
              <p:cNvCxnSpPr/>
              <p:nvPr/>
            </p:nvCxnSpPr>
            <p:spPr>
              <a:xfrm flipV="1">
                <a:off x="5622460" y="1812018"/>
                <a:ext cx="130238" cy="103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extLst>
              </p:cNvPr>
              <p:cNvCxnSpPr/>
              <p:nvPr/>
            </p:nvCxnSpPr>
            <p:spPr>
              <a:xfrm>
                <a:off x="5622460" y="1915729"/>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extLst>
              </p:cNvPr>
              <p:cNvCxnSpPr/>
              <p:nvPr/>
            </p:nvCxnSpPr>
            <p:spPr>
              <a:xfrm>
                <a:off x="5622460" y="1915729"/>
                <a:ext cx="130238" cy="9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extLst>
              </p:cNvPr>
              <p:cNvCxnSpPr/>
              <p:nvPr/>
            </p:nvCxnSpPr>
            <p:spPr>
              <a:xfrm flipV="1">
                <a:off x="5492220" y="1979719"/>
                <a:ext cx="130240" cy="103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extLst>
              </p:cNvPr>
              <p:cNvCxnSpPr/>
              <p:nvPr/>
            </p:nvCxnSpPr>
            <p:spPr>
              <a:xfrm>
                <a:off x="5492220" y="2083430"/>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extLst>
              </p:cNvPr>
              <p:cNvCxnSpPr/>
              <p:nvPr/>
            </p:nvCxnSpPr>
            <p:spPr>
              <a:xfrm>
                <a:off x="5492220" y="2083430"/>
                <a:ext cx="130240" cy="904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Oval 72">
              <a:extLst>
                <a:ext uri="{FF2B5EF4-FFF2-40B4-BE49-F238E27FC236}"/>
              </a:extLst>
            </p:cNvPr>
            <p:cNvSpPr/>
            <p:nvPr/>
          </p:nvSpPr>
          <p:spPr>
            <a:xfrm>
              <a:off x="5577274" y="1604598"/>
              <a:ext cx="63791" cy="63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4" name="Oval 73">
              <a:extLst>
                <a:ext uri="{FF2B5EF4-FFF2-40B4-BE49-F238E27FC236}"/>
              </a:extLst>
            </p:cNvPr>
            <p:cNvSpPr/>
            <p:nvPr/>
          </p:nvSpPr>
          <p:spPr>
            <a:xfrm>
              <a:off x="5712830" y="1968687"/>
              <a:ext cx="66448" cy="66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5" name="Oval 74">
              <a:extLst>
                <a:ext uri="{FF2B5EF4-FFF2-40B4-BE49-F238E27FC236}"/>
              </a:extLst>
            </p:cNvPr>
            <p:cNvSpPr/>
            <p:nvPr/>
          </p:nvSpPr>
          <p:spPr>
            <a:xfrm>
              <a:off x="5622460" y="2050331"/>
              <a:ext cx="66448" cy="63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9" name="Group 88"/>
          <p:cNvGrpSpPr>
            <a:grpSpLocks/>
          </p:cNvGrpSpPr>
          <p:nvPr/>
        </p:nvGrpSpPr>
        <p:grpSpPr bwMode="auto">
          <a:xfrm>
            <a:off x="5599113" y="3536950"/>
            <a:ext cx="339725" cy="407988"/>
            <a:chOff x="5234400" y="1604598"/>
            <a:chExt cx="568800" cy="569302"/>
          </a:xfrm>
        </p:grpSpPr>
        <p:grpSp>
          <p:nvGrpSpPr>
            <p:cNvPr id="74824" name="Group 89"/>
            <p:cNvGrpSpPr>
              <a:grpSpLocks/>
            </p:cNvGrpSpPr>
            <p:nvPr/>
          </p:nvGrpSpPr>
          <p:grpSpPr bwMode="auto">
            <a:xfrm>
              <a:off x="5234400" y="1634400"/>
              <a:ext cx="568800" cy="539500"/>
              <a:chOff x="5234400" y="1634400"/>
              <a:chExt cx="568800" cy="539500"/>
            </a:xfrm>
          </p:grpSpPr>
          <p:cxnSp>
            <p:nvCxnSpPr>
              <p:cNvPr id="94" name="Straight Connector 93">
                <a:extLst>
                  <a:ext uri="{FF2B5EF4-FFF2-40B4-BE49-F238E27FC236}"/>
                </a:extLst>
              </p:cNvPr>
              <p:cNvCxnSpPr/>
              <p:nvPr/>
            </p:nvCxnSpPr>
            <p:spPr>
              <a:xfrm>
                <a:off x="5237057" y="1737509"/>
                <a:ext cx="0" cy="354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extLst>
              </p:cNvPr>
              <p:cNvCxnSpPr/>
              <p:nvPr/>
            </p:nvCxnSpPr>
            <p:spPr>
              <a:xfrm>
                <a:off x="5234400" y="1737509"/>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extLst>
              </p:cNvPr>
              <p:cNvCxnSpPr/>
              <p:nvPr/>
            </p:nvCxnSpPr>
            <p:spPr>
              <a:xfrm>
                <a:off x="5237057" y="1914724"/>
                <a:ext cx="385403" cy="6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extLst>
              </p:cNvPr>
              <p:cNvCxnSpPr/>
              <p:nvPr/>
            </p:nvCxnSpPr>
            <p:spPr>
              <a:xfrm>
                <a:off x="5234400" y="2091938"/>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extLst>
              </p:cNvPr>
              <p:cNvCxnSpPr/>
              <p:nvPr/>
            </p:nvCxnSpPr>
            <p:spPr>
              <a:xfrm flipV="1">
                <a:off x="5494879" y="1633397"/>
                <a:ext cx="127581" cy="104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extLst>
              </p:cNvPr>
              <p:cNvCxnSpPr/>
              <p:nvPr/>
            </p:nvCxnSpPr>
            <p:spPr>
              <a:xfrm>
                <a:off x="5494879" y="1737509"/>
                <a:ext cx="178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extLst>
              </p:cNvPr>
              <p:cNvCxnSpPr/>
              <p:nvPr/>
            </p:nvCxnSpPr>
            <p:spPr>
              <a:xfrm>
                <a:off x="5494879" y="1737509"/>
                <a:ext cx="127581" cy="90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extLst>
              </p:cNvPr>
              <p:cNvCxnSpPr/>
              <p:nvPr/>
            </p:nvCxnSpPr>
            <p:spPr>
              <a:xfrm flipV="1">
                <a:off x="5622460" y="1810611"/>
                <a:ext cx="130238" cy="104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extLst>
              </p:cNvPr>
              <p:cNvCxnSpPr/>
              <p:nvPr/>
            </p:nvCxnSpPr>
            <p:spPr>
              <a:xfrm>
                <a:off x="5622460" y="1914724"/>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extLst>
              </p:cNvPr>
              <p:cNvCxnSpPr/>
              <p:nvPr/>
            </p:nvCxnSpPr>
            <p:spPr>
              <a:xfrm>
                <a:off x="5622460" y="1914724"/>
                <a:ext cx="130238" cy="90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extLst>
              </p:cNvPr>
              <p:cNvCxnSpPr/>
              <p:nvPr/>
            </p:nvCxnSpPr>
            <p:spPr>
              <a:xfrm flipV="1">
                <a:off x="5492220" y="1978964"/>
                <a:ext cx="130240" cy="104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extLst>
              </p:cNvPr>
              <p:cNvCxnSpPr/>
              <p:nvPr/>
            </p:nvCxnSpPr>
            <p:spPr>
              <a:xfrm>
                <a:off x="5492220" y="2083077"/>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extLst>
              </p:cNvPr>
              <p:cNvCxnSpPr/>
              <p:nvPr/>
            </p:nvCxnSpPr>
            <p:spPr>
              <a:xfrm>
                <a:off x="5492220" y="2083077"/>
                <a:ext cx="130240" cy="90823"/>
              </a:xfrm>
              <a:prstGeom prst="line">
                <a:avLst/>
              </a:prstGeom>
            </p:spPr>
            <p:style>
              <a:lnRef idx="1">
                <a:schemeClr val="accent1"/>
              </a:lnRef>
              <a:fillRef idx="0">
                <a:schemeClr val="accent1"/>
              </a:fillRef>
              <a:effectRef idx="0">
                <a:schemeClr val="accent1"/>
              </a:effectRef>
              <a:fontRef idx="minor">
                <a:schemeClr val="tx1"/>
              </a:fontRef>
            </p:style>
          </p:cxnSp>
        </p:grpSp>
        <p:sp>
          <p:nvSpPr>
            <p:cNvPr id="91" name="Oval 90">
              <a:extLst>
                <a:ext uri="{FF2B5EF4-FFF2-40B4-BE49-F238E27FC236}"/>
              </a:extLst>
            </p:cNvPr>
            <p:cNvSpPr/>
            <p:nvPr/>
          </p:nvSpPr>
          <p:spPr>
            <a:xfrm>
              <a:off x="5577274" y="1604598"/>
              <a:ext cx="63791" cy="64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2" name="Oval 91">
              <a:extLst>
                <a:ext uri="{FF2B5EF4-FFF2-40B4-BE49-F238E27FC236}"/>
              </a:extLst>
            </p:cNvPr>
            <p:cNvSpPr/>
            <p:nvPr/>
          </p:nvSpPr>
          <p:spPr>
            <a:xfrm>
              <a:off x="5712830" y="1970103"/>
              <a:ext cx="66448" cy="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3" name="Oval 92">
              <a:extLst>
                <a:ext uri="{FF2B5EF4-FFF2-40B4-BE49-F238E27FC236}"/>
              </a:extLst>
            </p:cNvPr>
            <p:cNvSpPr/>
            <p:nvPr/>
          </p:nvSpPr>
          <p:spPr>
            <a:xfrm>
              <a:off x="5622460" y="2049850"/>
              <a:ext cx="66448" cy="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7" name="Group 106"/>
          <p:cNvGrpSpPr>
            <a:grpSpLocks/>
          </p:cNvGrpSpPr>
          <p:nvPr/>
        </p:nvGrpSpPr>
        <p:grpSpPr bwMode="auto">
          <a:xfrm>
            <a:off x="5580063" y="4038600"/>
            <a:ext cx="339725" cy="407988"/>
            <a:chOff x="5234400" y="1604598"/>
            <a:chExt cx="568800" cy="569302"/>
          </a:xfrm>
        </p:grpSpPr>
        <p:grpSp>
          <p:nvGrpSpPr>
            <p:cNvPr id="74807" name="Group 107"/>
            <p:cNvGrpSpPr>
              <a:grpSpLocks/>
            </p:cNvGrpSpPr>
            <p:nvPr/>
          </p:nvGrpSpPr>
          <p:grpSpPr bwMode="auto">
            <a:xfrm>
              <a:off x="5234400" y="1634400"/>
              <a:ext cx="568800" cy="539500"/>
              <a:chOff x="5234400" y="1634400"/>
              <a:chExt cx="568800" cy="539500"/>
            </a:xfrm>
          </p:grpSpPr>
          <p:cxnSp>
            <p:nvCxnSpPr>
              <p:cNvPr id="112" name="Straight Connector 111">
                <a:extLst>
                  <a:ext uri="{FF2B5EF4-FFF2-40B4-BE49-F238E27FC236}"/>
                </a:extLst>
              </p:cNvPr>
              <p:cNvCxnSpPr/>
              <p:nvPr/>
            </p:nvCxnSpPr>
            <p:spPr>
              <a:xfrm>
                <a:off x="5237057" y="1737509"/>
                <a:ext cx="0" cy="354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extLst>
              </p:cNvPr>
              <p:cNvCxnSpPr/>
              <p:nvPr/>
            </p:nvCxnSpPr>
            <p:spPr>
              <a:xfrm>
                <a:off x="5234400" y="1737509"/>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extLst>
              </p:cNvPr>
              <p:cNvCxnSpPr/>
              <p:nvPr/>
            </p:nvCxnSpPr>
            <p:spPr>
              <a:xfrm>
                <a:off x="5237057" y="1914724"/>
                <a:ext cx="385403" cy="6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extLst>
              </p:cNvPr>
              <p:cNvCxnSpPr/>
              <p:nvPr/>
            </p:nvCxnSpPr>
            <p:spPr>
              <a:xfrm>
                <a:off x="5234400" y="2091938"/>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extLst>
              </p:cNvPr>
              <p:cNvCxnSpPr/>
              <p:nvPr/>
            </p:nvCxnSpPr>
            <p:spPr>
              <a:xfrm flipV="1">
                <a:off x="5494879" y="1633397"/>
                <a:ext cx="127581" cy="104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extLst>
              </p:cNvPr>
              <p:cNvCxnSpPr/>
              <p:nvPr/>
            </p:nvCxnSpPr>
            <p:spPr>
              <a:xfrm>
                <a:off x="5494879" y="1737509"/>
                <a:ext cx="178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extLst>
              </p:cNvPr>
              <p:cNvCxnSpPr/>
              <p:nvPr/>
            </p:nvCxnSpPr>
            <p:spPr>
              <a:xfrm>
                <a:off x="5494879" y="1737509"/>
                <a:ext cx="127581" cy="90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extLst>
              </p:cNvPr>
              <p:cNvCxnSpPr/>
              <p:nvPr/>
            </p:nvCxnSpPr>
            <p:spPr>
              <a:xfrm flipV="1">
                <a:off x="5622460" y="1810611"/>
                <a:ext cx="130238" cy="104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extLst>
              </p:cNvPr>
              <p:cNvCxnSpPr/>
              <p:nvPr/>
            </p:nvCxnSpPr>
            <p:spPr>
              <a:xfrm>
                <a:off x="5622460" y="1914724"/>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extLst>
              </p:cNvPr>
              <p:cNvCxnSpPr/>
              <p:nvPr/>
            </p:nvCxnSpPr>
            <p:spPr>
              <a:xfrm>
                <a:off x="5622460" y="1914724"/>
                <a:ext cx="130238" cy="90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extLst>
              </p:cNvPr>
              <p:cNvCxnSpPr/>
              <p:nvPr/>
            </p:nvCxnSpPr>
            <p:spPr>
              <a:xfrm flipV="1">
                <a:off x="5492220" y="1978964"/>
                <a:ext cx="130240" cy="104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extLst>
              </p:cNvPr>
              <p:cNvCxnSpPr/>
              <p:nvPr/>
            </p:nvCxnSpPr>
            <p:spPr>
              <a:xfrm>
                <a:off x="5492220" y="2083077"/>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extLst>
              </p:cNvPr>
              <p:cNvCxnSpPr/>
              <p:nvPr/>
            </p:nvCxnSpPr>
            <p:spPr>
              <a:xfrm>
                <a:off x="5492220" y="2083077"/>
                <a:ext cx="130240" cy="9082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9" name="Oval 108">
              <a:extLst>
                <a:ext uri="{FF2B5EF4-FFF2-40B4-BE49-F238E27FC236}"/>
              </a:extLst>
            </p:cNvPr>
            <p:cNvSpPr/>
            <p:nvPr/>
          </p:nvSpPr>
          <p:spPr>
            <a:xfrm>
              <a:off x="5577274" y="1604598"/>
              <a:ext cx="63791" cy="64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Oval 109">
              <a:extLst>
                <a:ext uri="{FF2B5EF4-FFF2-40B4-BE49-F238E27FC236}"/>
              </a:extLst>
            </p:cNvPr>
            <p:cNvSpPr/>
            <p:nvPr/>
          </p:nvSpPr>
          <p:spPr>
            <a:xfrm>
              <a:off x="5712830" y="1970103"/>
              <a:ext cx="66448" cy="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a:extLst>
                <a:ext uri="{FF2B5EF4-FFF2-40B4-BE49-F238E27FC236}"/>
              </a:extLst>
            </p:cNvPr>
            <p:cNvSpPr/>
            <p:nvPr/>
          </p:nvSpPr>
          <p:spPr>
            <a:xfrm>
              <a:off x="5622460" y="2049850"/>
              <a:ext cx="66448" cy="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5" name="Group 124"/>
          <p:cNvGrpSpPr>
            <a:grpSpLocks/>
          </p:cNvGrpSpPr>
          <p:nvPr/>
        </p:nvGrpSpPr>
        <p:grpSpPr bwMode="auto">
          <a:xfrm>
            <a:off x="5610225" y="4903788"/>
            <a:ext cx="339725" cy="409575"/>
            <a:chOff x="5234400" y="1604598"/>
            <a:chExt cx="568800" cy="569302"/>
          </a:xfrm>
        </p:grpSpPr>
        <p:grpSp>
          <p:nvGrpSpPr>
            <p:cNvPr id="74790" name="Group 125"/>
            <p:cNvGrpSpPr>
              <a:grpSpLocks/>
            </p:cNvGrpSpPr>
            <p:nvPr/>
          </p:nvGrpSpPr>
          <p:grpSpPr bwMode="auto">
            <a:xfrm>
              <a:off x="5234400" y="1634400"/>
              <a:ext cx="568800" cy="539500"/>
              <a:chOff x="5234400" y="1634400"/>
              <a:chExt cx="568800" cy="539500"/>
            </a:xfrm>
          </p:grpSpPr>
          <p:cxnSp>
            <p:nvCxnSpPr>
              <p:cNvPr id="130" name="Straight Connector 129">
                <a:extLst>
                  <a:ext uri="{FF2B5EF4-FFF2-40B4-BE49-F238E27FC236}"/>
                </a:extLst>
              </p:cNvPr>
              <p:cNvCxnSpPr/>
              <p:nvPr/>
            </p:nvCxnSpPr>
            <p:spPr>
              <a:xfrm>
                <a:off x="5237059" y="1739199"/>
                <a:ext cx="0" cy="353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extLst>
              </p:cNvPr>
              <p:cNvCxnSpPr/>
              <p:nvPr/>
            </p:nvCxnSpPr>
            <p:spPr>
              <a:xfrm>
                <a:off x="5234400" y="1739199"/>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extLst>
              </p:cNvPr>
              <p:cNvCxnSpPr/>
              <p:nvPr/>
            </p:nvCxnSpPr>
            <p:spPr>
              <a:xfrm>
                <a:off x="5237059" y="1915727"/>
                <a:ext cx="385401" cy="6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extLst>
              </p:cNvPr>
              <p:cNvCxnSpPr/>
              <p:nvPr/>
            </p:nvCxnSpPr>
            <p:spPr>
              <a:xfrm>
                <a:off x="5234400" y="2092255"/>
                <a:ext cx="260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extLst>
              </p:cNvPr>
              <p:cNvCxnSpPr/>
              <p:nvPr/>
            </p:nvCxnSpPr>
            <p:spPr>
              <a:xfrm flipV="1">
                <a:off x="5494879" y="1635490"/>
                <a:ext cx="127581" cy="103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extLst>
              </p:cNvPr>
              <p:cNvCxnSpPr/>
              <p:nvPr/>
            </p:nvCxnSpPr>
            <p:spPr>
              <a:xfrm>
                <a:off x="5494879" y="1739199"/>
                <a:ext cx="1780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extLst>
              </p:cNvPr>
              <p:cNvCxnSpPr/>
              <p:nvPr/>
            </p:nvCxnSpPr>
            <p:spPr>
              <a:xfrm>
                <a:off x="5494879" y="1739199"/>
                <a:ext cx="127581" cy="90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extLst>
              </p:cNvPr>
              <p:cNvCxnSpPr/>
              <p:nvPr/>
            </p:nvCxnSpPr>
            <p:spPr>
              <a:xfrm flipV="1">
                <a:off x="5622460" y="1812018"/>
                <a:ext cx="130240" cy="103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extLst>
              </p:cNvPr>
              <p:cNvCxnSpPr/>
              <p:nvPr/>
            </p:nvCxnSpPr>
            <p:spPr>
              <a:xfrm>
                <a:off x="5622460" y="1915727"/>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extLst>
              </p:cNvPr>
              <p:cNvCxnSpPr/>
              <p:nvPr/>
            </p:nvCxnSpPr>
            <p:spPr>
              <a:xfrm>
                <a:off x="5622460" y="1915727"/>
                <a:ext cx="130240" cy="90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extLst>
              </p:cNvPr>
              <p:cNvCxnSpPr/>
              <p:nvPr/>
            </p:nvCxnSpPr>
            <p:spPr>
              <a:xfrm flipV="1">
                <a:off x="5492221" y="1979719"/>
                <a:ext cx="130238" cy="103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extLst>
              </p:cNvPr>
              <p:cNvCxnSpPr/>
              <p:nvPr/>
            </p:nvCxnSpPr>
            <p:spPr>
              <a:xfrm>
                <a:off x="5492221" y="2083429"/>
                <a:ext cx="180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extLst>
              </p:cNvPr>
              <p:cNvCxnSpPr/>
              <p:nvPr/>
            </p:nvCxnSpPr>
            <p:spPr>
              <a:xfrm>
                <a:off x="5492221" y="2083429"/>
                <a:ext cx="130238" cy="90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Oval 126">
              <a:extLst>
                <a:ext uri="{FF2B5EF4-FFF2-40B4-BE49-F238E27FC236}"/>
              </a:extLst>
            </p:cNvPr>
            <p:cNvSpPr/>
            <p:nvPr/>
          </p:nvSpPr>
          <p:spPr>
            <a:xfrm>
              <a:off x="5577276" y="1604598"/>
              <a:ext cx="63791" cy="639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8" name="Oval 127">
              <a:extLst>
                <a:ext uri="{FF2B5EF4-FFF2-40B4-BE49-F238E27FC236}"/>
              </a:extLst>
            </p:cNvPr>
            <p:cNvSpPr/>
            <p:nvPr/>
          </p:nvSpPr>
          <p:spPr>
            <a:xfrm>
              <a:off x="5712830" y="1968686"/>
              <a:ext cx="66449" cy="66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Oval 128">
              <a:extLst>
                <a:ext uri="{FF2B5EF4-FFF2-40B4-BE49-F238E27FC236}"/>
              </a:extLst>
            </p:cNvPr>
            <p:cNvSpPr/>
            <p:nvPr/>
          </p:nvSpPr>
          <p:spPr>
            <a:xfrm>
              <a:off x="5622460" y="2050331"/>
              <a:ext cx="66449" cy="639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3" name="Group 142"/>
          <p:cNvGrpSpPr>
            <a:grpSpLocks/>
          </p:cNvGrpSpPr>
          <p:nvPr/>
        </p:nvGrpSpPr>
        <p:grpSpPr bwMode="auto">
          <a:xfrm>
            <a:off x="2305050" y="1181100"/>
            <a:ext cx="3127375" cy="4891088"/>
            <a:chOff x="2395821" y="1380353"/>
            <a:chExt cx="3128078" cy="4891683"/>
          </a:xfrm>
        </p:grpSpPr>
        <p:grpSp>
          <p:nvGrpSpPr>
            <p:cNvPr id="74767" name="Group 143"/>
            <p:cNvGrpSpPr>
              <a:grpSpLocks/>
            </p:cNvGrpSpPr>
            <p:nvPr/>
          </p:nvGrpSpPr>
          <p:grpSpPr bwMode="auto">
            <a:xfrm>
              <a:off x="2395821" y="1380353"/>
              <a:ext cx="3128078" cy="4501251"/>
              <a:chOff x="829775" y="522111"/>
              <a:chExt cx="4110759" cy="5915311"/>
            </a:xfrm>
          </p:grpSpPr>
          <p:sp>
            <p:nvSpPr>
              <p:cNvPr id="148" name="Right Arrow 8">
                <a:extLst>
                  <a:ext uri="{FF2B5EF4-FFF2-40B4-BE49-F238E27FC236}"/>
                </a:extLst>
              </p:cNvPr>
              <p:cNvSpPr/>
              <p:nvPr/>
            </p:nvSpPr>
            <p:spPr>
              <a:xfrm rot="5400000">
                <a:off x="-1234735" y="3166658"/>
                <a:ext cx="5017947" cy="88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Functional Decomposition/Allocation</a:t>
                </a:r>
              </a:p>
            </p:txBody>
          </p:sp>
          <p:sp>
            <p:nvSpPr>
              <p:cNvPr id="74772" name="TextBox 148"/>
              <p:cNvSpPr txBox="1">
                <a:spLocks noChangeArrowheads="1"/>
              </p:cNvSpPr>
              <p:nvPr/>
            </p:nvSpPr>
            <p:spPr bwMode="auto">
              <a:xfrm>
                <a:off x="2025680" y="1064856"/>
                <a:ext cx="2252808"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Business Case</a:t>
                </a:r>
              </a:p>
            </p:txBody>
          </p:sp>
          <p:sp>
            <p:nvSpPr>
              <p:cNvPr id="74773" name="TextBox 149"/>
              <p:cNvSpPr txBox="1">
                <a:spLocks noChangeArrowheads="1"/>
              </p:cNvSpPr>
              <p:nvPr/>
            </p:nvSpPr>
            <p:spPr bwMode="auto">
              <a:xfrm>
                <a:off x="2220356" y="1641619"/>
                <a:ext cx="2720178"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Use Case ‘feature’</a:t>
                </a:r>
              </a:p>
            </p:txBody>
          </p:sp>
          <p:sp>
            <p:nvSpPr>
              <p:cNvPr id="74774" name="TextBox 150"/>
              <p:cNvSpPr txBox="1">
                <a:spLocks noChangeArrowheads="1"/>
              </p:cNvSpPr>
              <p:nvPr/>
            </p:nvSpPr>
            <p:spPr bwMode="auto">
              <a:xfrm>
                <a:off x="2220967" y="2320507"/>
                <a:ext cx="967275"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CPS</a:t>
                </a:r>
              </a:p>
            </p:txBody>
          </p:sp>
          <p:sp>
            <p:nvSpPr>
              <p:cNvPr id="74775" name="TextBox 151"/>
              <p:cNvSpPr txBox="1">
                <a:spLocks noChangeArrowheads="1"/>
              </p:cNvSpPr>
              <p:nvPr/>
            </p:nvSpPr>
            <p:spPr bwMode="auto">
              <a:xfrm>
                <a:off x="2254089" y="2939873"/>
                <a:ext cx="1569196" cy="4867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Logical</a:t>
                </a:r>
              </a:p>
            </p:txBody>
          </p:sp>
          <p:sp>
            <p:nvSpPr>
              <p:cNvPr id="74776" name="TextBox 152"/>
              <p:cNvSpPr txBox="1">
                <a:spLocks noChangeArrowheads="1"/>
              </p:cNvSpPr>
              <p:nvPr/>
            </p:nvSpPr>
            <p:spPr bwMode="auto">
              <a:xfrm>
                <a:off x="2251942" y="4697102"/>
                <a:ext cx="1571342" cy="485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Physical</a:t>
                </a:r>
              </a:p>
            </p:txBody>
          </p:sp>
          <p:sp>
            <p:nvSpPr>
              <p:cNvPr id="74777" name="TextBox 153"/>
              <p:cNvSpPr txBox="1">
                <a:spLocks noChangeArrowheads="1"/>
              </p:cNvSpPr>
              <p:nvPr/>
            </p:nvSpPr>
            <p:spPr bwMode="auto">
              <a:xfrm>
                <a:off x="2717515" y="5329783"/>
                <a:ext cx="1652229"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Influences</a:t>
                </a:r>
              </a:p>
            </p:txBody>
          </p:sp>
          <p:cxnSp>
            <p:nvCxnSpPr>
              <p:cNvPr id="155" name="Curved Connector 126">
                <a:extLst>
                  <a:ext uri="{FF2B5EF4-FFF2-40B4-BE49-F238E27FC236}"/>
                </a:extLst>
              </p:cNvPr>
              <p:cNvCxnSpPr>
                <a:stCxn id="74772" idx="1"/>
                <a:endCxn id="74773" idx="1"/>
              </p:cNvCxnSpPr>
              <p:nvPr/>
            </p:nvCxnSpPr>
            <p:spPr>
              <a:xfrm rot="10800000" flipH="1" flipV="1">
                <a:off x="2025443" y="1306622"/>
                <a:ext cx="194061" cy="577951"/>
              </a:xfrm>
              <a:prstGeom prst="curvedConnector3">
                <a:avLst>
                  <a:gd name="adj1" fmla="val -154316"/>
                </a:avLst>
              </a:prstGeom>
            </p:spPr>
            <p:style>
              <a:lnRef idx="1">
                <a:schemeClr val="accent1"/>
              </a:lnRef>
              <a:fillRef idx="0">
                <a:schemeClr val="accent1"/>
              </a:fillRef>
              <a:effectRef idx="0">
                <a:schemeClr val="accent1"/>
              </a:effectRef>
              <a:fontRef idx="minor">
                <a:schemeClr val="tx1"/>
              </a:fontRef>
            </p:style>
          </p:cxnSp>
          <p:cxnSp>
            <p:nvCxnSpPr>
              <p:cNvPr id="156" name="Curved Connector 127">
                <a:extLst>
                  <a:ext uri="{FF2B5EF4-FFF2-40B4-BE49-F238E27FC236}"/>
                </a:extLst>
              </p:cNvPr>
              <p:cNvCxnSpPr>
                <a:stCxn id="74773" idx="1"/>
                <a:endCxn id="74774" idx="1"/>
              </p:cNvCxnSpPr>
              <p:nvPr/>
            </p:nvCxnSpPr>
            <p:spPr>
              <a:xfrm rot="10800000" flipH="1" flipV="1">
                <a:off x="2219504" y="1884573"/>
                <a:ext cx="2087" cy="678100"/>
              </a:xfrm>
              <a:prstGeom prst="curvedConnector3">
                <a:avLst>
                  <a:gd name="adj1" fmla="val -49161290"/>
                </a:avLst>
              </a:prstGeom>
            </p:spPr>
            <p:style>
              <a:lnRef idx="1">
                <a:schemeClr val="accent1"/>
              </a:lnRef>
              <a:fillRef idx="0">
                <a:schemeClr val="accent1"/>
              </a:fillRef>
              <a:effectRef idx="0">
                <a:schemeClr val="accent1"/>
              </a:effectRef>
              <a:fontRef idx="minor">
                <a:schemeClr val="tx1"/>
              </a:fontRef>
            </p:style>
          </p:cxnSp>
          <p:cxnSp>
            <p:nvCxnSpPr>
              <p:cNvPr id="157" name="Curved Connector 128">
                <a:extLst>
                  <a:ext uri="{FF2B5EF4-FFF2-40B4-BE49-F238E27FC236}"/>
                </a:extLst>
              </p:cNvPr>
              <p:cNvCxnSpPr>
                <a:stCxn id="74774" idx="1"/>
                <a:endCxn id="74775" idx="1"/>
              </p:cNvCxnSpPr>
              <p:nvPr/>
            </p:nvCxnSpPr>
            <p:spPr>
              <a:xfrm rot="10800000" flipH="1" flipV="1">
                <a:off x="2221591" y="2562673"/>
                <a:ext cx="33387" cy="619681"/>
              </a:xfrm>
              <a:prstGeom prst="curvedConnector3">
                <a:avLst>
                  <a:gd name="adj1" fmla="val -906999"/>
                </a:avLst>
              </a:prstGeom>
            </p:spPr>
            <p:style>
              <a:lnRef idx="1">
                <a:schemeClr val="accent1"/>
              </a:lnRef>
              <a:fillRef idx="0">
                <a:schemeClr val="accent1"/>
              </a:fillRef>
              <a:effectRef idx="0">
                <a:schemeClr val="accent1"/>
              </a:effectRef>
              <a:fontRef idx="minor">
                <a:schemeClr val="tx1"/>
              </a:fontRef>
            </p:style>
          </p:cxnSp>
          <p:cxnSp>
            <p:nvCxnSpPr>
              <p:cNvPr id="158" name="Curved Connector 129">
                <a:extLst>
                  <a:ext uri="{FF2B5EF4-FFF2-40B4-BE49-F238E27FC236}"/>
                </a:extLst>
              </p:cNvPr>
              <p:cNvCxnSpPr>
                <a:stCxn id="74774" idx="1"/>
                <a:endCxn id="74776" idx="1"/>
              </p:cNvCxnSpPr>
              <p:nvPr/>
            </p:nvCxnSpPr>
            <p:spPr>
              <a:xfrm rot="10800000" flipH="1" flipV="1">
                <a:off x="2221591" y="2562673"/>
                <a:ext cx="31300" cy="2376484"/>
              </a:xfrm>
              <a:prstGeom prst="curvedConnector3">
                <a:avLst>
                  <a:gd name="adj1" fmla="val -969836"/>
                </a:avLst>
              </a:prstGeom>
            </p:spPr>
            <p:style>
              <a:lnRef idx="1">
                <a:schemeClr val="accent1"/>
              </a:lnRef>
              <a:fillRef idx="0">
                <a:schemeClr val="accent1"/>
              </a:fillRef>
              <a:effectRef idx="0">
                <a:schemeClr val="accent1"/>
              </a:effectRef>
              <a:fontRef idx="minor">
                <a:schemeClr val="tx1"/>
              </a:fontRef>
            </p:style>
          </p:cxnSp>
          <p:cxnSp>
            <p:nvCxnSpPr>
              <p:cNvPr id="159" name="Curved Connector 132">
                <a:extLst>
                  <a:ext uri="{FF2B5EF4-FFF2-40B4-BE49-F238E27FC236}"/>
                </a:extLst>
              </p:cNvPr>
              <p:cNvCxnSpPr>
                <a:stCxn id="74776" idx="1"/>
                <a:endCxn id="74777" idx="1"/>
              </p:cNvCxnSpPr>
              <p:nvPr/>
            </p:nvCxnSpPr>
            <p:spPr>
              <a:xfrm rot="10800000" flipH="1" flipV="1">
                <a:off x="2252891" y="4939157"/>
                <a:ext cx="465330" cy="632198"/>
              </a:xfrm>
              <a:prstGeom prst="curvedConnector3">
                <a:avLst>
                  <a:gd name="adj1" fmla="val -21794"/>
                </a:avLst>
              </a:prstGeom>
            </p:spPr>
            <p:style>
              <a:lnRef idx="1">
                <a:schemeClr val="accent1"/>
              </a:lnRef>
              <a:fillRef idx="0">
                <a:schemeClr val="accent1"/>
              </a:fillRef>
              <a:effectRef idx="0">
                <a:schemeClr val="accent1"/>
              </a:effectRef>
              <a:fontRef idx="minor">
                <a:schemeClr val="tx1"/>
              </a:fontRef>
            </p:style>
          </p:cxnSp>
          <p:sp>
            <p:nvSpPr>
              <p:cNvPr id="74783" name="TextBox 159"/>
              <p:cNvSpPr txBox="1">
                <a:spLocks noChangeArrowheads="1"/>
              </p:cNvSpPr>
              <p:nvPr/>
            </p:nvSpPr>
            <p:spPr bwMode="auto">
              <a:xfrm>
                <a:off x="2717511" y="5952065"/>
                <a:ext cx="1271164"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Energy</a:t>
                </a:r>
              </a:p>
            </p:txBody>
          </p:sp>
          <p:cxnSp>
            <p:nvCxnSpPr>
              <p:cNvPr id="161" name="Curved Connector 157">
                <a:extLst>
                  <a:ext uri="{FF2B5EF4-FFF2-40B4-BE49-F238E27FC236}"/>
                </a:extLst>
              </p:cNvPr>
              <p:cNvCxnSpPr>
                <a:stCxn id="74776" idx="1"/>
                <a:endCxn id="74783" idx="1"/>
              </p:cNvCxnSpPr>
              <p:nvPr/>
            </p:nvCxnSpPr>
            <p:spPr>
              <a:xfrm rot="10800000" flipH="1" flipV="1">
                <a:off x="2252891" y="4939157"/>
                <a:ext cx="465330" cy="1256052"/>
              </a:xfrm>
              <a:prstGeom prst="curvedConnector3">
                <a:avLst>
                  <a:gd name="adj1" fmla="val -64526"/>
                </a:avLst>
              </a:prstGeom>
            </p:spPr>
            <p:style>
              <a:lnRef idx="1">
                <a:schemeClr val="accent1"/>
              </a:lnRef>
              <a:fillRef idx="0">
                <a:schemeClr val="accent1"/>
              </a:fillRef>
              <a:effectRef idx="0">
                <a:schemeClr val="accent1"/>
              </a:effectRef>
              <a:fontRef idx="minor">
                <a:schemeClr val="tx1"/>
              </a:fontRef>
            </p:style>
          </p:cxnSp>
          <p:sp>
            <p:nvSpPr>
              <p:cNvPr id="74785" name="TextBox 161"/>
              <p:cNvSpPr txBox="1">
                <a:spLocks noChangeArrowheads="1"/>
              </p:cNvSpPr>
              <p:nvPr/>
            </p:nvSpPr>
            <p:spPr bwMode="auto">
              <a:xfrm>
                <a:off x="1551128" y="522111"/>
                <a:ext cx="3002304" cy="52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2000" b="1"/>
                  <a:t>CPS/Function Types</a:t>
                </a:r>
              </a:p>
            </p:txBody>
          </p:sp>
          <p:sp>
            <p:nvSpPr>
              <p:cNvPr id="74786" name="TextBox 162"/>
              <p:cNvSpPr txBox="1">
                <a:spLocks noChangeArrowheads="1"/>
              </p:cNvSpPr>
              <p:nvPr/>
            </p:nvSpPr>
            <p:spPr bwMode="auto">
              <a:xfrm>
                <a:off x="2723626" y="3543181"/>
                <a:ext cx="1646118"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Messages</a:t>
                </a:r>
              </a:p>
            </p:txBody>
          </p:sp>
          <p:sp>
            <p:nvSpPr>
              <p:cNvPr id="74787" name="TextBox 163"/>
              <p:cNvSpPr txBox="1">
                <a:spLocks noChangeArrowheads="1"/>
              </p:cNvSpPr>
              <p:nvPr/>
            </p:nvSpPr>
            <p:spPr bwMode="auto">
              <a:xfrm>
                <a:off x="2718874" y="4113207"/>
                <a:ext cx="751010" cy="4853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t>Info</a:t>
                </a:r>
              </a:p>
            </p:txBody>
          </p:sp>
          <p:cxnSp>
            <p:nvCxnSpPr>
              <p:cNvPr id="165" name="Curved Connector 170">
                <a:extLst>
                  <a:ext uri="{FF2B5EF4-FFF2-40B4-BE49-F238E27FC236}"/>
                </a:extLst>
              </p:cNvPr>
              <p:cNvCxnSpPr>
                <a:stCxn id="74775" idx="1"/>
                <a:endCxn id="74786" idx="1"/>
              </p:cNvCxnSpPr>
              <p:nvPr/>
            </p:nvCxnSpPr>
            <p:spPr>
              <a:xfrm rot="10800000" flipH="1" flipV="1">
                <a:off x="2254978" y="3182354"/>
                <a:ext cx="469502" cy="602988"/>
              </a:xfrm>
              <a:prstGeom prst="curvedConnector3">
                <a:avLst>
                  <a:gd name="adj1" fmla="val -63981"/>
                </a:avLst>
              </a:prstGeom>
            </p:spPr>
            <p:style>
              <a:lnRef idx="1">
                <a:schemeClr val="accent1"/>
              </a:lnRef>
              <a:fillRef idx="0">
                <a:schemeClr val="accent1"/>
              </a:fillRef>
              <a:effectRef idx="0">
                <a:schemeClr val="accent1"/>
              </a:effectRef>
              <a:fontRef idx="minor">
                <a:schemeClr val="tx1"/>
              </a:fontRef>
            </p:style>
          </p:cxnSp>
          <p:cxnSp>
            <p:nvCxnSpPr>
              <p:cNvPr id="166" name="Curved Connector 171">
                <a:extLst>
                  <a:ext uri="{FF2B5EF4-FFF2-40B4-BE49-F238E27FC236}"/>
                </a:extLst>
              </p:cNvPr>
              <p:cNvCxnSpPr>
                <a:stCxn id="74775" idx="1"/>
                <a:endCxn id="74787" idx="1"/>
              </p:cNvCxnSpPr>
              <p:nvPr/>
            </p:nvCxnSpPr>
            <p:spPr>
              <a:xfrm rot="10800000" flipH="1" flipV="1">
                <a:off x="2254978" y="3182354"/>
                <a:ext cx="463243" cy="1172593"/>
              </a:xfrm>
              <a:prstGeom prst="curvedConnector3">
                <a:avLst>
                  <a:gd name="adj1" fmla="val -26967"/>
                </a:avLst>
              </a:prstGeom>
            </p:spPr>
            <p:style>
              <a:lnRef idx="1">
                <a:schemeClr val="accent1"/>
              </a:lnRef>
              <a:fillRef idx="0">
                <a:schemeClr val="accent1"/>
              </a:fillRef>
              <a:effectRef idx="0">
                <a:schemeClr val="accent1"/>
              </a:effectRef>
              <a:fontRef idx="minor">
                <a:schemeClr val="tx1"/>
              </a:fontRef>
            </p:style>
          </p:cxnSp>
        </p:grpSp>
        <p:cxnSp>
          <p:nvCxnSpPr>
            <p:cNvPr id="145" name="Curved Connector 18">
              <a:extLst>
                <a:ext uri="{FF2B5EF4-FFF2-40B4-BE49-F238E27FC236}"/>
              </a:extLst>
            </p:cNvPr>
            <p:cNvCxnSpPr>
              <a:stCxn id="74775" idx="3"/>
              <a:endCxn id="74776" idx="3"/>
            </p:cNvCxnSpPr>
            <p:nvPr/>
          </p:nvCxnSpPr>
          <p:spPr>
            <a:xfrm flipH="1">
              <a:off x="4674396" y="3404662"/>
              <a:ext cx="0" cy="1336838"/>
            </a:xfrm>
            <a:prstGeom prst="curvedConnector3">
              <a:avLst>
                <a:gd name="adj1" fmla="val 214748364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urved Connector 173">
              <a:extLst>
                <a:ext uri="{FF2B5EF4-FFF2-40B4-BE49-F238E27FC236}"/>
              </a:extLst>
            </p:cNvPr>
            <p:cNvCxnSpPr>
              <a:stCxn id="74776" idx="1"/>
              <a:endCxn id="74775" idx="1"/>
            </p:cNvCxnSpPr>
            <p:nvPr/>
          </p:nvCxnSpPr>
          <p:spPr>
            <a:xfrm rot="10800000" flipH="1">
              <a:off x="3478739" y="3404662"/>
              <a:ext cx="1588" cy="1336838"/>
            </a:xfrm>
            <a:prstGeom prst="curvedConnector3">
              <a:avLst>
                <a:gd name="adj1" fmla="val -1806683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770" name="TextBox 146"/>
            <p:cNvSpPr txBox="1">
              <a:spLocks noChangeArrowheads="1"/>
            </p:cNvSpPr>
            <p:nvPr/>
          </p:nvSpPr>
          <p:spPr bwMode="auto">
            <a:xfrm>
              <a:off x="2924707" y="5902704"/>
              <a:ext cx="1646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FF0000"/>
                  </a:solidFill>
                </a:rPr>
                <a:t>*transductions</a:t>
              </a:r>
            </a:p>
          </p:txBody>
        </p:sp>
      </p:grpSp>
      <p:sp>
        <p:nvSpPr>
          <p:cNvPr id="167" name="Right Brace 166">
            <a:extLst>
              <a:ext uri="{FF2B5EF4-FFF2-40B4-BE49-F238E27FC236}"/>
            </a:extLst>
          </p:cNvPr>
          <p:cNvSpPr/>
          <p:nvPr/>
        </p:nvSpPr>
        <p:spPr>
          <a:xfrm>
            <a:off x="5348288" y="4538663"/>
            <a:ext cx="211137" cy="112712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0-#ppt_w/2"/>
                                          </p:val>
                                        </p:tav>
                                        <p:tav tm="100000">
                                          <p:val>
                                            <p:strVal val="#ppt_x"/>
                                          </p:val>
                                        </p:tav>
                                      </p:tavLst>
                                    </p:anim>
                                    <p:anim calcmode="lin" valueType="num">
                                      <p:cBhvr additive="base">
                                        <p:cTn id="8" dur="500" fill="hold"/>
                                        <p:tgtEl>
                                          <p:spTgt spid="1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additive="base">
                                        <p:cTn id="29" dur="500" fill="hold"/>
                                        <p:tgtEl>
                                          <p:spTgt spid="71"/>
                                        </p:tgtEl>
                                        <p:attrNameLst>
                                          <p:attrName>ppt_x</p:attrName>
                                        </p:attrNameLst>
                                      </p:cBhvr>
                                      <p:tavLst>
                                        <p:tav tm="0">
                                          <p:val>
                                            <p:strVal val="#ppt_x"/>
                                          </p:val>
                                        </p:tav>
                                        <p:tav tm="100000">
                                          <p:val>
                                            <p:strVal val="#ppt_x"/>
                                          </p:val>
                                        </p:tav>
                                      </p:tavLst>
                                    </p:anim>
                                    <p:anim calcmode="lin" valueType="num">
                                      <p:cBhvr additive="base">
                                        <p:cTn id="30" dur="500" fill="hold"/>
                                        <p:tgtEl>
                                          <p:spTgt spid="7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 calcmode="lin" valueType="num">
                                      <p:cBhvr additive="base">
                                        <p:cTn id="37" dur="500" fill="hold"/>
                                        <p:tgtEl>
                                          <p:spTgt spid="107"/>
                                        </p:tgtEl>
                                        <p:attrNameLst>
                                          <p:attrName>ppt_x</p:attrName>
                                        </p:attrNameLst>
                                      </p:cBhvr>
                                      <p:tavLst>
                                        <p:tav tm="0">
                                          <p:val>
                                            <p:strVal val="#ppt_x"/>
                                          </p:val>
                                        </p:tav>
                                        <p:tav tm="100000">
                                          <p:val>
                                            <p:strVal val="#ppt_x"/>
                                          </p:val>
                                        </p:tav>
                                      </p:tavLst>
                                    </p:anim>
                                    <p:anim calcmode="lin" valueType="num">
                                      <p:cBhvr additive="base">
                                        <p:cTn id="38" dur="500" fill="hold"/>
                                        <p:tgtEl>
                                          <p:spTgt spid="10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anim calcmode="lin" valueType="num">
                                      <p:cBhvr additive="base">
                                        <p:cTn id="41" dur="500" fill="hold"/>
                                        <p:tgtEl>
                                          <p:spTgt spid="125"/>
                                        </p:tgtEl>
                                        <p:attrNameLst>
                                          <p:attrName>ppt_x</p:attrName>
                                        </p:attrNameLst>
                                      </p:cBhvr>
                                      <p:tavLst>
                                        <p:tav tm="0">
                                          <p:val>
                                            <p:strVal val="#ppt_x"/>
                                          </p:val>
                                        </p:tav>
                                        <p:tav tm="100000">
                                          <p:val>
                                            <p:strVal val="#ppt_x"/>
                                          </p:val>
                                        </p:tav>
                                      </p:tavLst>
                                    </p:anim>
                                    <p:anim calcmode="lin" valueType="num">
                                      <p:cBhvr additive="base">
                                        <p:cTn id="42" dur="500" fill="hold"/>
                                        <p:tgtEl>
                                          <p:spTgt spid="1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1+#ppt_w/2"/>
                                          </p:val>
                                        </p:tav>
                                        <p:tav tm="100000">
                                          <p:val>
                                            <p:strVal val="#ppt_x"/>
                                          </p:val>
                                        </p:tav>
                                      </p:tavLst>
                                    </p:anim>
                                    <p:anim calcmode="lin" valueType="num">
                                      <p:cBhvr additive="base">
                                        <p:cTn id="5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52438" y="322263"/>
            <a:ext cx="10515600" cy="711200"/>
          </a:xfrm>
        </p:spPr>
        <p:txBody>
          <a:bodyPr/>
          <a:lstStyle/>
          <a:p>
            <a:pPr eaLnBrk="1" fontAlgn="auto" hangingPunct="1">
              <a:spcAft>
                <a:spcPts val="0"/>
              </a:spcAft>
              <a:defRPr/>
            </a:pPr>
            <a:r>
              <a:rPr lang="en-US" dirty="0"/>
              <a:t>6. Applications - Griffor</a:t>
            </a:r>
          </a:p>
        </p:txBody>
      </p:sp>
      <p:sp>
        <p:nvSpPr>
          <p:cNvPr id="3" name="Content Placeholder 2">
            <a:extLst>
              <a:ext uri="{FF2B5EF4-FFF2-40B4-BE49-F238E27FC236}"/>
            </a:extLst>
          </p:cNvPr>
          <p:cNvSpPr>
            <a:spLocks noGrp="1"/>
          </p:cNvSpPr>
          <p:nvPr>
            <p:ph idx="1"/>
          </p:nvPr>
        </p:nvSpPr>
        <p:spPr>
          <a:xfrm>
            <a:off x="1935163" y="1430338"/>
            <a:ext cx="7969250" cy="4464050"/>
          </a:xfrm>
        </p:spPr>
        <p:txBody>
          <a:bodyPr rtlCol="0">
            <a:normAutofit/>
          </a:bodyPr>
          <a:lstStyle/>
          <a:p>
            <a:pPr marL="514350" indent="-514350" eaLnBrk="1" fontAlgn="auto" hangingPunct="1">
              <a:spcAft>
                <a:spcPts val="0"/>
              </a:spcAft>
              <a:buFont typeface="+mj-lt"/>
              <a:buAutoNum type="arabicPeriod"/>
              <a:defRPr/>
            </a:pPr>
            <a:r>
              <a:rPr lang="en-US" dirty="0"/>
              <a:t>Mathematics of CPS and the CPS Framework (E. Griffor)</a:t>
            </a:r>
          </a:p>
          <a:p>
            <a:pPr marL="514350" indent="-514350" eaLnBrk="1" fontAlgn="auto" hangingPunct="1">
              <a:spcAft>
                <a:spcPts val="0"/>
              </a:spcAft>
              <a:buFont typeface="+mj-lt"/>
              <a:buAutoNum type="arabicPeriod"/>
              <a:defRPr/>
            </a:pPr>
            <a:r>
              <a:rPr lang="en-US" dirty="0"/>
              <a:t>Applications to Transportation (D. McShane, F. </a:t>
            </a:r>
            <a:r>
              <a:rPr lang="en-US" dirty="0" err="1"/>
              <a:t>Brandao</a:t>
            </a:r>
            <a:r>
              <a:rPr lang="en-US" dirty="0"/>
              <a:t>/Ricardo LLC)</a:t>
            </a:r>
          </a:p>
          <a:p>
            <a:pPr marL="514350" indent="-514350" eaLnBrk="1" fontAlgn="auto" hangingPunct="1">
              <a:spcAft>
                <a:spcPts val="0"/>
              </a:spcAft>
              <a:buFont typeface="+mj-lt"/>
              <a:buAutoNum type="arabicPeriod"/>
              <a:defRPr/>
            </a:pPr>
            <a:r>
              <a:rPr lang="en-US" dirty="0"/>
              <a:t>IES City Tables – CPS Framework as Benchmarking Tool (M. Burns)</a:t>
            </a:r>
          </a:p>
          <a:p>
            <a:pPr marL="514350" indent="-514350" eaLnBrk="1" fontAlgn="auto" hangingPunct="1">
              <a:spcAft>
                <a:spcPts val="0"/>
              </a:spcAft>
              <a:buFont typeface="+mj-lt"/>
              <a:buAutoNum type="arabicPeriod"/>
              <a:defRPr/>
            </a:pPr>
            <a:r>
              <a:rPr lang="en-US" dirty="0"/>
              <a:t>From Security to Trustworthiness (C. Vishik/Intel)</a:t>
            </a:r>
          </a:p>
          <a:p>
            <a:pPr marL="514350" indent="-514350" eaLnBrk="1" fontAlgn="auto" hangingPunct="1">
              <a:spcAft>
                <a:spcPts val="0"/>
              </a:spcAft>
              <a:buFont typeface="+mj-lt"/>
              <a:buAutoNum type="arabicPeriod"/>
              <a:defRPr/>
            </a:pPr>
            <a:r>
              <a:rPr lang="en-US" dirty="0"/>
              <a:t>Trustworthiness Ontology (M. Balduccini/St. Joseph’s University)</a:t>
            </a:r>
          </a:p>
          <a:p>
            <a:pPr marL="0" indent="0" eaLnBrk="1" fontAlgn="auto" hangingPunct="1">
              <a:spcAft>
                <a:spcPts val="0"/>
              </a:spcAft>
              <a:buFont typeface="Arial" panose="020B0604020202020204" pitchFamily="34" charset="0"/>
              <a:buNone/>
              <a:defRPr/>
            </a:pPr>
            <a:endParaRPr lang="en-US" dirty="0"/>
          </a:p>
        </p:txBody>
      </p:sp>
      <p:sp>
        <p:nvSpPr>
          <p:cNvPr id="7577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65214A64-F2F6-8840-AC23-09ADEE9A6710}" type="slidenum">
              <a:rPr altLang="en-US" sz="1400">
                <a:solidFill>
                  <a:srgbClr val="339966"/>
                </a:solidFill>
                <a:latin typeface="Calibri" charset="0"/>
              </a:rPr>
              <a:pPr fontAlgn="base">
                <a:lnSpc>
                  <a:spcPct val="100000"/>
                </a:lnSpc>
                <a:spcBef>
                  <a:spcPct val="0"/>
                </a:spcBef>
                <a:spcAft>
                  <a:spcPct val="0"/>
                </a:spcAft>
                <a:buSzTx/>
                <a:buFontTx/>
                <a:buNone/>
              </a:pPr>
              <a:t>31</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298450"/>
            <a:ext cx="10515600" cy="711200"/>
          </a:xfrm>
        </p:spPr>
        <p:txBody>
          <a:bodyPr/>
          <a:lstStyle/>
          <a:p>
            <a:pPr>
              <a:defRPr/>
            </a:pPr>
            <a:r>
              <a:rPr lang="en-US" sz="3200" smtClean="0"/>
              <a:t>6.1.2 The </a:t>
            </a:r>
            <a:r>
              <a:rPr lang="en-US" sz="3200" dirty="0" smtClean="0"/>
              <a:t>Category CyPhy</a:t>
            </a:r>
            <a:endParaRPr lang="en-US" sz="3200" dirty="0"/>
          </a:p>
        </p:txBody>
      </p:sp>
      <p:sp>
        <p:nvSpPr>
          <p:cNvPr id="76802" name="Content Placeholder 2"/>
          <p:cNvSpPr>
            <a:spLocks noGrp="1"/>
          </p:cNvSpPr>
          <p:nvPr>
            <p:ph idx="1"/>
          </p:nvPr>
        </p:nvSpPr>
        <p:spPr>
          <a:xfrm>
            <a:off x="838200" y="1104900"/>
            <a:ext cx="10831513" cy="5364163"/>
          </a:xfrm>
        </p:spPr>
        <p:txBody>
          <a:bodyPr/>
          <a:lstStyle/>
          <a:p>
            <a:r>
              <a:rPr lang="en-US" altLang="en-US" sz="3200"/>
              <a:t>The cyber-physical category CyPhy has as objects:</a:t>
            </a:r>
          </a:p>
          <a:p>
            <a:pPr lvl="1"/>
            <a:r>
              <a:rPr lang="en-US" altLang="en-US" sz="2800" b="1">
                <a:solidFill>
                  <a:srgbClr val="800000"/>
                </a:solidFill>
              </a:rPr>
              <a:t>Action/Actuation</a:t>
            </a:r>
          </a:p>
          <a:p>
            <a:pPr lvl="1"/>
            <a:r>
              <a:rPr lang="en-US" altLang="en-US" sz="2800" b="1">
                <a:solidFill>
                  <a:srgbClr val="800000"/>
                </a:solidFill>
              </a:rPr>
              <a:t>Sense</a:t>
            </a:r>
          </a:p>
          <a:p>
            <a:pPr lvl="1"/>
            <a:r>
              <a:rPr lang="en-US" altLang="en-US" sz="2800" b="1">
                <a:solidFill>
                  <a:srgbClr val="800000"/>
                </a:solidFill>
              </a:rPr>
              <a:t>Phys_State</a:t>
            </a:r>
          </a:p>
          <a:p>
            <a:pPr lvl="1"/>
            <a:r>
              <a:rPr lang="en-US" altLang="en-US" sz="2800" b="1">
                <a:solidFill>
                  <a:srgbClr val="800000"/>
                </a:solidFill>
              </a:rPr>
              <a:t>Decision</a:t>
            </a:r>
          </a:p>
          <a:p>
            <a:r>
              <a:rPr lang="en-US" altLang="en-US" sz="3200"/>
              <a:t>The morphisms of CyPhy are given by:</a:t>
            </a:r>
          </a:p>
          <a:p>
            <a:pPr lvl="1"/>
            <a:r>
              <a:rPr lang="en-US" altLang="en-US" sz="2800" b="1">
                <a:solidFill>
                  <a:srgbClr val="800000"/>
                </a:solidFill>
              </a:rPr>
              <a:t>Mor(Act,Physical_State) </a:t>
            </a:r>
            <a:r>
              <a:rPr lang="en-US" altLang="en-US" sz="2800"/>
              <a:t>= {phy_act-phys}</a:t>
            </a:r>
          </a:p>
          <a:p>
            <a:pPr lvl="1"/>
            <a:r>
              <a:rPr lang="en-US" altLang="en-US" sz="2800" b="1">
                <a:solidFill>
                  <a:srgbClr val="800000"/>
                </a:solidFill>
              </a:rPr>
              <a:t>Mor(Decision,Act) </a:t>
            </a:r>
            <a:r>
              <a:rPr lang="en-US" altLang="en-US" sz="2800"/>
              <a:t>= {log_dec-act}</a:t>
            </a:r>
          </a:p>
          <a:p>
            <a:pPr lvl="1"/>
            <a:r>
              <a:rPr lang="en-US" altLang="en-US" sz="2800" b="1">
                <a:solidFill>
                  <a:srgbClr val="800000"/>
                </a:solidFill>
              </a:rPr>
              <a:t>Mor(Sense,Decision) </a:t>
            </a:r>
            <a:r>
              <a:rPr lang="en-US" altLang="en-US" sz="2800"/>
              <a:t>= {log_sen-dec}</a:t>
            </a:r>
          </a:p>
          <a:p>
            <a:pPr lvl="1"/>
            <a:r>
              <a:rPr lang="en-US" altLang="en-US" sz="2800" b="1">
                <a:solidFill>
                  <a:srgbClr val="800000"/>
                </a:solidFill>
              </a:rPr>
              <a:t>Mor(Sense,Act) </a:t>
            </a:r>
            <a:r>
              <a:rPr lang="en-US" altLang="en-US" sz="2800"/>
              <a:t>= {phys_sen-act}</a:t>
            </a:r>
          </a:p>
          <a:p>
            <a:pPr lvl="1"/>
            <a:r>
              <a:rPr lang="en-US" altLang="en-US" sz="2800" b="1">
                <a:solidFill>
                  <a:srgbClr val="800000"/>
                </a:solidFill>
              </a:rPr>
              <a:t>Mor(Phys_State,Sense) </a:t>
            </a:r>
            <a:r>
              <a:rPr lang="en-US" altLang="en-US" sz="2800"/>
              <a:t>= {phy_Phys_State-Sense}.</a:t>
            </a:r>
          </a:p>
        </p:txBody>
      </p:sp>
      <p:sp>
        <p:nvSpPr>
          <p:cNvPr id="7680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2DBE701-CBFF-7F42-B7A8-6E53DA9F585D}" type="slidenum">
              <a:rPr altLang="en-US" sz="1400">
                <a:solidFill>
                  <a:srgbClr val="339966"/>
                </a:solidFill>
                <a:latin typeface="Calibri" charset="0"/>
              </a:rPr>
              <a:pPr fontAlgn="base">
                <a:lnSpc>
                  <a:spcPct val="100000"/>
                </a:lnSpc>
                <a:spcBef>
                  <a:spcPct val="0"/>
                </a:spcBef>
                <a:spcAft>
                  <a:spcPct val="0"/>
                </a:spcAft>
                <a:buSzTx/>
                <a:buFontTx/>
                <a:buNone/>
              </a:pPr>
              <a:t>32</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287338"/>
            <a:ext cx="10515600" cy="711200"/>
          </a:xfrm>
        </p:spPr>
        <p:txBody>
          <a:bodyPr/>
          <a:lstStyle/>
          <a:p>
            <a:pPr>
              <a:defRPr/>
            </a:pPr>
            <a:r>
              <a:rPr lang="en-US" sz="3200" smtClean="0"/>
              <a:t>6.1.3 Symmetric </a:t>
            </a:r>
            <a:r>
              <a:rPr lang="en-US" sz="3200" dirty="0" smtClean="0"/>
              <a:t>Monoidal Categories</a:t>
            </a:r>
            <a:endParaRPr lang="en-US" sz="3200" dirty="0"/>
          </a:p>
        </p:txBody>
      </p:sp>
      <p:sp>
        <p:nvSpPr>
          <p:cNvPr id="77826" name="Content Placeholder 2"/>
          <p:cNvSpPr>
            <a:spLocks noGrp="1"/>
          </p:cNvSpPr>
          <p:nvPr>
            <p:ph idx="1"/>
          </p:nvPr>
        </p:nvSpPr>
        <p:spPr>
          <a:xfrm>
            <a:off x="838200" y="1135063"/>
            <a:ext cx="10515600" cy="5265737"/>
          </a:xfrm>
        </p:spPr>
        <p:txBody>
          <a:bodyPr/>
          <a:lstStyle/>
          <a:p>
            <a:r>
              <a:rPr lang="en-US" altLang="en-US"/>
              <a:t>For purposes here </a:t>
            </a:r>
            <a:r>
              <a:rPr lang="en-US" altLang="en-US" b="1">
                <a:solidFill>
                  <a:srgbClr val="800000"/>
                </a:solidFill>
              </a:rPr>
              <a:t>systems will be viewed as processes and interactions between them </a:t>
            </a:r>
            <a:r>
              <a:rPr lang="en-US" altLang="en-US"/>
              <a:t>(</a:t>
            </a:r>
            <a:r>
              <a:rPr lang="en-US" altLang="en-US" i="1"/>
              <a:t>process algebra</a:t>
            </a:r>
            <a:r>
              <a:rPr lang="en-US" altLang="en-US"/>
              <a:t> in the sense of Milnor for example)</a:t>
            </a:r>
          </a:p>
          <a:p>
            <a:r>
              <a:rPr lang="en-US" altLang="en-US"/>
              <a:t>We distinguish two sorts of interactions between processes:</a:t>
            </a:r>
          </a:p>
          <a:p>
            <a:pPr lvl="1"/>
            <a:r>
              <a:rPr lang="en-US" altLang="en-US" b="1">
                <a:solidFill>
                  <a:srgbClr val="800000"/>
                </a:solidFill>
              </a:rPr>
              <a:t>Logical interactions </a:t>
            </a:r>
            <a:r>
              <a:rPr lang="en-US" altLang="en-US"/>
              <a:t>(exchanges of information)</a:t>
            </a:r>
          </a:p>
          <a:p>
            <a:pPr lvl="1"/>
            <a:r>
              <a:rPr lang="en-US" altLang="en-US" b="1">
                <a:solidFill>
                  <a:srgbClr val="800000"/>
                </a:solidFill>
              </a:rPr>
              <a:t>Physical interactions </a:t>
            </a:r>
            <a:r>
              <a:rPr lang="en-US" altLang="en-US"/>
              <a:t>(exchanges of energy)</a:t>
            </a:r>
          </a:p>
          <a:p>
            <a:r>
              <a:rPr lang="en-US" altLang="en-US"/>
              <a:t>Math model of physical interactions is </a:t>
            </a:r>
            <a:r>
              <a:rPr lang="en-US" altLang="en-US" b="1">
                <a:solidFill>
                  <a:srgbClr val="800000"/>
                </a:solidFill>
              </a:rPr>
              <a:t>algebraic systems of ODEs</a:t>
            </a:r>
          </a:p>
          <a:p>
            <a:r>
              <a:rPr lang="en-US" altLang="en-US"/>
              <a:t>Math model of logical interactions are </a:t>
            </a:r>
            <a:r>
              <a:rPr lang="en-US" altLang="en-US" b="1">
                <a:solidFill>
                  <a:srgbClr val="800000"/>
                </a:solidFill>
              </a:rPr>
              <a:t>formalizations of agent-based models </a:t>
            </a:r>
            <a:r>
              <a:rPr lang="en-US" altLang="en-US"/>
              <a:t>such as </a:t>
            </a:r>
            <a:r>
              <a:rPr lang="en-US" altLang="en-US" i="1"/>
              <a:t>complex adaptive systems </a:t>
            </a:r>
            <a:r>
              <a:rPr lang="en-US" altLang="en-US"/>
              <a:t>(J. Holland)</a:t>
            </a:r>
          </a:p>
          <a:p>
            <a:r>
              <a:rPr lang="en-US" altLang="en-US"/>
              <a:t>We choose symmetric monoidal categories (SMC) as an example of a </a:t>
            </a:r>
            <a:r>
              <a:rPr lang="en-US" altLang="en-US" b="1">
                <a:solidFill>
                  <a:srgbClr val="800000"/>
                </a:solidFill>
              </a:rPr>
              <a:t>model of systems in category</a:t>
            </a:r>
          </a:p>
        </p:txBody>
      </p:sp>
      <p:sp>
        <p:nvSpPr>
          <p:cNvPr id="7782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B08A55BB-A607-BC49-BB0D-DC757956CA12}" type="slidenum">
              <a:rPr altLang="en-US" sz="1400">
                <a:solidFill>
                  <a:srgbClr val="339966"/>
                </a:solidFill>
                <a:latin typeface="Calibri" charset="0"/>
              </a:rPr>
              <a:pPr fontAlgn="base">
                <a:lnSpc>
                  <a:spcPct val="100000"/>
                </a:lnSpc>
                <a:spcBef>
                  <a:spcPct val="0"/>
                </a:spcBef>
                <a:spcAft>
                  <a:spcPct val="0"/>
                </a:spcAft>
                <a:buSzTx/>
                <a:buFontTx/>
                <a:buNone/>
              </a:pPr>
              <a:t>33</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339725"/>
            <a:ext cx="10515600" cy="711200"/>
          </a:xfrm>
        </p:spPr>
        <p:txBody>
          <a:bodyPr/>
          <a:lstStyle/>
          <a:p>
            <a:pPr>
              <a:defRPr/>
            </a:pPr>
            <a:r>
              <a:rPr lang="en-US" sz="3200" smtClean="0"/>
              <a:t>6.1.4 CPS </a:t>
            </a:r>
            <a:r>
              <a:rPr lang="en-US" sz="3200" dirty="0" smtClean="0"/>
              <a:t>as Functors</a:t>
            </a:r>
            <a:endParaRPr lang="en-US" sz="3200" dirty="0"/>
          </a:p>
        </p:txBody>
      </p:sp>
      <p:sp>
        <p:nvSpPr>
          <p:cNvPr id="3" name="Content Placeholder 2"/>
          <p:cNvSpPr>
            <a:spLocks noGrp="1"/>
          </p:cNvSpPr>
          <p:nvPr>
            <p:ph idx="1"/>
          </p:nvPr>
        </p:nvSpPr>
        <p:spPr>
          <a:xfrm>
            <a:off x="838200" y="1247775"/>
            <a:ext cx="10515600" cy="5153025"/>
          </a:xfrm>
        </p:spPr>
        <p:txBody>
          <a:bodyPr/>
          <a:lstStyle/>
          <a:p>
            <a:pPr marL="0" indent="0">
              <a:buFont typeface="Arial" charset="0"/>
              <a:buNone/>
              <a:defRPr/>
            </a:pPr>
            <a:r>
              <a:rPr lang="en-US" dirty="0" smtClean="0"/>
              <a:t>A cyber-physical system, in the sense of process algebra, can be represented as a </a:t>
            </a:r>
            <a:r>
              <a:rPr lang="en-US" b="1" dirty="0" smtClean="0">
                <a:solidFill>
                  <a:srgbClr val="800000"/>
                </a:solidFill>
              </a:rPr>
              <a:t>functor from a symmetric monoidal category to the category CyPhy.</a:t>
            </a:r>
            <a:endParaRPr lang="en-US" dirty="0"/>
          </a:p>
          <a:p>
            <a:pPr marL="0" indent="0">
              <a:buFont typeface="Arial" charset="0"/>
              <a:buNone/>
              <a:defRPr/>
            </a:pPr>
            <a:r>
              <a:rPr lang="en-US" dirty="0" smtClean="0"/>
              <a:t>Such a functor represents:</a:t>
            </a:r>
          </a:p>
          <a:p>
            <a:pPr>
              <a:defRPr/>
            </a:pPr>
            <a:r>
              <a:rPr lang="en-US" dirty="0" smtClean="0">
                <a:solidFill>
                  <a:srgbClr val="000000"/>
                </a:solidFill>
              </a:rPr>
              <a:t>Processes as instances of </a:t>
            </a:r>
            <a:r>
              <a:rPr lang="en-US" b="1" dirty="0" smtClean="0">
                <a:solidFill>
                  <a:srgbClr val="800000"/>
                </a:solidFill>
              </a:rPr>
              <a:t>Sensing, Decision, Action or Physical</a:t>
            </a:r>
          </a:p>
          <a:p>
            <a:pPr>
              <a:defRPr/>
            </a:pPr>
            <a:r>
              <a:rPr lang="en-US" dirty="0" smtClean="0">
                <a:solidFill>
                  <a:srgbClr val="000000"/>
                </a:solidFill>
              </a:rPr>
              <a:t>Interactions</a:t>
            </a:r>
            <a:r>
              <a:rPr lang="en-US" dirty="0">
                <a:solidFill>
                  <a:srgbClr val="000000"/>
                </a:solidFill>
              </a:rPr>
              <a:t> </a:t>
            </a:r>
            <a:r>
              <a:rPr lang="en-US" dirty="0" smtClean="0">
                <a:solidFill>
                  <a:srgbClr val="000000"/>
                </a:solidFill>
              </a:rPr>
              <a:t>as </a:t>
            </a:r>
            <a:r>
              <a:rPr lang="en-US" b="1" dirty="0" smtClean="0">
                <a:solidFill>
                  <a:srgbClr val="800000"/>
                </a:solidFill>
              </a:rPr>
              <a:t>exchanges of information or exchanges of energy</a:t>
            </a:r>
          </a:p>
          <a:p>
            <a:pPr marL="0" indent="0">
              <a:buFont typeface="Arial" charset="0"/>
              <a:buNone/>
              <a:defRPr/>
            </a:pPr>
            <a:r>
              <a:rPr lang="en-US" dirty="0">
                <a:solidFill>
                  <a:srgbClr val="000000"/>
                </a:solidFill>
              </a:rPr>
              <a:t>B</a:t>
            </a:r>
            <a:r>
              <a:rPr lang="en-US" dirty="0" smtClean="0">
                <a:solidFill>
                  <a:srgbClr val="000000"/>
                </a:solidFill>
              </a:rPr>
              <a:t>enefit of this representation can be derived from:</a:t>
            </a:r>
          </a:p>
          <a:p>
            <a:pPr>
              <a:defRPr/>
            </a:pPr>
            <a:r>
              <a:rPr lang="en-US" dirty="0" smtClean="0">
                <a:solidFill>
                  <a:srgbClr val="000000"/>
                </a:solidFill>
              </a:rPr>
              <a:t>Structural representation of one CPS ‘in another’ (isomorphic with a </a:t>
            </a:r>
            <a:r>
              <a:rPr lang="en-US" i="1" dirty="0" smtClean="0">
                <a:solidFill>
                  <a:srgbClr val="000000"/>
                </a:solidFill>
              </a:rPr>
              <a:t>sub-CPS</a:t>
            </a:r>
            <a:r>
              <a:rPr lang="en-US" dirty="0" smtClean="0">
                <a:solidFill>
                  <a:srgbClr val="000000"/>
                </a:solidFill>
              </a:rPr>
              <a:t>)</a:t>
            </a:r>
          </a:p>
        </p:txBody>
      </p:sp>
      <p:sp>
        <p:nvSpPr>
          <p:cNvPr id="788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40B0AD5A-4E0E-1B4E-A4AA-7A68DDDCC8A8}" type="slidenum">
              <a:rPr altLang="en-US" sz="1400">
                <a:solidFill>
                  <a:srgbClr val="339966"/>
                </a:solidFill>
                <a:latin typeface="Calibri" charset="0"/>
              </a:rPr>
              <a:pPr fontAlgn="base">
                <a:lnSpc>
                  <a:spcPct val="100000"/>
                </a:lnSpc>
                <a:spcBef>
                  <a:spcPct val="0"/>
                </a:spcBef>
                <a:spcAft>
                  <a:spcPct val="0"/>
                </a:spcAft>
                <a:buSzTx/>
                <a:buFontTx/>
                <a:buNone/>
              </a:pPr>
              <a:t>34</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38" y="331788"/>
            <a:ext cx="10515600" cy="711200"/>
          </a:xfrm>
        </p:spPr>
        <p:txBody>
          <a:bodyPr/>
          <a:lstStyle/>
          <a:p>
            <a:pPr>
              <a:defRPr/>
            </a:pPr>
            <a:r>
              <a:rPr lang="en-US" sz="3200" smtClean="0"/>
              <a:t>6.1.5 The </a:t>
            </a:r>
            <a:r>
              <a:rPr lang="en-US" sz="3200" dirty="0" smtClean="0"/>
              <a:t>category </a:t>
            </a:r>
            <a:r>
              <a:rPr lang="en-US" sz="3200" i="1" dirty="0" smtClean="0"/>
              <a:t>CPS</a:t>
            </a:r>
            <a:endParaRPr lang="en-US" sz="3200" dirty="0"/>
          </a:p>
        </p:txBody>
      </p:sp>
      <p:sp>
        <p:nvSpPr>
          <p:cNvPr id="79874" name="Content Placeholder 2"/>
          <p:cNvSpPr>
            <a:spLocks noGrp="1"/>
          </p:cNvSpPr>
          <p:nvPr>
            <p:ph idx="1"/>
          </p:nvPr>
        </p:nvSpPr>
        <p:spPr>
          <a:xfrm>
            <a:off x="838200" y="1247775"/>
            <a:ext cx="10515600" cy="2846388"/>
          </a:xfrm>
        </p:spPr>
        <p:txBody>
          <a:bodyPr/>
          <a:lstStyle/>
          <a:p>
            <a:pPr marL="0" indent="0">
              <a:buFont typeface="Arial" charset="0"/>
              <a:buNone/>
            </a:pPr>
            <a:r>
              <a:rPr lang="en-US" altLang="en-US"/>
              <a:t>Given two representations of CPS as functors </a:t>
            </a:r>
            <a:r>
              <a:rPr lang="en-US" altLang="en-US" i="1"/>
              <a:t>F </a:t>
            </a:r>
            <a:r>
              <a:rPr lang="en-US" altLang="en-US"/>
              <a:t>and </a:t>
            </a:r>
            <a:r>
              <a:rPr lang="en-US" altLang="en-US" i="1"/>
              <a:t>G</a:t>
            </a:r>
            <a:r>
              <a:rPr lang="en-US" altLang="en-US"/>
              <a:t>, let SM(F)/SM(G) denote the symmetric monoidal categories that F and G map into CyPhy</a:t>
            </a:r>
          </a:p>
          <a:p>
            <a:pPr marL="0" indent="0">
              <a:buFont typeface="Arial" charset="0"/>
              <a:buNone/>
            </a:pPr>
            <a:endParaRPr lang="en-US" altLang="en-US"/>
          </a:p>
          <a:p>
            <a:pPr marL="0" indent="0">
              <a:buFont typeface="Arial" charset="0"/>
              <a:buNone/>
            </a:pPr>
            <a:r>
              <a:rPr lang="en-US" altLang="en-US" i="1"/>
              <a:t>Mor(F,G) </a:t>
            </a:r>
            <a:r>
              <a:rPr lang="en-US" altLang="en-US"/>
              <a:t>is the functors </a:t>
            </a:r>
            <a:r>
              <a:rPr lang="en-US" altLang="en-US" i="1"/>
              <a:t>T</a:t>
            </a:r>
            <a:r>
              <a:rPr lang="en-US" altLang="en-US"/>
              <a:t> from SM(</a:t>
            </a:r>
            <a:r>
              <a:rPr lang="en-US" altLang="en-US" i="1"/>
              <a:t>F</a:t>
            </a:r>
            <a:r>
              <a:rPr lang="en-US" altLang="en-US"/>
              <a:t>) to SM(</a:t>
            </a:r>
            <a:r>
              <a:rPr lang="en-US" altLang="en-US" i="1"/>
              <a:t>G</a:t>
            </a:r>
            <a:r>
              <a:rPr lang="en-US" altLang="en-US"/>
              <a:t>) such that the following diagram commutes:</a:t>
            </a:r>
          </a:p>
        </p:txBody>
      </p:sp>
      <p:sp>
        <p:nvSpPr>
          <p:cNvPr id="7987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88569C6-33DE-8747-A0D6-6C9C95F67B81}" type="slidenum">
              <a:rPr altLang="en-US" sz="1400">
                <a:solidFill>
                  <a:srgbClr val="339966"/>
                </a:solidFill>
                <a:latin typeface="Calibri" charset="0"/>
              </a:rPr>
              <a:pPr fontAlgn="base">
                <a:lnSpc>
                  <a:spcPct val="100000"/>
                </a:lnSpc>
                <a:spcBef>
                  <a:spcPct val="0"/>
                </a:spcBef>
                <a:spcAft>
                  <a:spcPct val="0"/>
                </a:spcAft>
                <a:buSzTx/>
                <a:buFontTx/>
                <a:buNone/>
              </a:pPr>
              <a:t>35</a:t>
            </a:fld>
            <a:endParaRPr altLang="en-US" sz="1400">
              <a:solidFill>
                <a:srgbClr val="339966"/>
              </a:solidFill>
              <a:latin typeface="Calibri" charset="0"/>
            </a:endParaRPr>
          </a:p>
        </p:txBody>
      </p:sp>
      <p:grpSp>
        <p:nvGrpSpPr>
          <p:cNvPr id="79876" name="Group 18"/>
          <p:cNvGrpSpPr>
            <a:grpSpLocks/>
          </p:cNvGrpSpPr>
          <p:nvPr/>
        </p:nvGrpSpPr>
        <p:grpSpPr bwMode="auto">
          <a:xfrm>
            <a:off x="3375025" y="4075113"/>
            <a:ext cx="4857750" cy="2074862"/>
            <a:chOff x="3406588" y="4276165"/>
            <a:chExt cx="4856483" cy="2075612"/>
          </a:xfrm>
        </p:grpSpPr>
        <p:cxnSp>
          <p:nvCxnSpPr>
            <p:cNvPr id="6" name="Straight Arrow Connector 5"/>
            <p:cNvCxnSpPr/>
            <p:nvPr/>
          </p:nvCxnSpPr>
          <p:spPr>
            <a:xfrm flipV="1">
              <a:off x="4452478" y="4750999"/>
              <a:ext cx="2778987" cy="1588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79878" name="TextBox 6"/>
            <p:cNvSpPr txBox="1">
              <a:spLocks noChangeArrowheads="1"/>
            </p:cNvSpPr>
            <p:nvPr/>
          </p:nvSpPr>
          <p:spPr bwMode="auto">
            <a:xfrm>
              <a:off x="3406588" y="4601882"/>
              <a:ext cx="825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SM(F)</a:t>
              </a:r>
            </a:p>
          </p:txBody>
        </p:sp>
        <p:sp>
          <p:nvSpPr>
            <p:cNvPr id="79879" name="TextBox 7"/>
            <p:cNvSpPr txBox="1">
              <a:spLocks noChangeArrowheads="1"/>
            </p:cNvSpPr>
            <p:nvPr/>
          </p:nvSpPr>
          <p:spPr bwMode="auto">
            <a:xfrm>
              <a:off x="7398870" y="4574987"/>
              <a:ext cx="864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SM(G)</a:t>
              </a:r>
            </a:p>
          </p:txBody>
        </p:sp>
        <p:sp>
          <p:nvSpPr>
            <p:cNvPr id="79880" name="TextBox 8"/>
            <p:cNvSpPr txBox="1">
              <a:spLocks noChangeArrowheads="1"/>
            </p:cNvSpPr>
            <p:nvPr/>
          </p:nvSpPr>
          <p:spPr bwMode="auto">
            <a:xfrm>
              <a:off x="5414682" y="5982445"/>
              <a:ext cx="864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a:t>CyPhy</a:t>
              </a:r>
            </a:p>
          </p:txBody>
        </p:sp>
        <p:cxnSp>
          <p:nvCxnSpPr>
            <p:cNvPr id="10" name="Straight Arrow Connector 9"/>
            <p:cNvCxnSpPr>
              <a:stCxn id="79879" idx="2"/>
              <a:endCxn id="79880" idx="3"/>
            </p:cNvCxnSpPr>
            <p:nvPr/>
          </p:nvCxnSpPr>
          <p:spPr>
            <a:xfrm flipH="1">
              <a:off x="6279214" y="4944744"/>
              <a:ext cx="1552170" cy="122281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9878" idx="2"/>
              <a:endCxn id="79880" idx="1"/>
            </p:cNvCxnSpPr>
            <p:nvPr/>
          </p:nvCxnSpPr>
          <p:spPr>
            <a:xfrm>
              <a:off x="3819230" y="4971741"/>
              <a:ext cx="1595022" cy="119581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79883" name="TextBox 15"/>
            <p:cNvSpPr txBox="1">
              <a:spLocks noChangeArrowheads="1"/>
            </p:cNvSpPr>
            <p:nvPr/>
          </p:nvSpPr>
          <p:spPr bwMode="auto">
            <a:xfrm>
              <a:off x="4108824" y="5513294"/>
              <a:ext cx="3759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i="1"/>
                <a:t>F</a:t>
              </a:r>
            </a:p>
          </p:txBody>
        </p:sp>
        <p:sp>
          <p:nvSpPr>
            <p:cNvPr id="79884" name="TextBox 16"/>
            <p:cNvSpPr txBox="1">
              <a:spLocks noChangeArrowheads="1"/>
            </p:cNvSpPr>
            <p:nvPr/>
          </p:nvSpPr>
          <p:spPr bwMode="auto">
            <a:xfrm>
              <a:off x="7264400" y="5486400"/>
              <a:ext cx="4186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i="1"/>
                <a:t>G</a:t>
              </a:r>
            </a:p>
          </p:txBody>
        </p:sp>
        <p:sp>
          <p:nvSpPr>
            <p:cNvPr id="79885" name="TextBox 17"/>
            <p:cNvSpPr txBox="1">
              <a:spLocks noChangeArrowheads="1"/>
            </p:cNvSpPr>
            <p:nvPr/>
          </p:nvSpPr>
          <p:spPr bwMode="auto">
            <a:xfrm>
              <a:off x="5665695" y="4276165"/>
              <a:ext cx="3800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800" i="1"/>
                <a:t>T</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82600" y="287338"/>
            <a:ext cx="10515600" cy="711200"/>
          </a:xfrm>
        </p:spPr>
        <p:txBody>
          <a:bodyPr/>
          <a:lstStyle/>
          <a:p>
            <a:pPr eaLnBrk="1" fontAlgn="auto" hangingPunct="1">
              <a:spcAft>
                <a:spcPts val="0"/>
              </a:spcAft>
              <a:defRPr/>
            </a:pPr>
            <a:r>
              <a:rPr lang="en-US" sz="3200" dirty="0" smtClean="0"/>
              <a:t>6.1.6 </a:t>
            </a:r>
            <a:r>
              <a:rPr lang="en-US" sz="3200" dirty="0"/>
              <a:t>Mathematics of </a:t>
            </a:r>
            <a:r>
              <a:rPr lang="en-US" sz="3200" dirty="0" smtClean="0"/>
              <a:t>CPS Framework</a:t>
            </a:r>
            <a:endParaRPr lang="en-US" sz="3200" dirty="0"/>
          </a:p>
        </p:txBody>
      </p:sp>
      <p:sp>
        <p:nvSpPr>
          <p:cNvPr id="80898" name="Content Placeholder 2"/>
          <p:cNvSpPr>
            <a:spLocks noGrp="1"/>
          </p:cNvSpPr>
          <p:nvPr>
            <p:ph idx="1"/>
          </p:nvPr>
        </p:nvSpPr>
        <p:spPr>
          <a:xfrm>
            <a:off x="1374775" y="1076325"/>
            <a:ext cx="3033713" cy="439738"/>
          </a:xfrm>
        </p:spPr>
        <p:txBody>
          <a:bodyPr/>
          <a:lstStyle/>
          <a:p>
            <a:pPr marL="0" indent="0" eaLnBrk="1" hangingPunct="1">
              <a:buFont typeface="Arial" charset="0"/>
              <a:buNone/>
            </a:pPr>
            <a:r>
              <a:rPr lang="en-US" altLang="en-US" sz="2000" b="1" i="1">
                <a:solidFill>
                  <a:srgbClr val="C00000"/>
                </a:solidFill>
              </a:rPr>
              <a:t>Property-Tree</a:t>
            </a:r>
            <a:r>
              <a:rPr lang="en-US" altLang="en-US" sz="2000" i="1"/>
              <a:t> </a:t>
            </a:r>
            <a:r>
              <a:rPr lang="en-US" altLang="en-US" sz="2000"/>
              <a:t>of a CPS</a:t>
            </a:r>
            <a:endParaRPr lang="en-US" altLang="en-US" sz="2400"/>
          </a:p>
        </p:txBody>
      </p:sp>
      <p:sp>
        <p:nvSpPr>
          <p:cNvPr id="8089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AD7792C-C3C9-E64F-9796-C4BCDF7769C9}" type="slidenum">
              <a:rPr altLang="en-US" sz="1400">
                <a:solidFill>
                  <a:srgbClr val="339966"/>
                </a:solidFill>
                <a:latin typeface="Calibri" charset="0"/>
              </a:rPr>
              <a:pPr fontAlgn="base">
                <a:lnSpc>
                  <a:spcPct val="100000"/>
                </a:lnSpc>
                <a:spcBef>
                  <a:spcPct val="0"/>
                </a:spcBef>
                <a:spcAft>
                  <a:spcPct val="0"/>
                </a:spcAft>
                <a:buSzTx/>
                <a:buFontTx/>
                <a:buNone/>
              </a:pPr>
              <a:t>36</a:t>
            </a:fld>
            <a:endParaRPr altLang="en-US" sz="1400">
              <a:solidFill>
                <a:srgbClr val="339966"/>
              </a:solidFill>
              <a:latin typeface="Calibri" charset="0"/>
            </a:endParaRPr>
          </a:p>
        </p:txBody>
      </p:sp>
      <p:pic>
        <p:nvPicPr>
          <p:cNvPr id="809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509713"/>
            <a:ext cx="6081713"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a:grpSpLocks/>
          </p:cNvGrpSpPr>
          <p:nvPr/>
        </p:nvGrpSpPr>
        <p:grpSpPr bwMode="auto">
          <a:xfrm>
            <a:off x="1471613" y="4506913"/>
            <a:ext cx="8840787" cy="2276475"/>
            <a:chOff x="1471848" y="4506520"/>
            <a:chExt cx="8840552" cy="2276690"/>
          </a:xfrm>
        </p:grpSpPr>
        <p:sp>
          <p:nvSpPr>
            <p:cNvPr id="80908" name="Content Placeholder 2"/>
            <p:cNvSpPr txBox="1">
              <a:spLocks/>
            </p:cNvSpPr>
            <p:nvPr/>
          </p:nvSpPr>
          <p:spPr bwMode="auto">
            <a:xfrm>
              <a:off x="2647666" y="4506520"/>
              <a:ext cx="5691116" cy="43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buFont typeface="Arial" charset="0"/>
                <a:buNone/>
              </a:pPr>
              <a:r>
                <a:rPr lang="en-US" altLang="en-US" sz="2200" b="1" i="1">
                  <a:solidFill>
                    <a:srgbClr val="C00000"/>
                  </a:solidFill>
                </a:rPr>
                <a:t>Formal Methods for Assurance</a:t>
              </a:r>
              <a:r>
                <a:rPr lang="en-US" altLang="en-US" sz="2200" i="1">
                  <a:solidFill>
                    <a:srgbClr val="000000"/>
                  </a:solidFill>
                </a:rPr>
                <a:t> </a:t>
              </a:r>
              <a:r>
                <a:rPr lang="en-US" altLang="en-US" sz="2200">
                  <a:solidFill>
                    <a:srgbClr val="000000"/>
                  </a:solidFill>
                </a:rPr>
                <a:t>of a CPS</a:t>
              </a:r>
            </a:p>
          </p:txBody>
        </p:sp>
        <p:pic>
          <p:nvPicPr>
            <p:cNvPr id="80909"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848" y="4961137"/>
              <a:ext cx="8840552" cy="83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0272" y="5661225"/>
              <a:ext cx="8469177" cy="112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a:grpSpLocks/>
          </p:cNvGrpSpPr>
          <p:nvPr/>
        </p:nvGrpSpPr>
        <p:grpSpPr bwMode="auto">
          <a:xfrm>
            <a:off x="4545013" y="1062038"/>
            <a:ext cx="9752012" cy="3897312"/>
            <a:chOff x="4545266" y="1061879"/>
            <a:chExt cx="9752382" cy="3897699"/>
          </a:xfrm>
        </p:grpSpPr>
        <p:sp>
          <p:nvSpPr>
            <p:cNvPr id="8" name="Rectangle 7">
              <a:extLst>
                <a:ext uri="{FF2B5EF4-FFF2-40B4-BE49-F238E27FC236}"/>
              </a:extLst>
            </p:cNvPr>
            <p:cNvSpPr/>
            <p:nvPr/>
          </p:nvSpPr>
          <p:spPr>
            <a:xfrm>
              <a:off x="7752138" y="3994282"/>
              <a:ext cx="3289425" cy="490587"/>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0904" name="Content Placeholder 2"/>
            <p:cNvSpPr txBox="1">
              <a:spLocks/>
            </p:cNvSpPr>
            <p:nvPr/>
          </p:nvSpPr>
          <p:spPr bwMode="auto">
            <a:xfrm>
              <a:off x="7133136" y="1061879"/>
              <a:ext cx="4576643" cy="37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buFont typeface="Arial" charset="0"/>
                <a:buNone/>
              </a:pPr>
              <a:r>
                <a:rPr lang="en-US" altLang="en-US" sz="1800" b="1" i="1">
                  <a:solidFill>
                    <a:srgbClr val="C00000"/>
                  </a:solidFill>
                </a:rPr>
                <a:t>Semantics</a:t>
              </a:r>
              <a:r>
                <a:rPr lang="en-US" altLang="en-US" sz="1800">
                  <a:solidFill>
                    <a:srgbClr val="000000"/>
                  </a:solidFill>
                </a:rPr>
                <a:t> of CPS Framework</a:t>
              </a:r>
              <a:endParaRPr lang="en-US" altLang="en-US" sz="2000" b="1">
                <a:solidFill>
                  <a:srgbClr val="C00000"/>
                </a:solidFill>
              </a:endParaRPr>
            </a:p>
          </p:txBody>
        </p:sp>
        <p:pic>
          <p:nvPicPr>
            <p:cNvPr id="80905"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43916" y="1497747"/>
              <a:ext cx="7853924" cy="243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45266" y="4021849"/>
              <a:ext cx="9752382" cy="93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7" name="TextBox 4"/>
            <p:cNvSpPr txBox="1">
              <a:spLocks noChangeArrowheads="1"/>
            </p:cNvSpPr>
            <p:nvPr/>
          </p:nvSpPr>
          <p:spPr bwMode="auto">
            <a:xfrm>
              <a:off x="7133136" y="3532000"/>
              <a:ext cx="4031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a:solidFill>
                    <a:srgbClr val="000000"/>
                  </a:solidFill>
                </a:rPr>
                <a:t>… defines </a:t>
              </a:r>
              <a:r>
                <a:rPr lang="en-US" altLang="en-US" sz="1800" b="1">
                  <a:solidFill>
                    <a:srgbClr val="C00000"/>
                  </a:solidFill>
                </a:rPr>
                <a:t>composition of concerns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345003"/>
            <a:ext cx="11058869" cy="711200"/>
          </a:xfrm>
        </p:spPr>
        <p:txBody>
          <a:bodyPr>
            <a:normAutofit fontScale="90000"/>
            <a:scene3d>
              <a:camera prst="orthographicFront"/>
              <a:lightRig rig="threePt" dir="t"/>
            </a:scene3d>
            <a:sp3d/>
          </a:bodyPr>
          <a:lstStyle/>
          <a:p>
            <a:pPr eaLnBrk="1" fontAlgn="auto" hangingPunct="1">
              <a:spcAft>
                <a:spcPts val="0"/>
              </a:spcAft>
              <a:defRPr/>
            </a:pPr>
            <a:r>
              <a:rPr lang="en-US" sz="4000" dirty="0">
                <a:latin typeface="+mn-lt"/>
              </a:rPr>
              <a:t>6.2 Applications to Transportation </a:t>
            </a:r>
            <a:r>
              <a:rPr lang="mr-IN" sz="4000" dirty="0">
                <a:latin typeface="+mn-lt"/>
              </a:rPr>
              <a:t>–</a:t>
            </a:r>
            <a:r>
              <a:rPr lang="en-US" sz="4000" dirty="0">
                <a:latin typeface="+mn-lt"/>
              </a:rPr>
              <a:t> McShane/</a:t>
            </a:r>
            <a:r>
              <a:rPr lang="en-US" sz="4000" dirty="0" err="1">
                <a:latin typeface="+mn-lt"/>
              </a:rPr>
              <a:t>Brandao</a:t>
            </a:r>
            <a:endParaRPr lang="en-US" sz="4000" dirty="0">
              <a:latin typeface="+mn-lt"/>
            </a:endParaRPr>
          </a:p>
        </p:txBody>
      </p:sp>
      <p:sp>
        <p:nvSpPr>
          <p:cNvPr id="8192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3AE7F06-3C47-954E-83E6-2266BE0AB194}" type="slidenum">
              <a:rPr altLang="en-US" sz="1400">
                <a:solidFill>
                  <a:srgbClr val="339966"/>
                </a:solidFill>
                <a:latin typeface="Calibri" charset="0"/>
              </a:rPr>
              <a:pPr fontAlgn="base">
                <a:lnSpc>
                  <a:spcPct val="100000"/>
                </a:lnSpc>
                <a:spcBef>
                  <a:spcPct val="0"/>
                </a:spcBef>
                <a:spcAft>
                  <a:spcPct val="0"/>
                </a:spcAft>
                <a:buSzTx/>
                <a:buFontTx/>
                <a:buNone/>
              </a:pPr>
              <a:t>37</a:t>
            </a:fld>
            <a:endParaRPr altLang="en-US" sz="1400">
              <a:solidFill>
                <a:srgbClr val="339966"/>
              </a:solidFill>
              <a:latin typeface="Calibri" charset="0"/>
            </a:endParaRPr>
          </a:p>
        </p:txBody>
      </p:sp>
      <p:sp>
        <p:nvSpPr>
          <p:cNvPr id="81923"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a:grpSpLocks/>
          </p:cNvGrpSpPr>
          <p:nvPr/>
        </p:nvGrpSpPr>
        <p:grpSpPr bwMode="auto">
          <a:xfrm>
            <a:off x="1665288" y="3313113"/>
            <a:ext cx="8851900" cy="2073275"/>
            <a:chOff x="140676" y="3360486"/>
            <a:chExt cx="8852494" cy="2072552"/>
          </a:xfrm>
        </p:grpSpPr>
        <p:sp>
          <p:nvSpPr>
            <p:cNvPr id="82974" name="Rectangle: Rounded Corners 41"/>
            <p:cNvSpPr>
              <a:spLocks noChangeArrowheads="1"/>
            </p:cNvSpPr>
            <p:nvPr/>
          </p:nvSpPr>
          <p:spPr bwMode="auto">
            <a:xfrm>
              <a:off x="140676" y="3360486"/>
              <a:ext cx="8852494" cy="1939970"/>
            </a:xfrm>
            <a:prstGeom prst="roundRect">
              <a:avLst>
                <a:gd name="adj" fmla="val 16667"/>
              </a:avLst>
            </a:prstGeom>
            <a:solidFill>
              <a:schemeClr val="bg1"/>
            </a:solidFill>
            <a:ln w="6350">
              <a:solidFill>
                <a:schemeClr val="accent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sp>
          <p:nvSpPr>
            <p:cNvPr id="82975" name="TextBox 42"/>
            <p:cNvSpPr txBox="1">
              <a:spLocks noChangeArrowheads="1"/>
            </p:cNvSpPr>
            <p:nvPr/>
          </p:nvSpPr>
          <p:spPr bwMode="auto">
            <a:xfrm>
              <a:off x="1830685" y="5144891"/>
              <a:ext cx="2432067" cy="288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solidFill>
                    <a:srgbClr val="000000"/>
                  </a:solidFill>
                </a:rPr>
                <a:t>Typical Development Process</a:t>
              </a:r>
            </a:p>
          </p:txBody>
        </p:sp>
      </p:grpSp>
      <p:sp>
        <p:nvSpPr>
          <p:cNvPr id="82946" name="Title 2"/>
          <p:cNvSpPr>
            <a:spLocks noGrp="1"/>
          </p:cNvSpPr>
          <p:nvPr>
            <p:ph type="title"/>
          </p:nvPr>
        </p:nvSpPr>
        <p:spPr>
          <a:xfrm>
            <a:off x="187325" y="304800"/>
            <a:ext cx="10118725" cy="492125"/>
          </a:xfrm>
        </p:spPr>
        <p:txBody>
          <a:bodyPr/>
          <a:lstStyle/>
          <a:p>
            <a:pPr eaLnBrk="1" hangingPunct="1"/>
            <a:r>
              <a:rPr lang="en-US" altLang="en-US" sz="3200"/>
              <a:t>6.2.5 Automotive Use Case Setup</a:t>
            </a:r>
          </a:p>
        </p:txBody>
      </p:sp>
      <p:grpSp>
        <p:nvGrpSpPr>
          <p:cNvPr id="11" name="Group 10"/>
          <p:cNvGrpSpPr>
            <a:grpSpLocks noChangeAspect="1"/>
          </p:cNvGrpSpPr>
          <p:nvPr/>
        </p:nvGrpSpPr>
        <p:grpSpPr bwMode="auto">
          <a:xfrm>
            <a:off x="2198688" y="3582988"/>
            <a:ext cx="935037" cy="869950"/>
            <a:chOff x="416990" y="1843392"/>
            <a:chExt cx="2213067" cy="2058854"/>
          </a:xfrm>
        </p:grpSpPr>
        <p:pic>
          <p:nvPicPr>
            <p:cNvPr id="8296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9160" y="1843392"/>
              <a:ext cx="1590897" cy="126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3668" y="2041355"/>
              <a:ext cx="1590897" cy="126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176" y="2239318"/>
              <a:ext cx="1590897" cy="126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583" y="2437281"/>
              <a:ext cx="1590897" cy="126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990" y="2635244"/>
              <a:ext cx="1590897" cy="126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11"/>
          <p:cNvSpPr txBox="1">
            <a:spLocks noChangeArrowheads="1"/>
          </p:cNvSpPr>
          <p:nvPr/>
        </p:nvSpPr>
        <p:spPr bwMode="auto">
          <a:xfrm>
            <a:off x="2060575" y="4699000"/>
            <a:ext cx="1185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solidFill>
                  <a:srgbClr val="000000"/>
                </a:solidFill>
              </a:rPr>
              <a:t>Requirements</a:t>
            </a:r>
          </a:p>
          <a:p>
            <a:pPr algn="ctr"/>
            <a:r>
              <a:rPr lang="en-US" altLang="en-US" sz="1400">
                <a:solidFill>
                  <a:srgbClr val="000000"/>
                </a:solidFill>
              </a:rPr>
              <a:t> / Standards</a:t>
            </a:r>
          </a:p>
        </p:txBody>
      </p:sp>
      <p:grpSp>
        <p:nvGrpSpPr>
          <p:cNvPr id="15" name="Group 14"/>
          <p:cNvGrpSpPr>
            <a:grpSpLocks/>
          </p:cNvGrpSpPr>
          <p:nvPr/>
        </p:nvGrpSpPr>
        <p:grpSpPr bwMode="auto">
          <a:xfrm>
            <a:off x="4930775" y="3386138"/>
            <a:ext cx="2227263" cy="1262062"/>
            <a:chOff x="2963564" y="2857752"/>
            <a:chExt cx="2228032" cy="1262559"/>
          </a:xfrm>
        </p:grpSpPr>
        <p:pic>
          <p:nvPicPr>
            <p:cNvPr id="8296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89418" y="3469826"/>
              <a:ext cx="2102178" cy="65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8"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63564" y="2857752"/>
              <a:ext cx="1472842" cy="93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a:spLocks noChangeArrowheads="1"/>
          </p:cNvSpPr>
          <p:nvPr/>
        </p:nvSpPr>
        <p:spPr bwMode="auto">
          <a:xfrm>
            <a:off x="5959475" y="4699000"/>
            <a:ext cx="6715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solidFill>
                  <a:srgbClr val="000000"/>
                </a:solidFill>
              </a:rPr>
              <a:t>System</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99513" y="3549650"/>
            <a:ext cx="65246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29738" y="4027488"/>
            <a:ext cx="4937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8516938" y="4699000"/>
            <a:ext cx="17033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solidFill>
                  <a:srgbClr val="000000"/>
                </a:solidFill>
              </a:rPr>
              <a:t>Performance reports</a:t>
            </a:r>
          </a:p>
          <a:p>
            <a:pPr algn="ctr"/>
            <a:r>
              <a:rPr lang="en-US" altLang="en-US" sz="1400">
                <a:solidFill>
                  <a:srgbClr val="000000"/>
                </a:solidFill>
              </a:rPr>
              <a:t>Pass/Fail checklists</a:t>
            </a:r>
          </a:p>
        </p:txBody>
      </p:sp>
      <p:sp>
        <p:nvSpPr>
          <p:cNvPr id="24" name="Arrow: Right 23"/>
          <p:cNvSpPr>
            <a:spLocks noChangeArrowheads="1"/>
          </p:cNvSpPr>
          <p:nvPr/>
        </p:nvSpPr>
        <p:spPr bwMode="auto">
          <a:xfrm>
            <a:off x="3581400" y="3683000"/>
            <a:ext cx="1065213" cy="366713"/>
          </a:xfrm>
          <a:prstGeom prst="rightArrow">
            <a:avLst>
              <a:gd name="adj1" fmla="val 50000"/>
              <a:gd name="adj2" fmla="val 50188"/>
            </a:avLst>
          </a:prstGeom>
          <a:solidFill>
            <a:schemeClr val="bg1"/>
          </a:solidFill>
          <a:ln w="6350">
            <a:solidFill>
              <a:schemeClr val="accent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sp>
        <p:nvSpPr>
          <p:cNvPr id="25" name="Arrow: Right 24"/>
          <p:cNvSpPr>
            <a:spLocks noChangeArrowheads="1"/>
          </p:cNvSpPr>
          <p:nvPr/>
        </p:nvSpPr>
        <p:spPr bwMode="auto">
          <a:xfrm>
            <a:off x="7446963" y="3687763"/>
            <a:ext cx="1065212" cy="368300"/>
          </a:xfrm>
          <a:prstGeom prst="rightArrow">
            <a:avLst>
              <a:gd name="adj1" fmla="val 50000"/>
              <a:gd name="adj2" fmla="val 49971"/>
            </a:avLst>
          </a:prstGeom>
          <a:solidFill>
            <a:schemeClr val="bg1"/>
          </a:solidFill>
          <a:ln w="6350">
            <a:solidFill>
              <a:schemeClr val="accent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rcRect l="16711" t="8078" r="13773" b="9479"/>
          <a:stretch>
            <a:fillRect/>
          </a:stretch>
        </p:blipFill>
        <p:spPr bwMode="auto">
          <a:xfrm>
            <a:off x="4483100" y="165735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p:cNvGrpSpPr>
            <a:grpSpLocks/>
          </p:cNvGrpSpPr>
          <p:nvPr/>
        </p:nvGrpSpPr>
        <p:grpSpPr bwMode="auto">
          <a:xfrm>
            <a:off x="5486400" y="1093788"/>
            <a:ext cx="1833563" cy="1222375"/>
            <a:chOff x="3849215" y="643776"/>
            <a:chExt cx="1834260" cy="1221753"/>
          </a:xfrm>
        </p:grpSpPr>
        <p:sp>
          <p:nvSpPr>
            <p:cNvPr id="39" name="Cloud 38"/>
            <p:cNvSpPr/>
            <p:nvPr/>
          </p:nvSpPr>
          <p:spPr bwMode="auto">
            <a:xfrm>
              <a:off x="3849215" y="643776"/>
              <a:ext cx="1834260" cy="1221753"/>
            </a:xfrm>
            <a:prstGeom prst="cloud">
              <a:avLst/>
            </a:prstGeom>
            <a:solidFill>
              <a:schemeClr val="bg1"/>
            </a:solidFill>
            <a:ln w="6350" cap="flat" cmpd="sng" algn="ctr">
              <a:solidFill>
                <a:schemeClr val="accent2"/>
              </a:solidFill>
              <a:prstDash val="solid"/>
              <a:round/>
              <a:headEnd type="none" w="med" len="med"/>
              <a:tailEnd type="none" w="med" len="med"/>
            </a:ln>
            <a:effectLst/>
          </p:spPr>
          <p:txBody>
            <a:bodyPr wrap="none" lIns="72000" tIns="72000" rIns="72000" bIns="72000" anchor="ctr"/>
            <a:lstStyle/>
            <a:p>
              <a:pPr algn="ctr" defTabSz="762000">
                <a:defRPr/>
              </a:pPr>
              <a:endParaRPr lang="en-US" sz="1400">
                <a:solidFill>
                  <a:srgbClr val="000000"/>
                </a:solidFill>
              </a:endParaRPr>
            </a:p>
          </p:txBody>
        </p:sp>
        <p:pic>
          <p:nvPicPr>
            <p:cNvPr id="82963"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22626" y="916817"/>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3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6432" y="840965"/>
              <a:ext cx="427556"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3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210213" y="1309829"/>
              <a:ext cx="520466"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6" name="Picture 3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892900" y="1257343"/>
              <a:ext cx="454274"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Arrow: Right 37"/>
          <p:cNvSpPr>
            <a:spLocks noChangeArrowheads="1"/>
          </p:cNvSpPr>
          <p:nvPr/>
        </p:nvSpPr>
        <p:spPr bwMode="auto">
          <a:xfrm rot="3519486">
            <a:off x="4679157" y="2493169"/>
            <a:ext cx="1065212" cy="368300"/>
          </a:xfrm>
          <a:prstGeom prst="rightArrow">
            <a:avLst>
              <a:gd name="adj1" fmla="val 50000"/>
              <a:gd name="adj2" fmla="val 49971"/>
            </a:avLst>
          </a:prstGeom>
          <a:solidFill>
            <a:schemeClr val="bg1"/>
          </a:solidFill>
          <a:ln w="6350">
            <a:solidFill>
              <a:schemeClr val="accent2"/>
            </a:solidFill>
            <a:prstDash val="dash"/>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grpSp>
        <p:nvGrpSpPr>
          <p:cNvPr id="47" name="Group 46"/>
          <p:cNvGrpSpPr>
            <a:grpSpLocks/>
          </p:cNvGrpSpPr>
          <p:nvPr/>
        </p:nvGrpSpPr>
        <p:grpSpPr bwMode="auto">
          <a:xfrm>
            <a:off x="8516938" y="1306513"/>
            <a:ext cx="1797050" cy="1127125"/>
            <a:chOff x="6993129" y="1306513"/>
            <a:chExt cx="1796074" cy="1127144"/>
          </a:xfrm>
        </p:grpSpPr>
        <p:pic>
          <p:nvPicPr>
            <p:cNvPr id="82960" name="Picture 4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93129" y="1306513"/>
              <a:ext cx="1796074" cy="85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1" name="TextBox 45"/>
            <p:cNvSpPr txBox="1">
              <a:spLocks noChangeArrowheads="1"/>
            </p:cNvSpPr>
            <p:nvPr/>
          </p:nvSpPr>
          <p:spPr bwMode="auto">
            <a:xfrm>
              <a:off x="7669667" y="2145510"/>
              <a:ext cx="442997"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solidFill>
                    <a:srgbClr val="000000"/>
                  </a:solidFill>
                </a:rPr>
                <a:t>CPS</a:t>
              </a: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5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500"/>
                                  </p:stCondLst>
                                  <p:childTnLst>
                                    <p:set>
                                      <p:cBhvr>
                                        <p:cTn id="28" dur="1" fill="hold">
                                          <p:stCondLst>
                                            <p:cond delay="0"/>
                                          </p:stCondLst>
                                        </p:cTn>
                                        <p:tgtEl>
                                          <p:spTgt spid="22"/>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50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3" grpId="0"/>
      <p:bldP spid="24" grpId="0" animBg="1"/>
      <p:bldP spid="25"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p:cNvSpPr>
            <a:spLocks noGrp="1"/>
          </p:cNvSpPr>
          <p:nvPr>
            <p:ph sz="quarter" idx="4"/>
          </p:nvPr>
        </p:nvSpPr>
        <p:spPr>
          <a:xfrm>
            <a:off x="6488113" y="1130300"/>
            <a:ext cx="5476875" cy="5283200"/>
          </a:xfrm>
        </p:spPr>
        <p:txBody>
          <a:bodyPr/>
          <a:lstStyle/>
          <a:p>
            <a:pPr marL="0" indent="0" eaLnBrk="1" hangingPunct="1">
              <a:buFont typeface="Narkisim" pitchFamily="34" charset="-79"/>
              <a:buNone/>
              <a:defRPr/>
            </a:pPr>
            <a:r>
              <a:rPr lang="en-US" b="1" dirty="0">
                <a:solidFill>
                  <a:schemeClr val="accent1">
                    <a:lumMod val="75000"/>
                  </a:schemeClr>
                </a:solidFill>
              </a:rPr>
              <a:t>System can </a:t>
            </a:r>
            <a:r>
              <a:rPr lang="en-US" b="1" dirty="0" smtClean="0">
                <a:solidFill>
                  <a:schemeClr val="accent1">
                    <a:lumMod val="75000"/>
                  </a:schemeClr>
                </a:solidFill>
              </a:rPr>
              <a:t>be:</a:t>
            </a:r>
            <a:endParaRPr lang="en-US" b="1" dirty="0">
              <a:solidFill>
                <a:schemeClr val="accent1">
                  <a:lumMod val="75000"/>
                </a:schemeClr>
              </a:solidFill>
            </a:endParaRPr>
          </a:p>
          <a:p>
            <a:pPr marL="540000" lvl="1" eaLnBrk="1" hangingPunct="1">
              <a:defRPr/>
            </a:pPr>
            <a:r>
              <a:rPr lang="en-US" dirty="0"/>
              <a:t>Automotive</a:t>
            </a:r>
          </a:p>
          <a:p>
            <a:pPr marL="540000" lvl="1" eaLnBrk="1" hangingPunct="1">
              <a:defRPr/>
            </a:pPr>
            <a:r>
              <a:rPr lang="en-US" dirty="0"/>
              <a:t>Water Process and Distribution System</a:t>
            </a:r>
          </a:p>
          <a:p>
            <a:pPr marL="540000" lvl="1" eaLnBrk="1" hangingPunct="1">
              <a:defRPr/>
            </a:pPr>
            <a:r>
              <a:rPr lang="en-US" dirty="0"/>
              <a:t>Electrical Grid</a:t>
            </a:r>
          </a:p>
          <a:p>
            <a:pPr marL="540000" lvl="1" eaLnBrk="1" hangingPunct="1">
              <a:defRPr/>
            </a:pPr>
            <a:r>
              <a:rPr lang="en-US" dirty="0"/>
              <a:t>Medical/Health System application</a:t>
            </a:r>
          </a:p>
          <a:p>
            <a:pPr marL="540000" lvl="1" eaLnBrk="1" hangingPunct="1">
              <a:defRPr/>
            </a:pPr>
            <a:r>
              <a:rPr lang="en-US" dirty="0"/>
              <a:t>…</a:t>
            </a:r>
          </a:p>
          <a:p>
            <a:pPr marL="0" indent="0" eaLnBrk="1" hangingPunct="1">
              <a:buFont typeface="Narkisim" pitchFamily="34" charset="-79"/>
              <a:buNone/>
              <a:defRPr/>
            </a:pPr>
            <a:r>
              <a:rPr lang="en-US" b="1" dirty="0">
                <a:solidFill>
                  <a:schemeClr val="accent1">
                    <a:lumMod val="75000"/>
                  </a:schemeClr>
                </a:solidFill>
              </a:rPr>
              <a:t>Diverse testbed </a:t>
            </a:r>
            <a:r>
              <a:rPr lang="en-US" b="1" dirty="0" smtClean="0">
                <a:solidFill>
                  <a:schemeClr val="accent1">
                    <a:lumMod val="75000"/>
                  </a:schemeClr>
                </a:solidFill>
              </a:rPr>
              <a:t>options/configurations:</a:t>
            </a:r>
            <a:endParaRPr lang="en-US" b="1" dirty="0">
              <a:solidFill>
                <a:schemeClr val="accent1">
                  <a:lumMod val="75000"/>
                </a:schemeClr>
              </a:solidFill>
            </a:endParaRPr>
          </a:p>
          <a:p>
            <a:pPr marL="540000" lvl="1" eaLnBrk="1" hangingPunct="1">
              <a:defRPr/>
            </a:pPr>
            <a:r>
              <a:rPr lang="en-US" dirty="0"/>
              <a:t>All virtual prototype using </a:t>
            </a:r>
            <a:r>
              <a:rPr lang="en-US" dirty="0" err="1"/>
              <a:t>MiL</a:t>
            </a:r>
            <a:r>
              <a:rPr lang="en-US" dirty="0"/>
              <a:t> and </a:t>
            </a:r>
            <a:r>
              <a:rPr lang="en-US" dirty="0" err="1"/>
              <a:t>SiL</a:t>
            </a:r>
            <a:endParaRPr lang="en-US" dirty="0"/>
          </a:p>
          <a:p>
            <a:pPr marL="540000" lvl="1" eaLnBrk="1" hangingPunct="1">
              <a:defRPr/>
            </a:pPr>
            <a:r>
              <a:rPr lang="en-US" dirty="0" err="1"/>
              <a:t>HiL</a:t>
            </a:r>
            <a:r>
              <a:rPr lang="en-US" dirty="0"/>
              <a:t> system(s) at different phases of the development process</a:t>
            </a:r>
          </a:p>
          <a:p>
            <a:pPr lvl="2" indent="-270000" eaLnBrk="1" hangingPunct="1">
              <a:defRPr/>
            </a:pPr>
            <a:r>
              <a:rPr lang="en-US" dirty="0"/>
              <a:t>with </a:t>
            </a:r>
            <a:r>
              <a:rPr lang="en-US" dirty="0" smtClean="0"/>
              <a:t>emulated </a:t>
            </a:r>
            <a:r>
              <a:rPr lang="en-US" dirty="0"/>
              <a:t>HW</a:t>
            </a:r>
          </a:p>
          <a:p>
            <a:pPr lvl="2" indent="-270000" eaLnBrk="1" hangingPunct="1">
              <a:defRPr/>
            </a:pPr>
            <a:r>
              <a:rPr lang="en-US" dirty="0"/>
              <a:t>HW as they are made available</a:t>
            </a:r>
          </a:p>
          <a:p>
            <a:pPr marL="540000" lvl="1" eaLnBrk="1" hangingPunct="1">
              <a:defRPr/>
            </a:pPr>
            <a:r>
              <a:rPr lang="en-US" dirty="0"/>
              <a:t>Real-time</a:t>
            </a:r>
          </a:p>
          <a:p>
            <a:pPr marL="540000" lvl="1" eaLnBrk="1" hangingPunct="1">
              <a:defRPr/>
            </a:pPr>
            <a:r>
              <a:rPr lang="en-US" dirty="0"/>
              <a:t>Sub-systems and components may have diverse ownership / suppliers</a:t>
            </a:r>
          </a:p>
          <a:p>
            <a:pPr marL="540000" lvl="1" eaLnBrk="1" hangingPunct="1">
              <a:defRPr/>
            </a:pPr>
            <a:r>
              <a:rPr lang="en-US" dirty="0"/>
              <a:t>IP protections</a:t>
            </a:r>
          </a:p>
          <a:p>
            <a:pPr marL="540000" lvl="1" eaLnBrk="1" hangingPunct="1">
              <a:defRPr/>
            </a:pPr>
            <a:r>
              <a:rPr lang="en-US" dirty="0"/>
              <a:t>On-board and off-board interactions and attacks</a:t>
            </a:r>
          </a:p>
          <a:p>
            <a:pPr marL="270000" indent="-270000" eaLnBrk="1" hangingPunct="1">
              <a:buFont typeface="Narkisim" pitchFamily="34" charset="-79"/>
              <a:buChar char="•"/>
              <a:defRPr/>
            </a:pPr>
            <a:endParaRPr lang="en-US" dirty="0"/>
          </a:p>
        </p:txBody>
      </p:sp>
      <p:sp>
        <p:nvSpPr>
          <p:cNvPr id="18" name="Text Placeholder 17"/>
          <p:cNvSpPr>
            <a:spLocks noGrp="1"/>
          </p:cNvSpPr>
          <p:nvPr>
            <p:ph type="body" idx="1"/>
          </p:nvPr>
        </p:nvSpPr>
        <p:spPr>
          <a:xfrm>
            <a:off x="468313" y="1306513"/>
            <a:ext cx="5527675" cy="639762"/>
          </a:xfrm>
        </p:spPr>
        <p:txBody>
          <a:bodyPr/>
          <a:lstStyle/>
          <a:p>
            <a:pPr eaLnBrk="1" hangingPunct="1"/>
            <a:r>
              <a:rPr lang="en-US" altLang="en-US"/>
              <a:t>System</a:t>
            </a:r>
          </a:p>
        </p:txBody>
      </p:sp>
      <p:sp>
        <p:nvSpPr>
          <p:cNvPr id="83971" name="Title 2"/>
          <p:cNvSpPr>
            <a:spLocks noGrp="1"/>
          </p:cNvSpPr>
          <p:nvPr>
            <p:ph type="title"/>
          </p:nvPr>
        </p:nvSpPr>
        <p:spPr>
          <a:xfrm>
            <a:off x="300038" y="261938"/>
            <a:ext cx="10117137" cy="492125"/>
          </a:xfrm>
        </p:spPr>
        <p:txBody>
          <a:bodyPr/>
          <a:lstStyle/>
          <a:p>
            <a:pPr eaLnBrk="1" hangingPunct="1"/>
            <a:r>
              <a:rPr lang="en-US" altLang="en-US" sz="3200"/>
              <a:t>6.2.6 Use Case Setup - System</a:t>
            </a:r>
          </a:p>
        </p:txBody>
      </p:sp>
      <p:grpSp>
        <p:nvGrpSpPr>
          <p:cNvPr id="23" name="Group 22"/>
          <p:cNvGrpSpPr>
            <a:grpSpLocks noChangeAspect="1"/>
          </p:cNvGrpSpPr>
          <p:nvPr/>
        </p:nvGrpSpPr>
        <p:grpSpPr bwMode="auto">
          <a:xfrm>
            <a:off x="574675" y="1046163"/>
            <a:ext cx="2927350" cy="1658937"/>
            <a:chOff x="2963564" y="2857752"/>
            <a:chExt cx="2228032" cy="1262559"/>
          </a:xfrm>
        </p:grpSpPr>
        <p:pic>
          <p:nvPicPr>
            <p:cNvPr id="83977"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9418" y="3469826"/>
              <a:ext cx="2102178" cy="65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3564" y="2857752"/>
              <a:ext cx="1472842" cy="93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24013" y="5108575"/>
            <a:ext cx="3370262"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67138" y="1736725"/>
            <a:ext cx="27209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9313" y="2914650"/>
            <a:ext cx="21717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05188" y="3330575"/>
            <a:ext cx="270351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21">
                                            <p:txEl>
                                              <p:pRg st="1" end="1"/>
                                            </p:txEl>
                                          </p:spTgt>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0"/>
                                  </p:stCondLst>
                                  <p:childTnLst>
                                    <p:set>
                                      <p:cBhvr>
                                        <p:cTn id="24" dur="1" fill="hold">
                                          <p:stCondLst>
                                            <p:cond delay="0"/>
                                          </p:stCondLst>
                                        </p:cTn>
                                        <p:tgtEl>
                                          <p:spTgt spid="21">
                                            <p:txEl>
                                              <p:pRg st="2" end="2"/>
                                            </p:txEl>
                                          </p:spTgt>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nodeType="after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nodeType="after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xEl>
                                              <p:pRg st="7" end="7"/>
                                            </p:txEl>
                                          </p:spTgt>
                                        </p:tgtEl>
                                        <p:attrNameLst>
                                          <p:attrName>style.visibility</p:attrName>
                                        </p:attrNameLst>
                                      </p:cBhvr>
                                      <p:to>
                                        <p:strVal val="visible"/>
                                      </p:to>
                                    </p:set>
                                    <p:animEffect transition="in" filter="fade">
                                      <p:cBhvr>
                                        <p:cTn id="46" dur="500"/>
                                        <p:tgtEl>
                                          <p:spTgt spid="21">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xEl>
                                              <p:pRg st="8" end="8"/>
                                            </p:txEl>
                                          </p:spTgt>
                                        </p:tgtEl>
                                        <p:attrNameLst>
                                          <p:attrName>style.visibility</p:attrName>
                                        </p:attrNameLst>
                                      </p:cBhvr>
                                      <p:to>
                                        <p:strVal val="visible"/>
                                      </p:to>
                                    </p:set>
                                    <p:animEffect transition="in" filter="fade">
                                      <p:cBhvr>
                                        <p:cTn id="49" dur="500"/>
                                        <p:tgtEl>
                                          <p:spTgt spid="21">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fade">
                                      <p:cBhvr>
                                        <p:cTn id="52" dur="500"/>
                                        <p:tgtEl>
                                          <p:spTgt spid="21">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xEl>
                                              <p:pRg st="10" end="10"/>
                                            </p:txEl>
                                          </p:spTgt>
                                        </p:tgtEl>
                                        <p:attrNameLst>
                                          <p:attrName>style.visibility</p:attrName>
                                        </p:attrNameLst>
                                      </p:cBhvr>
                                      <p:to>
                                        <p:strVal val="visible"/>
                                      </p:to>
                                    </p:set>
                                    <p:animEffect transition="in" filter="fade">
                                      <p:cBhvr>
                                        <p:cTn id="55" dur="500"/>
                                        <p:tgtEl>
                                          <p:spTgt spid="21">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xEl>
                                              <p:pRg st="11" end="11"/>
                                            </p:txEl>
                                          </p:spTgt>
                                        </p:tgtEl>
                                        <p:attrNameLst>
                                          <p:attrName>style.visibility</p:attrName>
                                        </p:attrNameLst>
                                      </p:cBhvr>
                                      <p:to>
                                        <p:strVal val="visible"/>
                                      </p:to>
                                    </p:set>
                                    <p:animEffect transition="in" filter="fade">
                                      <p:cBhvr>
                                        <p:cTn id="58" dur="500"/>
                                        <p:tgtEl>
                                          <p:spTgt spid="21">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xEl>
                                              <p:pRg st="12" end="12"/>
                                            </p:txEl>
                                          </p:spTgt>
                                        </p:tgtEl>
                                        <p:attrNameLst>
                                          <p:attrName>style.visibility</p:attrName>
                                        </p:attrNameLst>
                                      </p:cBhvr>
                                      <p:to>
                                        <p:strVal val="visible"/>
                                      </p:to>
                                    </p:set>
                                    <p:animEffect transition="in" filter="fade">
                                      <p:cBhvr>
                                        <p:cTn id="61" dur="500"/>
                                        <p:tgtEl>
                                          <p:spTgt spid="21">
                                            <p:txEl>
                                              <p:pRg st="12" end="1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xEl>
                                              <p:pRg st="13" end="13"/>
                                            </p:txEl>
                                          </p:spTgt>
                                        </p:tgtEl>
                                        <p:attrNameLst>
                                          <p:attrName>style.visibility</p:attrName>
                                        </p:attrNameLst>
                                      </p:cBhvr>
                                      <p:to>
                                        <p:strVal val="visible"/>
                                      </p:to>
                                    </p:set>
                                    <p:animEffect transition="in" filter="fade">
                                      <p:cBhvr>
                                        <p:cTn id="64" dur="500"/>
                                        <p:tgtEl>
                                          <p:spTgt spid="21">
                                            <p:txEl>
                                              <p:pRg st="13" end="1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1">
                                            <p:txEl>
                                              <p:pRg st="14" end="14"/>
                                            </p:txEl>
                                          </p:spTgt>
                                        </p:tgtEl>
                                        <p:attrNameLst>
                                          <p:attrName>style.visibility</p:attrName>
                                        </p:attrNameLst>
                                      </p:cBhvr>
                                      <p:to>
                                        <p:strVal val="visible"/>
                                      </p:to>
                                    </p:set>
                                    <p:animEffect transition="in" filter="fade">
                                      <p:cBhvr>
                                        <p:cTn id="67" dur="500"/>
                                        <p:tgtEl>
                                          <p:spTgt spid="2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74613" y="112713"/>
            <a:ext cx="10983912" cy="889000"/>
          </a:xfrm>
        </p:spPr>
        <p:txBody>
          <a:bodyPr/>
          <a:lstStyle/>
          <a:p>
            <a:pPr eaLnBrk="1" fontAlgn="auto" hangingPunct="1">
              <a:spcAft>
                <a:spcPts val="0"/>
              </a:spcAft>
              <a:defRPr/>
            </a:pPr>
            <a:r>
              <a:rPr lang="en-GB" sz="3200" dirty="0" smtClean="0"/>
              <a:t>Reach </a:t>
            </a:r>
            <a:r>
              <a:rPr lang="en-GB" sz="3200" dirty="0"/>
              <a:t>of cyberattacks is expanding</a:t>
            </a:r>
            <a:endParaRPr lang="en-US" sz="3200" dirty="0"/>
          </a:p>
        </p:txBody>
      </p:sp>
      <p:sp>
        <p:nvSpPr>
          <p:cNvPr id="4" name="Rectangle 3">
            <a:extLst>
              <a:ext uri="{FF2B5EF4-FFF2-40B4-BE49-F238E27FC236}"/>
            </a:extLst>
          </p:cNvPr>
          <p:cNvSpPr/>
          <p:nvPr/>
        </p:nvSpPr>
        <p:spPr>
          <a:xfrm>
            <a:off x="2208213" y="3554413"/>
            <a:ext cx="1296987" cy="519112"/>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GB" sz="1350" dirty="0">
                <a:solidFill>
                  <a:srgbClr val="FFFFFF"/>
                </a:solidFill>
              </a:rPr>
              <a:t>1970s</a:t>
            </a:r>
            <a:endParaRPr lang="en-US" sz="1350" dirty="0">
              <a:solidFill>
                <a:srgbClr val="FFFFFF"/>
              </a:solidFill>
            </a:endParaRPr>
          </a:p>
        </p:txBody>
      </p:sp>
      <p:sp>
        <p:nvSpPr>
          <p:cNvPr id="5" name="Rectangle 4">
            <a:extLst>
              <a:ext uri="{FF2B5EF4-FFF2-40B4-BE49-F238E27FC236}"/>
            </a:extLst>
          </p:cNvPr>
          <p:cNvSpPr/>
          <p:nvPr/>
        </p:nvSpPr>
        <p:spPr>
          <a:xfrm>
            <a:off x="3503613" y="3554413"/>
            <a:ext cx="1296987" cy="519112"/>
          </a:xfrm>
          <a:prstGeom prst="rect">
            <a:avLst/>
          </a:prstGeom>
          <a:solidFill>
            <a:srgbClr val="8D44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GB" sz="1350" dirty="0">
                <a:solidFill>
                  <a:srgbClr val="FFFFFF"/>
                </a:solidFill>
              </a:rPr>
              <a:t>1980-90s</a:t>
            </a:r>
            <a:endParaRPr lang="en-US" sz="1350" dirty="0">
              <a:solidFill>
                <a:srgbClr val="FFFFFF"/>
              </a:solidFill>
            </a:endParaRPr>
          </a:p>
        </p:txBody>
      </p:sp>
      <p:sp>
        <p:nvSpPr>
          <p:cNvPr id="6" name="Rectangle 5">
            <a:extLst>
              <a:ext uri="{FF2B5EF4-FFF2-40B4-BE49-F238E27FC236}"/>
            </a:extLst>
          </p:cNvPr>
          <p:cNvSpPr/>
          <p:nvPr/>
        </p:nvSpPr>
        <p:spPr>
          <a:xfrm>
            <a:off x="4800600" y="3554413"/>
            <a:ext cx="1295400" cy="519112"/>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GB" sz="1350" dirty="0">
                <a:solidFill>
                  <a:srgbClr val="FFFFFF"/>
                </a:solidFill>
              </a:rPr>
              <a:t>2000-2005</a:t>
            </a:r>
            <a:endParaRPr lang="en-US" sz="1350" dirty="0">
              <a:solidFill>
                <a:srgbClr val="FFFFFF"/>
              </a:solidFill>
            </a:endParaRPr>
          </a:p>
        </p:txBody>
      </p:sp>
      <p:sp>
        <p:nvSpPr>
          <p:cNvPr id="7" name="Rectangle 6">
            <a:extLst>
              <a:ext uri="{FF2B5EF4-FFF2-40B4-BE49-F238E27FC236}"/>
            </a:extLst>
          </p:cNvPr>
          <p:cNvSpPr/>
          <p:nvPr/>
        </p:nvSpPr>
        <p:spPr>
          <a:xfrm>
            <a:off x="6096000" y="3554413"/>
            <a:ext cx="1295400" cy="519112"/>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GB" sz="1350" dirty="0">
                <a:solidFill>
                  <a:srgbClr val="FFFFFF"/>
                </a:solidFill>
              </a:rPr>
              <a:t>2005-2010</a:t>
            </a:r>
            <a:endParaRPr lang="en-US" sz="1350" dirty="0">
              <a:solidFill>
                <a:srgbClr val="FFFFFF"/>
              </a:solidFill>
            </a:endParaRPr>
          </a:p>
        </p:txBody>
      </p:sp>
      <p:sp>
        <p:nvSpPr>
          <p:cNvPr id="8" name="Rectangle 7">
            <a:extLst>
              <a:ext uri="{FF2B5EF4-FFF2-40B4-BE49-F238E27FC236}"/>
            </a:extLst>
          </p:cNvPr>
          <p:cNvSpPr/>
          <p:nvPr/>
        </p:nvSpPr>
        <p:spPr>
          <a:xfrm>
            <a:off x="7391400" y="3554413"/>
            <a:ext cx="1296988" cy="519112"/>
          </a:xfrm>
          <a:prstGeom prst="rect">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GB" sz="1350" dirty="0">
                <a:solidFill>
                  <a:srgbClr val="FFFFFF"/>
                </a:solidFill>
              </a:rPr>
              <a:t>2010-2017</a:t>
            </a:r>
            <a:endParaRPr lang="en-US" sz="1350" dirty="0">
              <a:solidFill>
                <a:srgbClr val="FFFFFF"/>
              </a:solidFill>
            </a:endParaRPr>
          </a:p>
        </p:txBody>
      </p:sp>
      <p:sp>
        <p:nvSpPr>
          <p:cNvPr id="9" name="Rectangle 8">
            <a:extLst>
              <a:ext uri="{FF2B5EF4-FFF2-40B4-BE49-F238E27FC236}"/>
            </a:extLst>
          </p:cNvPr>
          <p:cNvSpPr/>
          <p:nvPr/>
        </p:nvSpPr>
        <p:spPr>
          <a:xfrm>
            <a:off x="8686800" y="3554413"/>
            <a:ext cx="1296988" cy="519112"/>
          </a:xfrm>
          <a:prstGeom prst="rect">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GB" sz="1350" dirty="0">
                <a:solidFill>
                  <a:srgbClr val="FFFFFF"/>
                </a:solidFill>
              </a:rPr>
              <a:t>2017+</a:t>
            </a:r>
            <a:endParaRPr lang="en-US" sz="1350" dirty="0">
              <a:solidFill>
                <a:srgbClr val="FFFFFF"/>
              </a:solidFill>
            </a:endParaRPr>
          </a:p>
        </p:txBody>
      </p:sp>
      <p:cxnSp>
        <p:nvCxnSpPr>
          <p:cNvPr id="11" name="Straight Connector 10">
            <a:extLst>
              <a:ext uri="{FF2B5EF4-FFF2-40B4-BE49-F238E27FC236}"/>
            </a:extLst>
          </p:cNvPr>
          <p:cNvCxnSpPr/>
          <p:nvPr/>
        </p:nvCxnSpPr>
        <p:spPr>
          <a:xfrm>
            <a:off x="2855913" y="4083050"/>
            <a:ext cx="0" cy="541338"/>
          </a:xfrm>
          <a:prstGeom prst="line">
            <a:avLst/>
          </a:prstGeom>
          <a:ln>
            <a:solidFill>
              <a:srgbClr val="2D3E50"/>
            </a:solidFill>
            <a:prstDash val="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extLst>
          </p:cNvPr>
          <p:cNvSpPr/>
          <p:nvPr/>
        </p:nvSpPr>
        <p:spPr>
          <a:xfrm>
            <a:off x="2811463" y="4029075"/>
            <a:ext cx="88900" cy="9048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endParaRPr lang="en-US" sz="1350">
              <a:solidFill>
                <a:srgbClr val="000000"/>
              </a:solidFill>
            </a:endParaRPr>
          </a:p>
        </p:txBody>
      </p:sp>
      <p:sp>
        <p:nvSpPr>
          <p:cNvPr id="13" name="Oval 12">
            <a:extLst>
              <a:ext uri="{FF2B5EF4-FFF2-40B4-BE49-F238E27FC236}"/>
            </a:extLst>
          </p:cNvPr>
          <p:cNvSpPr/>
          <p:nvPr/>
        </p:nvSpPr>
        <p:spPr>
          <a:xfrm>
            <a:off x="2454275" y="4537075"/>
            <a:ext cx="593725" cy="595313"/>
          </a:xfrm>
          <a:prstGeom prst="ellipse">
            <a:avLst/>
          </a:prstGeom>
          <a:solidFill>
            <a:schemeClr val="bg1"/>
          </a:solidFill>
          <a:ln w="28575">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US" sz="3000" dirty="0">
                <a:solidFill>
                  <a:srgbClr val="000000"/>
                </a:solidFill>
                <a:latin typeface="FontAwesome" pitchFamily="2" charset="0"/>
              </a:rPr>
              <a:t></a:t>
            </a:r>
          </a:p>
        </p:txBody>
      </p:sp>
      <p:cxnSp>
        <p:nvCxnSpPr>
          <p:cNvPr id="14" name="Straight Connector 13">
            <a:extLst>
              <a:ext uri="{FF2B5EF4-FFF2-40B4-BE49-F238E27FC236}"/>
            </a:extLst>
          </p:cNvPr>
          <p:cNvCxnSpPr/>
          <p:nvPr/>
        </p:nvCxnSpPr>
        <p:spPr>
          <a:xfrm>
            <a:off x="4135438" y="3059113"/>
            <a:ext cx="0" cy="539750"/>
          </a:xfrm>
          <a:prstGeom prst="line">
            <a:avLst/>
          </a:prstGeom>
          <a:ln>
            <a:solidFill>
              <a:srgbClr val="8D44AD"/>
            </a:solidFill>
            <a:prstDash val="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extLst>
          </p:cNvPr>
          <p:cNvSpPr/>
          <p:nvPr/>
        </p:nvSpPr>
        <p:spPr>
          <a:xfrm>
            <a:off x="4090988" y="3509963"/>
            <a:ext cx="88900" cy="889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endParaRPr lang="en-US" sz="1350">
              <a:solidFill>
                <a:srgbClr val="000000"/>
              </a:solidFill>
            </a:endParaRPr>
          </a:p>
        </p:txBody>
      </p:sp>
      <p:sp>
        <p:nvSpPr>
          <p:cNvPr id="16" name="Oval 15">
            <a:extLst>
              <a:ext uri="{FF2B5EF4-FFF2-40B4-BE49-F238E27FC236}"/>
            </a:extLst>
          </p:cNvPr>
          <p:cNvSpPr/>
          <p:nvPr/>
        </p:nvSpPr>
        <p:spPr>
          <a:xfrm>
            <a:off x="3830638" y="2519363"/>
            <a:ext cx="593725" cy="593725"/>
          </a:xfrm>
          <a:prstGeom prst="ellipse">
            <a:avLst/>
          </a:prstGeom>
          <a:solidFill>
            <a:schemeClr val="bg1"/>
          </a:solidFill>
          <a:ln w="28575">
            <a:solidFill>
              <a:srgbClr val="8D44AD"/>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US" sz="3000" dirty="0">
                <a:solidFill>
                  <a:srgbClr val="000000"/>
                </a:solidFill>
                <a:latin typeface="FontAwesome" pitchFamily="2" charset="0"/>
              </a:rPr>
              <a:t></a:t>
            </a:r>
          </a:p>
        </p:txBody>
      </p:sp>
      <p:grpSp>
        <p:nvGrpSpPr>
          <p:cNvPr id="38926" name="Group 16"/>
          <p:cNvGrpSpPr>
            <a:grpSpLocks/>
          </p:cNvGrpSpPr>
          <p:nvPr/>
        </p:nvGrpSpPr>
        <p:grpSpPr bwMode="auto">
          <a:xfrm>
            <a:off x="6340475" y="1992313"/>
            <a:ext cx="593725" cy="1028700"/>
            <a:chOff x="1379476" y="3717032"/>
            <a:chExt cx="792088" cy="1369767"/>
          </a:xfrm>
        </p:grpSpPr>
        <p:cxnSp>
          <p:nvCxnSpPr>
            <p:cNvPr id="18" name="Straight Connector 17">
              <a:extLst>
                <a:ext uri="{FF2B5EF4-FFF2-40B4-BE49-F238E27FC236}"/>
              </a:extLst>
            </p:cNvPr>
            <p:cNvCxnSpPr/>
            <p:nvPr/>
          </p:nvCxnSpPr>
          <p:spPr>
            <a:xfrm>
              <a:off x="1775521" y="3788902"/>
              <a:ext cx="0" cy="720818"/>
            </a:xfrm>
            <a:prstGeom prst="line">
              <a:avLst/>
            </a:prstGeom>
            <a:ln>
              <a:solidFill>
                <a:srgbClr val="297FB8"/>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extLst>
            </p:cNvPr>
            <p:cNvSpPr/>
            <p:nvPr/>
          </p:nvSpPr>
          <p:spPr>
            <a:xfrm>
              <a:off x="1716220" y="3717032"/>
              <a:ext cx="118601" cy="118375"/>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endParaRPr lang="en-US" sz="1350">
                <a:solidFill>
                  <a:srgbClr val="000000"/>
                </a:solidFill>
              </a:endParaRPr>
            </a:p>
          </p:txBody>
        </p:sp>
        <p:sp>
          <p:nvSpPr>
            <p:cNvPr id="20" name="Oval 19">
              <a:extLst>
                <a:ext uri="{FF2B5EF4-FFF2-40B4-BE49-F238E27FC236}"/>
              </a:extLst>
            </p:cNvPr>
            <p:cNvSpPr/>
            <p:nvPr/>
          </p:nvSpPr>
          <p:spPr>
            <a:xfrm>
              <a:off x="1379476" y="4294109"/>
              <a:ext cx="792088" cy="792690"/>
            </a:xfrm>
            <a:prstGeom prst="ellipse">
              <a:avLst/>
            </a:prstGeom>
            <a:solidFill>
              <a:schemeClr val="bg1"/>
            </a:solidFill>
            <a:ln w="28575">
              <a:solidFill>
                <a:srgbClr val="297FB8"/>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US" sz="3000" dirty="0">
                  <a:solidFill>
                    <a:srgbClr val="000000"/>
                  </a:solidFill>
                  <a:latin typeface="FontAwesome" pitchFamily="2" charset="0"/>
                </a:rPr>
                <a:t></a:t>
              </a:r>
            </a:p>
          </p:txBody>
        </p:sp>
      </p:grpSp>
      <p:grpSp>
        <p:nvGrpSpPr>
          <p:cNvPr id="38927" name="Group 20"/>
          <p:cNvGrpSpPr>
            <a:grpSpLocks/>
          </p:cNvGrpSpPr>
          <p:nvPr/>
        </p:nvGrpSpPr>
        <p:grpSpPr bwMode="auto">
          <a:xfrm>
            <a:off x="4973638" y="3059113"/>
            <a:ext cx="1766887" cy="2036762"/>
            <a:chOff x="670046" y="4366717"/>
            <a:chExt cx="2356111" cy="2715982"/>
          </a:xfrm>
        </p:grpSpPr>
        <p:cxnSp>
          <p:nvCxnSpPr>
            <p:cNvPr id="22" name="Straight Connector 21">
              <a:extLst>
                <a:ext uri="{FF2B5EF4-FFF2-40B4-BE49-F238E27FC236}"/>
              </a:extLst>
            </p:cNvPr>
            <p:cNvCxnSpPr/>
            <p:nvPr/>
          </p:nvCxnSpPr>
          <p:spPr>
            <a:xfrm>
              <a:off x="2966884" y="4366717"/>
              <a:ext cx="0" cy="719746"/>
            </a:xfrm>
            <a:prstGeom prst="line">
              <a:avLst/>
            </a:prstGeom>
            <a:ln>
              <a:solidFill>
                <a:srgbClr val="27AE61"/>
              </a:solidFill>
              <a:prstDash val="das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extLst>
            </p:cNvPr>
            <p:cNvSpPr/>
            <p:nvPr/>
          </p:nvSpPr>
          <p:spPr>
            <a:xfrm>
              <a:off x="2907611" y="4967917"/>
              <a:ext cx="118546" cy="118546"/>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endParaRPr lang="en-US" sz="1350">
                <a:solidFill>
                  <a:srgbClr val="000000"/>
                </a:solidFill>
              </a:endParaRPr>
            </a:p>
          </p:txBody>
        </p:sp>
        <p:sp>
          <p:nvSpPr>
            <p:cNvPr id="24" name="Oval 23">
              <a:extLst>
                <a:ext uri="{FF2B5EF4-FFF2-40B4-BE49-F238E27FC236}"/>
              </a:extLst>
            </p:cNvPr>
            <p:cNvSpPr/>
            <p:nvPr/>
          </p:nvSpPr>
          <p:spPr>
            <a:xfrm>
              <a:off x="670046" y="6290978"/>
              <a:ext cx="791721" cy="791721"/>
            </a:xfrm>
            <a:prstGeom prst="ellipse">
              <a:avLst/>
            </a:prstGeom>
            <a:solidFill>
              <a:schemeClr val="bg1"/>
            </a:solidFill>
            <a:ln w="28575">
              <a:solidFill>
                <a:srgbClr val="27AE6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US" sz="3000" dirty="0">
                  <a:solidFill>
                    <a:srgbClr val="000000"/>
                  </a:solidFill>
                  <a:latin typeface="FontAwesome" pitchFamily="2" charset="0"/>
                </a:rPr>
                <a:t></a:t>
              </a:r>
            </a:p>
          </p:txBody>
        </p:sp>
      </p:grpSp>
      <p:grpSp>
        <p:nvGrpSpPr>
          <p:cNvPr id="38928" name="Group 24"/>
          <p:cNvGrpSpPr>
            <a:grpSpLocks/>
          </p:cNvGrpSpPr>
          <p:nvPr/>
        </p:nvGrpSpPr>
        <p:grpSpPr bwMode="auto">
          <a:xfrm>
            <a:off x="8958263" y="1820863"/>
            <a:ext cx="1101725" cy="1208087"/>
            <a:chOff x="366856" y="3717032"/>
            <a:chExt cx="1468100" cy="1610932"/>
          </a:xfrm>
        </p:grpSpPr>
        <p:cxnSp>
          <p:nvCxnSpPr>
            <p:cNvPr id="26" name="Straight Connector 25">
              <a:extLst>
                <a:ext uri="{FF2B5EF4-FFF2-40B4-BE49-F238E27FC236}"/>
              </a:extLst>
            </p:cNvPr>
            <p:cNvCxnSpPr/>
            <p:nvPr/>
          </p:nvCxnSpPr>
          <p:spPr>
            <a:xfrm>
              <a:off x="1775724" y="3789005"/>
              <a:ext cx="0" cy="719733"/>
            </a:xfrm>
            <a:prstGeom prst="line">
              <a:avLst/>
            </a:prstGeom>
            <a:ln>
              <a:solidFill>
                <a:srgbClr val="E84C3D"/>
              </a:solidFill>
              <a:prstDash val="dash"/>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extLst>
            </p:cNvPr>
            <p:cNvSpPr/>
            <p:nvPr/>
          </p:nvSpPr>
          <p:spPr>
            <a:xfrm>
              <a:off x="1716493" y="3717032"/>
              <a:ext cx="118463" cy="118544"/>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endParaRPr lang="en-US" sz="1350">
                <a:solidFill>
                  <a:srgbClr val="000000"/>
                </a:solidFill>
              </a:endParaRPr>
            </a:p>
          </p:txBody>
        </p:sp>
        <p:sp>
          <p:nvSpPr>
            <p:cNvPr id="28" name="Oval 27">
              <a:extLst>
                <a:ext uri="{FF2B5EF4-FFF2-40B4-BE49-F238E27FC236}"/>
              </a:extLst>
            </p:cNvPr>
            <p:cNvSpPr/>
            <p:nvPr/>
          </p:nvSpPr>
          <p:spPr>
            <a:xfrm>
              <a:off x="366856" y="4536257"/>
              <a:ext cx="791166" cy="791707"/>
            </a:xfrm>
            <a:prstGeom prst="ellipse">
              <a:avLst/>
            </a:prstGeom>
            <a:solidFill>
              <a:schemeClr val="bg1"/>
            </a:solidFill>
            <a:ln w="28575">
              <a:solidFill>
                <a:srgbClr val="E84C3D"/>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US" sz="3000" dirty="0">
                  <a:solidFill>
                    <a:srgbClr val="000000"/>
                  </a:solidFill>
                  <a:latin typeface="FontAwesome" pitchFamily="2" charset="0"/>
                </a:rPr>
                <a:t></a:t>
              </a:r>
            </a:p>
          </p:txBody>
        </p:sp>
      </p:grpSp>
      <p:grpSp>
        <p:nvGrpSpPr>
          <p:cNvPr id="38929" name="Group 28"/>
          <p:cNvGrpSpPr>
            <a:grpSpLocks/>
          </p:cNvGrpSpPr>
          <p:nvPr/>
        </p:nvGrpSpPr>
        <p:grpSpPr bwMode="auto">
          <a:xfrm>
            <a:off x="7678738" y="3059113"/>
            <a:ext cx="1620837" cy="2036762"/>
            <a:chOff x="864173" y="4366717"/>
            <a:chExt cx="2161984" cy="2715982"/>
          </a:xfrm>
        </p:grpSpPr>
        <p:cxnSp>
          <p:nvCxnSpPr>
            <p:cNvPr id="30" name="Straight Connector 29">
              <a:extLst>
                <a:ext uri="{FF2B5EF4-FFF2-40B4-BE49-F238E27FC236}"/>
              </a:extLst>
            </p:cNvPr>
            <p:cNvCxnSpPr/>
            <p:nvPr/>
          </p:nvCxnSpPr>
          <p:spPr>
            <a:xfrm>
              <a:off x="2966867" y="4366717"/>
              <a:ext cx="0" cy="719746"/>
            </a:xfrm>
            <a:prstGeom prst="line">
              <a:avLst/>
            </a:prstGeom>
            <a:ln>
              <a:solidFill>
                <a:srgbClr val="F39C11"/>
              </a:solidFill>
              <a:prstDash val="das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extLst>
            </p:cNvPr>
            <p:cNvSpPr/>
            <p:nvPr/>
          </p:nvSpPr>
          <p:spPr>
            <a:xfrm>
              <a:off x="2907576" y="4967917"/>
              <a:ext cx="118581" cy="118546"/>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endParaRPr lang="en-US" sz="1350">
                <a:solidFill>
                  <a:srgbClr val="000000"/>
                </a:solidFill>
              </a:endParaRPr>
            </a:p>
          </p:txBody>
        </p:sp>
        <p:sp>
          <p:nvSpPr>
            <p:cNvPr id="32" name="Oval 31">
              <a:extLst>
                <a:ext uri="{FF2B5EF4-FFF2-40B4-BE49-F238E27FC236}"/>
              </a:extLst>
            </p:cNvPr>
            <p:cNvSpPr/>
            <p:nvPr/>
          </p:nvSpPr>
          <p:spPr>
            <a:xfrm>
              <a:off x="864173" y="6290978"/>
              <a:ext cx="791951" cy="791721"/>
            </a:xfrm>
            <a:prstGeom prst="ellipse">
              <a:avLst/>
            </a:prstGeom>
            <a:solidFill>
              <a:schemeClr val="bg1"/>
            </a:solidFill>
            <a:ln w="28575">
              <a:solidFill>
                <a:srgbClr val="F39C1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363" eaLnBrk="1" hangingPunct="1">
                <a:defRPr/>
              </a:pPr>
              <a:r>
                <a:rPr lang="en-US" sz="3000" dirty="0">
                  <a:solidFill>
                    <a:srgbClr val="000000"/>
                  </a:solidFill>
                  <a:latin typeface="FontAwesome" pitchFamily="2" charset="0"/>
                </a:rPr>
                <a:t></a:t>
              </a:r>
            </a:p>
          </p:txBody>
        </p:sp>
      </p:grpSp>
      <p:grpSp>
        <p:nvGrpSpPr>
          <p:cNvPr id="38930" name="Group 32"/>
          <p:cNvGrpSpPr>
            <a:grpSpLocks/>
          </p:cNvGrpSpPr>
          <p:nvPr/>
        </p:nvGrpSpPr>
        <p:grpSpPr bwMode="auto">
          <a:xfrm>
            <a:off x="3133725" y="4232275"/>
            <a:ext cx="2208213" cy="1806575"/>
            <a:chOff x="1071320" y="5111713"/>
            <a:chExt cx="1694888" cy="2410178"/>
          </a:xfrm>
        </p:grpSpPr>
        <p:sp>
          <p:nvSpPr>
            <p:cNvPr id="34" name="TextBox 33">
              <a:extLst>
                <a:ext uri="{FF2B5EF4-FFF2-40B4-BE49-F238E27FC236}"/>
              </a:extLst>
            </p:cNvPr>
            <p:cNvSpPr txBox="1"/>
            <p:nvPr/>
          </p:nvSpPr>
          <p:spPr>
            <a:xfrm>
              <a:off x="1071320" y="5111713"/>
              <a:ext cx="749358" cy="400285"/>
            </a:xfrm>
            <a:prstGeom prst="rect">
              <a:avLst/>
            </a:prstGeom>
            <a:noFill/>
          </p:spPr>
          <p:txBody>
            <a:bodyPr wrap="none">
              <a:spAutoFit/>
            </a:bodyPr>
            <a:lstStyle/>
            <a:p>
              <a:pPr defTabSz="914363" eaLnBrk="1" hangingPunct="1">
                <a:defRPr/>
              </a:pPr>
              <a:r>
                <a:rPr lang="en-GB" sz="1350" b="1" dirty="0">
                  <a:solidFill>
                    <a:srgbClr val="000000"/>
                  </a:solidFill>
                  <a:latin typeface="Open Sans" panose="020B0606030504020204" pitchFamily="34" charset="0"/>
                  <a:ea typeface="Open Sans" panose="020B0606030504020204" pitchFamily="34" charset="0"/>
                  <a:cs typeface="Open Sans" panose="020B0606030504020204" pitchFamily="34" charset="0"/>
                </a:rPr>
                <a:t>Server, PC</a:t>
              </a: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949" name="TextBox 34"/>
            <p:cNvSpPr txBox="1">
              <a:spLocks noChangeArrowheads="1"/>
            </p:cNvSpPr>
            <p:nvPr/>
          </p:nvSpPr>
          <p:spPr bwMode="auto">
            <a:xfrm>
              <a:off x="1071320" y="5429015"/>
              <a:ext cx="1694888" cy="209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Brain</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Morris Worm</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Michelangelo</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Leandro</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Tribe Flood DDOS</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Melissa</a:t>
              </a:r>
              <a:endParaRPr lang="en-US" altLang="en-US" sz="1600">
                <a:solidFill>
                  <a:srgbClr val="000000"/>
                </a:solidFill>
                <a:latin typeface="Open Sans" charset="0"/>
                <a:ea typeface="Open Sans" charset="0"/>
                <a:cs typeface="Open Sans" charset="0"/>
              </a:endParaRPr>
            </a:p>
          </p:txBody>
        </p:sp>
      </p:grpSp>
      <p:grpSp>
        <p:nvGrpSpPr>
          <p:cNvPr id="38931" name="Group 35"/>
          <p:cNvGrpSpPr>
            <a:grpSpLocks/>
          </p:cNvGrpSpPr>
          <p:nvPr/>
        </p:nvGrpSpPr>
        <p:grpSpPr bwMode="auto">
          <a:xfrm>
            <a:off x="5664200" y="4352925"/>
            <a:ext cx="1958975" cy="1389063"/>
            <a:chOff x="1028485" y="5014472"/>
            <a:chExt cx="2610458" cy="1850831"/>
          </a:xfrm>
        </p:grpSpPr>
        <p:sp>
          <p:nvSpPr>
            <p:cNvPr id="37" name="TextBox 36">
              <a:extLst>
                <a:ext uri="{FF2B5EF4-FFF2-40B4-BE49-F238E27FC236}"/>
              </a:extLst>
            </p:cNvPr>
            <p:cNvSpPr txBox="1"/>
            <p:nvPr/>
          </p:nvSpPr>
          <p:spPr>
            <a:xfrm>
              <a:off x="1028485" y="5014472"/>
              <a:ext cx="2610458" cy="399780"/>
            </a:xfrm>
            <a:prstGeom prst="rect">
              <a:avLst/>
            </a:prstGeom>
            <a:noFill/>
          </p:spPr>
          <p:txBody>
            <a:bodyPr wrap="none">
              <a:spAutoFit/>
            </a:bodyPr>
            <a:lstStyle/>
            <a:p>
              <a:pPr defTabSz="914363" eaLnBrk="1" hangingPunct="1">
                <a:defRPr/>
              </a:pPr>
              <a:r>
                <a:rPr lang="en-GB" sz="1350" b="1" dirty="0">
                  <a:solidFill>
                    <a:srgbClr val="000000"/>
                  </a:solidFill>
                  <a:latin typeface="Open Sans" panose="020B0606030504020204" pitchFamily="34" charset="0"/>
                  <a:ea typeface="Open Sans" panose="020B0606030504020204" pitchFamily="34" charset="0"/>
                  <a:cs typeface="Open Sans" panose="020B0606030504020204" pitchFamily="34" charset="0"/>
                </a:rPr>
                <a:t>Server, PC, Mobile, ICS</a:t>
              </a: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947" name="TextBox 37"/>
            <p:cNvSpPr txBox="1">
              <a:spLocks noChangeArrowheads="1"/>
            </p:cNvSpPr>
            <p:nvPr/>
          </p:nvSpPr>
          <p:spPr bwMode="auto">
            <a:xfrm>
              <a:off x="1071321" y="5429015"/>
              <a:ext cx="1694888" cy="143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Confliker</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ICS-CERT</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I Love You</a:t>
              </a:r>
            </a:p>
            <a:p>
              <a:pPr algn="just" eaLnBrk="1" hangingPunct="1">
                <a:lnSpc>
                  <a:spcPct val="100000"/>
                </a:lnSpc>
                <a:spcBef>
                  <a:spcPct val="0"/>
                </a:spcBef>
                <a:buSzTx/>
                <a:buFontTx/>
                <a:buNone/>
              </a:pPr>
              <a:r>
                <a:rPr lang="en-GB" altLang="en-US" sz="1600">
                  <a:solidFill>
                    <a:srgbClr val="000000"/>
                  </a:solidFill>
                  <a:latin typeface="Open Sans" charset="0"/>
                  <a:ea typeface="Open Sans" charset="0"/>
                  <a:cs typeface="Open Sans" charset="0"/>
                </a:rPr>
                <a:t>CAESS</a:t>
              </a:r>
              <a:endParaRPr lang="en-US" altLang="en-US" sz="1600">
                <a:solidFill>
                  <a:srgbClr val="000000"/>
                </a:solidFill>
                <a:latin typeface="Open Sans" charset="0"/>
                <a:ea typeface="Open Sans" charset="0"/>
                <a:cs typeface="Open Sans" charset="0"/>
              </a:endParaRPr>
            </a:p>
          </p:txBody>
        </p:sp>
      </p:grpSp>
      <p:grpSp>
        <p:nvGrpSpPr>
          <p:cNvPr id="38932" name="Group 38"/>
          <p:cNvGrpSpPr>
            <a:grpSpLocks/>
          </p:cNvGrpSpPr>
          <p:nvPr/>
        </p:nvGrpSpPr>
        <p:grpSpPr bwMode="auto">
          <a:xfrm>
            <a:off x="8726488" y="4251325"/>
            <a:ext cx="1289050" cy="912813"/>
            <a:chOff x="1048564" y="4951795"/>
            <a:chExt cx="1717644" cy="1215884"/>
          </a:xfrm>
        </p:grpSpPr>
        <p:sp>
          <p:nvSpPr>
            <p:cNvPr id="40" name="TextBox 39">
              <a:extLst>
                <a:ext uri="{FF2B5EF4-FFF2-40B4-BE49-F238E27FC236}"/>
              </a:extLst>
            </p:cNvPr>
            <p:cNvSpPr txBox="1"/>
            <p:nvPr/>
          </p:nvSpPr>
          <p:spPr>
            <a:xfrm>
              <a:off x="1048564" y="4951795"/>
              <a:ext cx="922282" cy="399656"/>
            </a:xfrm>
            <a:prstGeom prst="rect">
              <a:avLst/>
            </a:prstGeom>
            <a:noFill/>
          </p:spPr>
          <p:txBody>
            <a:bodyPr wrap="none">
              <a:spAutoFit/>
            </a:bodyPr>
            <a:lstStyle/>
            <a:p>
              <a:pPr defTabSz="914363" eaLnBrk="1" hangingPunct="1">
                <a:defRPr/>
              </a:pPr>
              <a:r>
                <a:rPr lang="en-GB" sz="1350" b="1" dirty="0">
                  <a:solidFill>
                    <a:srgbClr val="000000"/>
                  </a:solidFill>
                  <a:latin typeface="Open Sans" panose="020B0606030504020204" pitchFamily="34" charset="0"/>
                  <a:ea typeface="Open Sans" panose="020B0606030504020204" pitchFamily="34" charset="0"/>
                  <a:cs typeface="Open Sans" panose="020B0606030504020204" pitchFamily="34" charset="0"/>
                </a:rPr>
                <a:t>Future</a:t>
              </a: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945" name="TextBox 40"/>
            <p:cNvSpPr txBox="1">
              <a:spLocks noChangeArrowheads="1"/>
            </p:cNvSpPr>
            <p:nvPr/>
          </p:nvSpPr>
          <p:spPr bwMode="auto">
            <a:xfrm>
              <a:off x="1071320" y="5429015"/>
              <a:ext cx="16948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just" eaLnBrk="1" hangingPunct="1">
                <a:lnSpc>
                  <a:spcPct val="100000"/>
                </a:lnSpc>
                <a:spcBef>
                  <a:spcPct val="0"/>
                </a:spcBef>
                <a:buSzTx/>
                <a:buFontTx/>
                <a:buNone/>
              </a:pPr>
              <a:r>
                <a:rPr lang="en-GB" altLang="en-US" sz="1500">
                  <a:solidFill>
                    <a:srgbClr val="000000"/>
                  </a:solidFill>
                  <a:latin typeface="Open Sans" charset="0"/>
                  <a:ea typeface="Open Sans" charset="0"/>
                  <a:cs typeface="Open Sans" charset="0"/>
                </a:rPr>
                <a:t>Further expansion</a:t>
              </a:r>
              <a:endParaRPr lang="en-US" altLang="en-US" sz="1500">
                <a:solidFill>
                  <a:srgbClr val="000000"/>
                </a:solidFill>
                <a:latin typeface="Open Sans" charset="0"/>
                <a:ea typeface="Open Sans" charset="0"/>
                <a:cs typeface="Open Sans" charset="0"/>
              </a:endParaRPr>
            </a:p>
          </p:txBody>
        </p:sp>
      </p:grpSp>
      <p:grpSp>
        <p:nvGrpSpPr>
          <p:cNvPr id="38933" name="Group 41"/>
          <p:cNvGrpSpPr>
            <a:grpSpLocks/>
          </p:cNvGrpSpPr>
          <p:nvPr/>
        </p:nvGrpSpPr>
        <p:grpSpPr bwMode="auto">
          <a:xfrm>
            <a:off x="2224088" y="2216150"/>
            <a:ext cx="1301750" cy="606425"/>
            <a:chOff x="1071320" y="5111713"/>
            <a:chExt cx="1735111" cy="809746"/>
          </a:xfrm>
        </p:grpSpPr>
        <p:sp>
          <p:nvSpPr>
            <p:cNvPr id="43" name="TextBox 42">
              <a:extLst>
                <a:ext uri="{FF2B5EF4-FFF2-40B4-BE49-F238E27FC236}"/>
              </a:extLst>
            </p:cNvPr>
            <p:cNvSpPr txBox="1"/>
            <p:nvPr/>
          </p:nvSpPr>
          <p:spPr>
            <a:xfrm>
              <a:off x="1071320" y="5111713"/>
              <a:ext cx="1658935" cy="400634"/>
            </a:xfrm>
            <a:prstGeom prst="rect">
              <a:avLst/>
            </a:prstGeom>
            <a:noFill/>
          </p:spPr>
          <p:txBody>
            <a:bodyPr wrap="none">
              <a:spAutoFit/>
            </a:bodyPr>
            <a:lstStyle/>
            <a:p>
              <a:pPr defTabSz="914363" eaLnBrk="1" hangingPunct="1">
                <a:defRPr/>
              </a:pPr>
              <a:r>
                <a:rPr lang="en-GB" sz="1350" b="1" dirty="0">
                  <a:solidFill>
                    <a:srgbClr val="000000"/>
                  </a:solidFill>
                  <a:latin typeface="Open Sans" panose="020B0606030504020204" pitchFamily="34" charset="0"/>
                  <a:ea typeface="Open Sans" panose="020B0606030504020204" pitchFamily="34" charset="0"/>
                  <a:cs typeface="Open Sans" panose="020B0606030504020204" pitchFamily="34" charset="0"/>
                </a:rPr>
                <a:t>Server attacks</a:t>
              </a: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943" name="TextBox 43"/>
            <p:cNvSpPr txBox="1">
              <a:spLocks noChangeArrowheads="1"/>
            </p:cNvSpPr>
            <p:nvPr/>
          </p:nvSpPr>
          <p:spPr bwMode="auto">
            <a:xfrm>
              <a:off x="1111543" y="5429017"/>
              <a:ext cx="1694888"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just" eaLnBrk="1" hangingPunct="1">
                <a:lnSpc>
                  <a:spcPct val="100000"/>
                </a:lnSpc>
                <a:spcBef>
                  <a:spcPct val="0"/>
                </a:spcBef>
                <a:buSzTx/>
                <a:buFontTx/>
                <a:buNone/>
              </a:pPr>
              <a:r>
                <a:rPr lang="en-GB" altLang="en-US" sz="1800">
                  <a:solidFill>
                    <a:srgbClr val="000000"/>
                  </a:solidFill>
                  <a:latin typeface="Open Sans" charset="0"/>
                  <a:ea typeface="Open Sans" charset="0"/>
                  <a:cs typeface="Open Sans" charset="0"/>
                </a:rPr>
                <a:t>Creeper</a:t>
              </a:r>
              <a:endParaRPr lang="en-US" altLang="en-US" sz="1800">
                <a:solidFill>
                  <a:srgbClr val="000000"/>
                </a:solidFill>
                <a:latin typeface="Open Sans" charset="0"/>
                <a:ea typeface="Open Sans" charset="0"/>
                <a:cs typeface="Open Sans" charset="0"/>
              </a:endParaRPr>
            </a:p>
          </p:txBody>
        </p:sp>
      </p:grpSp>
      <p:grpSp>
        <p:nvGrpSpPr>
          <p:cNvPr id="38934" name="Group 44"/>
          <p:cNvGrpSpPr>
            <a:grpSpLocks/>
          </p:cNvGrpSpPr>
          <p:nvPr/>
        </p:nvGrpSpPr>
        <p:grpSpPr bwMode="auto">
          <a:xfrm>
            <a:off x="4448175" y="1774825"/>
            <a:ext cx="1585913" cy="1338263"/>
            <a:chOff x="788090" y="4817524"/>
            <a:chExt cx="2114671" cy="1429234"/>
          </a:xfrm>
        </p:grpSpPr>
        <p:sp>
          <p:nvSpPr>
            <p:cNvPr id="46" name="TextBox 45">
              <a:extLst>
                <a:ext uri="{FF2B5EF4-FFF2-40B4-BE49-F238E27FC236}"/>
              </a:extLst>
            </p:cNvPr>
            <p:cNvSpPr txBox="1"/>
            <p:nvPr/>
          </p:nvSpPr>
          <p:spPr>
            <a:xfrm>
              <a:off x="792324" y="4817524"/>
              <a:ext cx="2110437" cy="320434"/>
            </a:xfrm>
            <a:prstGeom prst="rect">
              <a:avLst/>
            </a:prstGeom>
            <a:noFill/>
          </p:spPr>
          <p:txBody>
            <a:bodyPr wrap="none">
              <a:spAutoFit/>
            </a:bodyPr>
            <a:lstStyle/>
            <a:p>
              <a:pPr defTabSz="914363" eaLnBrk="1" hangingPunct="1">
                <a:defRPr/>
              </a:pPr>
              <a:r>
                <a:rPr lang="en-GB" sz="1350" b="1" dirty="0">
                  <a:solidFill>
                    <a:srgbClr val="000000"/>
                  </a:solidFill>
                  <a:latin typeface="Open Sans" panose="020B0606030504020204" pitchFamily="34" charset="0"/>
                  <a:ea typeface="Open Sans" panose="020B0606030504020204" pitchFamily="34" charset="0"/>
                  <a:cs typeface="Open Sans" panose="020B0606030504020204" pitchFamily="34" charset="0"/>
                </a:rPr>
                <a:t>Server, PC, Mobile</a:t>
              </a: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941" name="TextBox 46"/>
            <p:cNvSpPr txBox="1">
              <a:spLocks noChangeArrowheads="1"/>
            </p:cNvSpPr>
            <p:nvPr/>
          </p:nvSpPr>
          <p:spPr bwMode="auto">
            <a:xfrm>
              <a:off x="788090" y="5227704"/>
              <a:ext cx="1989823" cy="101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Code Red</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Sasser</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SQL Slammer</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Cabir Premium</a:t>
              </a:r>
              <a:endParaRPr lang="en-US" altLang="en-US" sz="1400">
                <a:solidFill>
                  <a:srgbClr val="000000"/>
                </a:solidFill>
                <a:latin typeface="Open Sans" charset="0"/>
                <a:ea typeface="Open Sans" charset="0"/>
                <a:cs typeface="Open Sans" charset="0"/>
              </a:endParaRPr>
            </a:p>
          </p:txBody>
        </p:sp>
      </p:grpSp>
      <p:grpSp>
        <p:nvGrpSpPr>
          <p:cNvPr id="38935" name="Group 47"/>
          <p:cNvGrpSpPr>
            <a:grpSpLocks/>
          </p:cNvGrpSpPr>
          <p:nvPr/>
        </p:nvGrpSpPr>
        <p:grpSpPr bwMode="auto">
          <a:xfrm>
            <a:off x="7040563" y="1741488"/>
            <a:ext cx="2444750" cy="1665287"/>
            <a:chOff x="393875" y="4547347"/>
            <a:chExt cx="3258971" cy="2220286"/>
          </a:xfrm>
        </p:grpSpPr>
        <p:sp>
          <p:nvSpPr>
            <p:cNvPr id="49" name="TextBox 48">
              <a:extLst>
                <a:ext uri="{FF2B5EF4-FFF2-40B4-BE49-F238E27FC236}"/>
              </a:extLst>
            </p:cNvPr>
            <p:cNvSpPr txBox="1"/>
            <p:nvPr/>
          </p:nvSpPr>
          <p:spPr>
            <a:xfrm>
              <a:off x="434082" y="4547347"/>
              <a:ext cx="3218764" cy="677304"/>
            </a:xfrm>
            <a:prstGeom prst="rect">
              <a:avLst/>
            </a:prstGeom>
            <a:noFill/>
          </p:spPr>
          <p:txBody>
            <a:bodyPr wrap="none">
              <a:spAutoFit/>
            </a:bodyPr>
            <a:lstStyle/>
            <a:p>
              <a:pPr defTabSz="914363" eaLnBrk="1" hangingPunct="1">
                <a:defRPr/>
              </a:pPr>
              <a:r>
                <a:rPr lang="en-GB" sz="1350" b="1" dirty="0">
                  <a:solidFill>
                    <a:srgbClr val="000000"/>
                  </a:solidFill>
                  <a:latin typeface="Open Sans" panose="020B0606030504020204" pitchFamily="34" charset="0"/>
                  <a:ea typeface="Open Sans" panose="020B0606030504020204" pitchFamily="34" charset="0"/>
                  <a:cs typeface="Open Sans" panose="020B0606030504020204" pitchFamily="34" charset="0"/>
                </a:rPr>
                <a:t>Server, PC, Mobile, ICS,  auto</a:t>
              </a: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defTabSz="914363" eaLnBrk="1" hangingPunct="1">
                <a:defRPr/>
              </a:pPr>
              <a:endParaRPr lang="en-US" sz="135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939" name="TextBox 49"/>
            <p:cNvSpPr txBox="1">
              <a:spLocks noChangeArrowheads="1"/>
            </p:cNvSpPr>
            <p:nvPr/>
          </p:nvSpPr>
          <p:spPr bwMode="auto">
            <a:xfrm>
              <a:off x="393875" y="4920976"/>
              <a:ext cx="2641710" cy="184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Stuxnet</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Duqu</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GSM interface attack</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Steel plant attack</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Ransomware</a:t>
              </a:r>
            </a:p>
            <a:p>
              <a:pPr algn="just" eaLnBrk="1" hangingPunct="1">
                <a:lnSpc>
                  <a:spcPct val="100000"/>
                </a:lnSpc>
                <a:spcBef>
                  <a:spcPct val="0"/>
                </a:spcBef>
                <a:buSzTx/>
                <a:buFontTx/>
                <a:buNone/>
              </a:pPr>
              <a:r>
                <a:rPr lang="en-GB" altLang="en-US" sz="1400">
                  <a:solidFill>
                    <a:srgbClr val="000000"/>
                  </a:solidFill>
                  <a:latin typeface="Open Sans" charset="0"/>
                  <a:ea typeface="Open Sans" charset="0"/>
                  <a:cs typeface="Open Sans" charset="0"/>
                </a:rPr>
                <a:t>Heart Bleed</a:t>
              </a:r>
              <a:endParaRPr lang="en-US" altLang="en-US" sz="1400">
                <a:solidFill>
                  <a:srgbClr val="000000"/>
                </a:solidFill>
                <a:latin typeface="Open Sans" charset="0"/>
                <a:ea typeface="Open Sans" charset="0"/>
                <a:cs typeface="Open Sans" charset="0"/>
              </a:endParaRPr>
            </a:p>
          </p:txBody>
        </p:sp>
      </p:grpSp>
      <p:sp>
        <p:nvSpPr>
          <p:cNvPr id="3" name="TextBox 2"/>
          <p:cNvSpPr txBox="1">
            <a:spLocks noChangeArrowheads="1"/>
          </p:cNvSpPr>
          <p:nvPr/>
        </p:nvSpPr>
        <p:spPr bwMode="auto">
          <a:xfrm>
            <a:off x="209550" y="890588"/>
            <a:ext cx="6719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defRPr/>
            </a:pPr>
            <a:r>
              <a:rPr lang="en-GB" altLang="en-US" sz="1600" b="1" dirty="0" smtClean="0">
                <a:solidFill>
                  <a:schemeClr val="accent1">
                    <a:lumMod val="75000"/>
                  </a:schemeClr>
                </a:solidFill>
              </a:rPr>
              <a:t>Adequate protection mechanisms have to include privacy, </a:t>
            </a:r>
          </a:p>
          <a:p>
            <a:pPr eaLnBrk="1" hangingPunct="1">
              <a:lnSpc>
                <a:spcPct val="100000"/>
              </a:lnSpc>
              <a:spcBef>
                <a:spcPct val="0"/>
              </a:spcBef>
              <a:buSzTx/>
              <a:buFontTx/>
              <a:buNone/>
              <a:defRPr/>
            </a:pPr>
            <a:r>
              <a:rPr lang="en-GB" altLang="en-US" sz="1600" b="1" dirty="0" smtClean="0">
                <a:solidFill>
                  <a:schemeClr val="accent1">
                    <a:lumMod val="75000"/>
                  </a:schemeClr>
                </a:solidFill>
              </a:rPr>
              <a:t>safety, security, and other areas (reliability, resilience) treated in an</a:t>
            </a:r>
          </a:p>
          <a:p>
            <a:pPr eaLnBrk="1" hangingPunct="1">
              <a:lnSpc>
                <a:spcPct val="100000"/>
              </a:lnSpc>
              <a:spcBef>
                <a:spcPct val="0"/>
              </a:spcBef>
              <a:buSzTx/>
              <a:buFontTx/>
              <a:buNone/>
              <a:defRPr/>
            </a:pPr>
            <a:r>
              <a:rPr lang="en-GB" altLang="en-US" sz="1600" b="1" dirty="0" smtClean="0">
                <a:solidFill>
                  <a:schemeClr val="accent1">
                    <a:lumMod val="75000"/>
                  </a:schemeClr>
                </a:solidFill>
              </a:rPr>
              <a:t>Integrated fashion</a:t>
            </a:r>
            <a:endParaRPr lang="en-US" altLang="en-US" sz="1600" b="1" dirty="0" smtClean="0">
              <a:solidFill>
                <a:schemeClr val="accent1">
                  <a:lumMod val="75000"/>
                </a:schemeClr>
              </a:solidFill>
            </a:endParaRPr>
          </a:p>
        </p:txBody>
      </p:sp>
      <p:sp>
        <p:nvSpPr>
          <p:cNvPr id="38937" name="Slide Number Placeholder 9"/>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393BA7DE-3088-C042-8C3F-E32C9F6D419A}" type="slidenum">
              <a:rPr altLang="en-US" sz="1400">
                <a:solidFill>
                  <a:srgbClr val="339966"/>
                </a:solidFill>
                <a:latin typeface="Calibri" charset="0"/>
              </a:rPr>
              <a:pPr fontAlgn="base">
                <a:lnSpc>
                  <a:spcPct val="100000"/>
                </a:lnSpc>
                <a:spcBef>
                  <a:spcPct val="0"/>
                </a:spcBef>
                <a:spcAft>
                  <a:spcPct val="0"/>
                </a:spcAft>
                <a:buSzTx/>
                <a:buFontTx/>
                <a:buNone/>
              </a:pPr>
              <a:t>4</a:t>
            </a:fld>
            <a:endParaRPr altLang="en-US" sz="1400">
              <a:solidFill>
                <a:srgbClr val="339966"/>
              </a:solidFill>
              <a:latin typeface="Calibri"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2"/>
          <p:cNvSpPr>
            <a:spLocks noGrp="1"/>
          </p:cNvSpPr>
          <p:nvPr>
            <p:ph type="title"/>
          </p:nvPr>
        </p:nvSpPr>
        <p:spPr>
          <a:xfrm>
            <a:off x="331788" y="204788"/>
            <a:ext cx="8694737" cy="985837"/>
          </a:xfrm>
        </p:spPr>
        <p:txBody>
          <a:bodyPr/>
          <a:lstStyle/>
          <a:p>
            <a:pPr eaLnBrk="1" hangingPunct="1"/>
            <a:r>
              <a:rPr lang="en-US" altLang="en-US" sz="3200"/>
              <a:t>6.2.7 Sample of multiple control units’ communication</a:t>
            </a:r>
          </a:p>
        </p:txBody>
      </p:sp>
      <p:grpSp>
        <p:nvGrpSpPr>
          <p:cNvPr id="84994" name="Group 4"/>
          <p:cNvGrpSpPr>
            <a:grpSpLocks/>
          </p:cNvGrpSpPr>
          <p:nvPr/>
        </p:nvGrpSpPr>
        <p:grpSpPr bwMode="auto">
          <a:xfrm>
            <a:off x="576263" y="1190625"/>
            <a:ext cx="3038475" cy="2765425"/>
            <a:chOff x="576382" y="1190160"/>
            <a:chExt cx="3037882" cy="2765459"/>
          </a:xfrm>
        </p:grpSpPr>
        <p:pic>
          <p:nvPicPr>
            <p:cNvPr id="8501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382" y="1261630"/>
              <a:ext cx="2566418" cy="15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4" name="Arrow: Up-Down 10"/>
            <p:cNvSpPr>
              <a:spLocks noChangeArrowheads="1"/>
            </p:cNvSpPr>
            <p:nvPr/>
          </p:nvSpPr>
          <p:spPr bwMode="auto">
            <a:xfrm rot="-2438943">
              <a:off x="3051443" y="2536102"/>
              <a:ext cx="320511" cy="1419517"/>
            </a:xfrm>
            <a:prstGeom prst="upDownArrow">
              <a:avLst>
                <a:gd name="adj1" fmla="val 50000"/>
                <a:gd name="adj2" fmla="val 50010"/>
              </a:avLst>
            </a:prstGeom>
            <a:solidFill>
              <a:schemeClr val="bg1"/>
            </a:solidFill>
            <a:ln w="6350">
              <a:solidFill>
                <a:schemeClr val="accent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sp>
          <p:nvSpPr>
            <p:cNvPr id="85015" name="TextBox 14"/>
            <p:cNvSpPr txBox="1">
              <a:spLocks noChangeArrowheads="1"/>
            </p:cNvSpPr>
            <p:nvPr/>
          </p:nvSpPr>
          <p:spPr bwMode="auto">
            <a:xfrm>
              <a:off x="2998142" y="1190160"/>
              <a:ext cx="616122"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000" b="1">
                  <a:solidFill>
                    <a:srgbClr val="000000"/>
                  </a:solidFill>
                </a:rPr>
                <a:t>ECU</a:t>
              </a:r>
            </a:p>
          </p:txBody>
        </p:sp>
      </p:grpSp>
      <p:sp>
        <p:nvSpPr>
          <p:cNvPr id="18" name="Arrow: Up-Down 17"/>
          <p:cNvSpPr/>
          <p:nvPr/>
        </p:nvSpPr>
        <p:spPr bwMode="auto">
          <a:xfrm rot="5400000">
            <a:off x="5076298" y="-507849"/>
            <a:ext cx="855310" cy="9623244"/>
          </a:xfrm>
          <a:prstGeom prst="upDownArrow">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0800000" scaled="1"/>
            <a:tileRect/>
          </a:gradFill>
          <a:ln w="6350" cap="flat" cmpd="sng" algn="ctr">
            <a:solidFill>
              <a:schemeClr val="accent2"/>
            </a:solidFill>
            <a:prstDash val="solid"/>
            <a:round/>
            <a:headEnd type="none" w="med" len="med"/>
            <a:tailEnd type="none" w="med" len="med"/>
          </a:ln>
          <a:effectLst/>
        </p:spPr>
        <p:txBody>
          <a:bodyPr vert="vert270" wrap="none" lIns="72000" tIns="72000" rIns="72000" bIns="72000" anchor="ctr"/>
          <a:lstStyle/>
          <a:p>
            <a:pPr algn="ctr" defTabSz="762000">
              <a:defRPr/>
            </a:pPr>
            <a:r>
              <a:rPr lang="en-US" b="1" dirty="0">
                <a:solidFill>
                  <a:srgbClr val="000000"/>
                </a:solidFill>
              </a:rPr>
              <a:t>CAN / FLEXRAY</a:t>
            </a:r>
          </a:p>
        </p:txBody>
      </p:sp>
      <p:grpSp>
        <p:nvGrpSpPr>
          <p:cNvPr id="84996" name="Group 3"/>
          <p:cNvGrpSpPr>
            <a:grpSpLocks/>
          </p:cNvGrpSpPr>
          <p:nvPr/>
        </p:nvGrpSpPr>
        <p:grpSpPr bwMode="auto">
          <a:xfrm>
            <a:off x="7264400" y="1081088"/>
            <a:ext cx="3922713" cy="2297112"/>
            <a:chOff x="7264751" y="1081128"/>
            <a:chExt cx="3922595" cy="2297523"/>
          </a:xfrm>
        </p:grpSpPr>
        <p:pic>
          <p:nvPicPr>
            <p:cNvPr id="850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03128" y="1081128"/>
              <a:ext cx="3084218" cy="193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1" name="TextBox 15"/>
            <p:cNvSpPr txBox="1">
              <a:spLocks noChangeArrowheads="1"/>
            </p:cNvSpPr>
            <p:nvPr/>
          </p:nvSpPr>
          <p:spPr bwMode="auto">
            <a:xfrm>
              <a:off x="8098643" y="1153697"/>
              <a:ext cx="601695"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000" b="1">
                  <a:solidFill>
                    <a:srgbClr val="000000"/>
                  </a:solidFill>
                </a:rPr>
                <a:t>TCU</a:t>
              </a:r>
            </a:p>
          </p:txBody>
        </p:sp>
        <p:sp>
          <p:nvSpPr>
            <p:cNvPr id="85012" name="Arrow: Up-Down 18"/>
            <p:cNvSpPr>
              <a:spLocks noChangeArrowheads="1"/>
            </p:cNvSpPr>
            <p:nvPr/>
          </p:nvSpPr>
          <p:spPr bwMode="auto">
            <a:xfrm rot="2768247">
              <a:off x="7814254" y="2508637"/>
              <a:ext cx="320511" cy="1419517"/>
            </a:xfrm>
            <a:prstGeom prst="upDownArrow">
              <a:avLst>
                <a:gd name="adj1" fmla="val 50000"/>
                <a:gd name="adj2" fmla="val 50010"/>
              </a:avLst>
            </a:prstGeom>
            <a:solidFill>
              <a:schemeClr val="bg1"/>
            </a:solidFill>
            <a:ln w="6350">
              <a:solidFill>
                <a:schemeClr val="accent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grpSp>
      <p:grpSp>
        <p:nvGrpSpPr>
          <p:cNvPr id="84997" name="Group 8"/>
          <p:cNvGrpSpPr>
            <a:grpSpLocks/>
          </p:cNvGrpSpPr>
          <p:nvPr/>
        </p:nvGrpSpPr>
        <p:grpSpPr bwMode="auto">
          <a:xfrm>
            <a:off x="1536700" y="4972050"/>
            <a:ext cx="3190875" cy="1560513"/>
            <a:chOff x="1536720" y="4972778"/>
            <a:chExt cx="3190432" cy="1559883"/>
          </a:xfrm>
        </p:grpSpPr>
        <p:pic>
          <p:nvPicPr>
            <p:cNvPr id="85007"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36720" y="4972778"/>
              <a:ext cx="2077544" cy="155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8" name="TextBox 16"/>
            <p:cNvSpPr txBox="1">
              <a:spLocks noChangeArrowheads="1"/>
            </p:cNvSpPr>
            <p:nvPr/>
          </p:nvSpPr>
          <p:spPr bwMode="auto">
            <a:xfrm>
              <a:off x="1536720" y="5055330"/>
              <a:ext cx="708436" cy="34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b="1">
                  <a:solidFill>
                    <a:srgbClr val="000000"/>
                  </a:solidFill>
                </a:rPr>
                <a:t>ESP</a:t>
              </a:r>
            </a:p>
          </p:txBody>
        </p:sp>
        <p:sp>
          <p:nvSpPr>
            <p:cNvPr id="85009" name="Arrow: Up-Down 20"/>
            <p:cNvSpPr>
              <a:spLocks noChangeArrowheads="1"/>
            </p:cNvSpPr>
            <p:nvPr/>
          </p:nvSpPr>
          <p:spPr bwMode="auto">
            <a:xfrm rot="3123927">
              <a:off x="4039711" y="4688892"/>
              <a:ext cx="320511" cy="1054370"/>
            </a:xfrm>
            <a:prstGeom prst="upDownArrow">
              <a:avLst>
                <a:gd name="adj1" fmla="val 50000"/>
                <a:gd name="adj2" fmla="val 50000"/>
              </a:avLst>
            </a:prstGeom>
            <a:solidFill>
              <a:schemeClr val="bg1"/>
            </a:solidFill>
            <a:ln w="6350">
              <a:solidFill>
                <a:schemeClr val="accent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grpSp>
      <p:grpSp>
        <p:nvGrpSpPr>
          <p:cNvPr id="84998" name="Group 7"/>
          <p:cNvGrpSpPr>
            <a:grpSpLocks/>
          </p:cNvGrpSpPr>
          <p:nvPr/>
        </p:nvGrpSpPr>
        <p:grpSpPr bwMode="auto">
          <a:xfrm>
            <a:off x="7388225" y="4730750"/>
            <a:ext cx="1665288" cy="1717675"/>
            <a:chOff x="7395815" y="4662687"/>
            <a:chExt cx="1665776" cy="1716775"/>
          </a:xfrm>
        </p:grpSpPr>
        <p:pic>
          <p:nvPicPr>
            <p:cNvPr id="85004" name="Picture 2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99309" y="5386686"/>
              <a:ext cx="567084" cy="6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5" name="Arrow: Up-Down 22"/>
            <p:cNvSpPr>
              <a:spLocks noChangeArrowheads="1"/>
            </p:cNvSpPr>
            <p:nvPr/>
          </p:nvSpPr>
          <p:spPr bwMode="auto">
            <a:xfrm rot="-2658269">
              <a:off x="7395815" y="4662687"/>
              <a:ext cx="320511" cy="1054370"/>
            </a:xfrm>
            <a:prstGeom prst="upDownArrow">
              <a:avLst>
                <a:gd name="adj1" fmla="val 50000"/>
                <a:gd name="adj2" fmla="val 50000"/>
              </a:avLst>
            </a:prstGeom>
            <a:gradFill rotWithShape="1">
              <a:gsLst>
                <a:gs pos="0">
                  <a:srgbClr val="FF8080"/>
                </a:gs>
                <a:gs pos="50000">
                  <a:srgbClr val="FFB3B3"/>
                </a:gs>
                <a:gs pos="100000">
                  <a:srgbClr val="FFDADA"/>
                </a:gs>
              </a:gsLst>
              <a:lin ang="18900000" scaled="1"/>
            </a:gradFill>
            <a:ln w="6350">
              <a:solidFill>
                <a:schemeClr val="tx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sp>
          <p:nvSpPr>
            <p:cNvPr id="85006" name="TextBox 23"/>
            <p:cNvSpPr txBox="1">
              <a:spLocks noChangeArrowheads="1"/>
            </p:cNvSpPr>
            <p:nvPr/>
          </p:nvSpPr>
          <p:spPr bwMode="auto">
            <a:xfrm>
              <a:off x="7847550" y="6029760"/>
              <a:ext cx="1214041" cy="34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b="1">
                  <a:solidFill>
                    <a:srgbClr val="000000"/>
                  </a:solidFill>
                </a:rPr>
                <a:t>&lt;&lt;Actor&gt;&gt;</a:t>
              </a:r>
            </a:p>
          </p:txBody>
        </p:sp>
      </p:grpSp>
      <p:grpSp>
        <p:nvGrpSpPr>
          <p:cNvPr id="84999" name="Group 6"/>
          <p:cNvGrpSpPr>
            <a:grpSpLocks/>
          </p:cNvGrpSpPr>
          <p:nvPr/>
        </p:nvGrpSpPr>
        <p:grpSpPr bwMode="auto">
          <a:xfrm>
            <a:off x="4421188" y="1358900"/>
            <a:ext cx="1792287" cy="2543175"/>
            <a:chOff x="4048440" y="1440132"/>
            <a:chExt cx="1792394" cy="2543378"/>
          </a:xfrm>
        </p:grpSpPr>
        <p:sp>
          <p:nvSpPr>
            <p:cNvPr id="20" name="Arrow: Up-Down 19"/>
            <p:cNvSpPr/>
            <p:nvPr/>
          </p:nvSpPr>
          <p:spPr bwMode="auto">
            <a:xfrm rot="5400000">
              <a:off x="4659877" y="828695"/>
              <a:ext cx="569520" cy="1792394"/>
            </a:xfrm>
            <a:prstGeom prst="upDownArrow">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0800000" scaled="1"/>
              <a:tileRect/>
            </a:gradFill>
            <a:ln w="6350" cap="flat" cmpd="sng" algn="ctr">
              <a:solidFill>
                <a:schemeClr val="accent2"/>
              </a:solidFill>
              <a:prstDash val="solid"/>
              <a:round/>
              <a:headEnd type="none" w="med" len="med"/>
              <a:tailEnd type="none" w="med" len="med"/>
            </a:ln>
            <a:effectLst/>
          </p:spPr>
          <p:txBody>
            <a:bodyPr vert="vert270" wrap="none" lIns="72000" tIns="72000" rIns="72000" bIns="72000" anchor="ctr"/>
            <a:lstStyle/>
            <a:p>
              <a:pPr algn="ctr" defTabSz="762000">
                <a:defRPr/>
              </a:pPr>
              <a:r>
                <a:rPr lang="en-US" sz="1600" b="1" dirty="0">
                  <a:solidFill>
                    <a:srgbClr val="000000"/>
                  </a:solidFill>
                </a:rPr>
                <a:t>Local CAN</a:t>
              </a:r>
            </a:p>
          </p:txBody>
        </p:sp>
        <p:pic>
          <p:nvPicPr>
            <p:cNvPr id="85001" name="Picture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60844" y="3047262"/>
              <a:ext cx="567084" cy="6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Arrow: Up-Down 25"/>
            <p:cNvSpPr>
              <a:spLocks noChangeArrowheads="1"/>
            </p:cNvSpPr>
            <p:nvPr/>
          </p:nvSpPr>
          <p:spPr bwMode="auto">
            <a:xfrm>
              <a:off x="4829725" y="1942528"/>
              <a:ext cx="320511" cy="1054370"/>
            </a:xfrm>
            <a:prstGeom prst="upDownArrow">
              <a:avLst>
                <a:gd name="adj1" fmla="val 50000"/>
                <a:gd name="adj2" fmla="val 50000"/>
              </a:avLst>
            </a:prstGeom>
            <a:gradFill rotWithShape="1">
              <a:gsLst>
                <a:gs pos="0">
                  <a:srgbClr val="FF8080"/>
                </a:gs>
                <a:gs pos="50000">
                  <a:srgbClr val="FFB3B3"/>
                </a:gs>
                <a:gs pos="100000">
                  <a:srgbClr val="FFDADA"/>
                </a:gs>
              </a:gsLst>
              <a:lin ang="18900000" scaled="1"/>
            </a:gradFill>
            <a:ln w="6350">
              <a:solidFill>
                <a:schemeClr val="tx2"/>
              </a:solidFill>
              <a:round/>
              <a:headEnd/>
              <a:tailEnd/>
            </a:ln>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endParaRPr lang="en-US" altLang="en-US" sz="1400">
                <a:solidFill>
                  <a:srgbClr val="000000"/>
                </a:solidFill>
              </a:endParaRPr>
            </a:p>
          </p:txBody>
        </p:sp>
        <p:sp>
          <p:nvSpPr>
            <p:cNvPr id="85003" name="TextBox 26"/>
            <p:cNvSpPr txBox="1">
              <a:spLocks noChangeArrowheads="1"/>
            </p:cNvSpPr>
            <p:nvPr/>
          </p:nvSpPr>
          <p:spPr bwMode="auto">
            <a:xfrm>
              <a:off x="4406488" y="3633808"/>
              <a:ext cx="1214041" cy="34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b="1">
                  <a:solidFill>
                    <a:srgbClr val="000000"/>
                  </a:solidFill>
                </a:rPr>
                <a:t>&lt;&lt;Actor&gt;&gt;</a:t>
              </a:r>
            </a:p>
          </p:txBody>
        </p:sp>
      </p:grpSp>
    </p:spTree>
    <p:custDataLst>
      <p:tags r:id="rId1"/>
    </p:custData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5"/>
          <p:cNvSpPr>
            <a:spLocks noGrp="1"/>
          </p:cNvSpPr>
          <p:nvPr>
            <p:ph type="title"/>
          </p:nvPr>
        </p:nvSpPr>
        <p:spPr>
          <a:xfrm>
            <a:off x="200025" y="200025"/>
            <a:ext cx="10118725" cy="492125"/>
          </a:xfrm>
        </p:spPr>
        <p:txBody>
          <a:bodyPr/>
          <a:lstStyle/>
          <a:p>
            <a:pPr eaLnBrk="1" hangingPunct="1"/>
            <a:r>
              <a:rPr lang="en-US" altLang="en-US" sz="3200"/>
              <a:t>6.2.8 Automatic Emergency Braking - Example</a:t>
            </a:r>
          </a:p>
        </p:txBody>
      </p:sp>
      <p:pic>
        <p:nvPicPr>
          <p:cNvPr id="87042" name="Picture 2" descr="https://s1.cdn.autoevolution.com/images/news/autonomous-emergency-braking-why-when-how-46468_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14550" y="1306513"/>
            <a:ext cx="7962900" cy="5291137"/>
          </a:xfrm>
          <a:noFill/>
        </p:spPr>
      </p:pic>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7650" y="312738"/>
            <a:ext cx="10148888" cy="533400"/>
          </a:xfrm>
        </p:spPr>
        <p:txBody>
          <a:bodyPr>
            <a:noAutofit/>
          </a:bodyPr>
          <a:lstStyle/>
          <a:p>
            <a:pPr eaLnBrk="1" hangingPunct="1">
              <a:defRPr/>
            </a:pPr>
            <a:r>
              <a:rPr lang="en-US" sz="3200" dirty="0" smtClean="0">
                <a:effectLst>
                  <a:outerShdw blurRad="38100" dist="38100" dir="2700000" algn="tl">
                    <a:srgbClr val="000000">
                      <a:alpha val="43137"/>
                    </a:srgbClr>
                  </a:outerShdw>
                </a:effectLst>
              </a:rPr>
              <a:t>Automotive System Functional Level: Brake System</a:t>
            </a:r>
            <a:endParaRPr lang="en-US" sz="3200" dirty="0">
              <a:effectLst>
                <a:outerShdw blurRad="38100" dist="38100" dir="2700000" algn="tl">
                  <a:srgbClr val="000000">
                    <a:alpha val="43137"/>
                  </a:srgbClr>
                </a:outerShdw>
              </a:effectLst>
            </a:endParaRPr>
          </a:p>
        </p:txBody>
      </p:sp>
      <p:pic>
        <p:nvPicPr>
          <p:cNvPr id="88066"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375" y="963613"/>
            <a:ext cx="11015663"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838" y="1103313"/>
            <a:ext cx="10775950" cy="5291137"/>
          </a:xfrm>
        </p:spPr>
        <p:txBody>
          <a:bodyPr>
            <a:normAutofit/>
          </a:bodyPr>
          <a:lstStyle/>
          <a:p>
            <a:pPr marL="270000" indent="-270000" eaLnBrk="1" hangingPunct="1">
              <a:buFont typeface="Narkisim" pitchFamily="34" charset="-79"/>
              <a:buChar char="•"/>
              <a:defRPr/>
            </a:pPr>
            <a:r>
              <a:rPr lang="en-US" sz="2000" b="1" dirty="0">
                <a:solidFill>
                  <a:schemeClr val="accent1">
                    <a:lumMod val="75000"/>
                  </a:schemeClr>
                </a:solidFill>
              </a:rPr>
              <a:t>Passive Braking </a:t>
            </a:r>
            <a:r>
              <a:rPr lang="en-US" sz="2000" dirty="0"/>
              <a:t>– Basic functionality</a:t>
            </a:r>
          </a:p>
          <a:p>
            <a:pPr marL="540000" lvl="1" eaLnBrk="1" hangingPunct="1">
              <a:defRPr/>
            </a:pPr>
            <a:r>
              <a:rPr lang="en-US" sz="2000" dirty="0"/>
              <a:t>Brake pressure applied no feedback (Open loop)</a:t>
            </a:r>
          </a:p>
          <a:p>
            <a:pPr marL="270000" indent="-270000" eaLnBrk="1" hangingPunct="1">
              <a:buFont typeface="Narkisim" pitchFamily="34" charset="-79"/>
              <a:buChar char="•"/>
              <a:defRPr/>
            </a:pPr>
            <a:endParaRPr lang="en-US" sz="2000" dirty="0"/>
          </a:p>
          <a:p>
            <a:pPr marL="270000" indent="-270000" eaLnBrk="1" hangingPunct="1">
              <a:buFont typeface="Narkisim" pitchFamily="34" charset="-79"/>
              <a:buChar char="•"/>
              <a:defRPr/>
            </a:pPr>
            <a:r>
              <a:rPr lang="en-US" sz="2000" b="1" dirty="0">
                <a:solidFill>
                  <a:schemeClr val="accent1">
                    <a:lumMod val="75000"/>
                  </a:schemeClr>
                </a:solidFill>
              </a:rPr>
              <a:t>ABS</a:t>
            </a:r>
            <a:r>
              <a:rPr lang="en-US" sz="2000" dirty="0"/>
              <a:t> – Avoid locking of wheels</a:t>
            </a:r>
          </a:p>
          <a:p>
            <a:pPr marL="540000" lvl="1" eaLnBrk="1" hangingPunct="1">
              <a:defRPr/>
            </a:pPr>
            <a:r>
              <a:rPr lang="en-US" sz="2000" dirty="0"/>
              <a:t>Brake pressure applied, feedback based on wheel speed sensors (Closed loop)</a:t>
            </a:r>
          </a:p>
          <a:p>
            <a:pPr marL="540000" lvl="1" eaLnBrk="1" hangingPunct="1">
              <a:defRPr/>
            </a:pPr>
            <a:r>
              <a:rPr lang="en-US" sz="2000" dirty="0"/>
              <a:t>Basic Stability control – not loosing control of vehicle due to braking, based on wheel speed and other sensors</a:t>
            </a:r>
          </a:p>
          <a:p>
            <a:pPr marL="270000" indent="-270000" eaLnBrk="1" hangingPunct="1">
              <a:buFont typeface="Narkisim" pitchFamily="34" charset="-79"/>
              <a:buChar char="•"/>
              <a:defRPr/>
            </a:pPr>
            <a:endParaRPr lang="en-US" sz="2000" dirty="0"/>
          </a:p>
          <a:p>
            <a:pPr marL="270000" indent="-270000" eaLnBrk="1" hangingPunct="1">
              <a:buFont typeface="Narkisim" pitchFamily="34" charset="-79"/>
              <a:buChar char="•"/>
              <a:defRPr/>
            </a:pPr>
            <a:r>
              <a:rPr lang="en-US" sz="2000" b="1" dirty="0">
                <a:solidFill>
                  <a:schemeClr val="accent1">
                    <a:lumMod val="75000"/>
                  </a:schemeClr>
                </a:solidFill>
              </a:rPr>
              <a:t>Automated – Collision avoidance</a:t>
            </a:r>
          </a:p>
          <a:p>
            <a:pPr marL="540000" lvl="1" eaLnBrk="1" hangingPunct="1">
              <a:defRPr/>
            </a:pPr>
            <a:r>
              <a:rPr lang="en-US" sz="2000" dirty="0"/>
              <a:t>Proximity sensors trigger braking event due to;</a:t>
            </a:r>
          </a:p>
          <a:p>
            <a:pPr lvl="2" indent="-270000" eaLnBrk="1" hangingPunct="1">
              <a:defRPr/>
            </a:pPr>
            <a:r>
              <a:rPr lang="en-US" sz="2000" dirty="0"/>
              <a:t>Car brakes by itself (Distracted Driver / reaction time)</a:t>
            </a:r>
          </a:p>
          <a:p>
            <a:pPr lvl="2" indent="-270000" eaLnBrk="1" hangingPunct="1">
              <a:defRPr/>
            </a:pPr>
            <a:r>
              <a:rPr lang="en-US" sz="2000" dirty="0"/>
              <a:t>Driver not braking soon enough or hard enough</a:t>
            </a:r>
          </a:p>
          <a:p>
            <a:pPr marL="540000" lvl="1" eaLnBrk="1" hangingPunct="1">
              <a:defRPr/>
            </a:pPr>
            <a:r>
              <a:rPr lang="en-US" sz="2000" dirty="0"/>
              <a:t>Keep in the direction of travel, Systems controls steering and brake pressure</a:t>
            </a:r>
          </a:p>
          <a:p>
            <a:pPr lvl="2" indent="-270000" eaLnBrk="1" hangingPunct="1">
              <a:defRPr/>
            </a:pPr>
            <a:r>
              <a:rPr lang="en-US" sz="2000" dirty="0"/>
              <a:t>Similar to LKA</a:t>
            </a:r>
          </a:p>
        </p:txBody>
      </p:sp>
      <p:sp>
        <p:nvSpPr>
          <p:cNvPr id="89090" name="Title 3"/>
          <p:cNvSpPr>
            <a:spLocks noGrp="1"/>
          </p:cNvSpPr>
          <p:nvPr>
            <p:ph type="title"/>
          </p:nvPr>
        </p:nvSpPr>
        <p:spPr>
          <a:xfrm>
            <a:off x="198438" y="239713"/>
            <a:ext cx="10117137" cy="492125"/>
          </a:xfrm>
        </p:spPr>
        <p:txBody>
          <a:bodyPr/>
          <a:lstStyle/>
          <a:p>
            <a:pPr eaLnBrk="1" hangingPunct="1"/>
            <a:r>
              <a:rPr lang="en-US" altLang="en-US" sz="3200"/>
              <a:t>Sub-System Behaviors: Brake System</a:t>
            </a:r>
          </a:p>
        </p:txBody>
      </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descr="Related image"/>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094288" y="1266825"/>
            <a:ext cx="6230937" cy="4402138"/>
          </a:xfrm>
          <a:noFill/>
        </p:spPr>
      </p:pic>
      <p:sp>
        <p:nvSpPr>
          <p:cNvPr id="7" name="Content Placeholder 6"/>
          <p:cNvSpPr>
            <a:spLocks noGrp="1"/>
          </p:cNvSpPr>
          <p:nvPr>
            <p:ph sz="half" idx="2"/>
          </p:nvPr>
        </p:nvSpPr>
        <p:spPr>
          <a:xfrm>
            <a:off x="276225" y="939800"/>
            <a:ext cx="4818063" cy="5291138"/>
          </a:xfrm>
        </p:spPr>
        <p:txBody>
          <a:bodyPr>
            <a:normAutofit/>
          </a:bodyPr>
          <a:lstStyle/>
          <a:p>
            <a:pPr marL="0" indent="0" eaLnBrk="1" hangingPunct="1">
              <a:buFont typeface="Narkisim" pitchFamily="34" charset="-79"/>
              <a:buNone/>
              <a:defRPr/>
            </a:pPr>
            <a:r>
              <a:rPr lang="en-US" sz="1800" dirty="0" smtClean="0"/>
              <a:t>Concept:</a:t>
            </a:r>
            <a:endParaRPr lang="en-US" sz="1800" dirty="0"/>
          </a:p>
          <a:p>
            <a:pPr marL="270000" indent="-270000" eaLnBrk="1" hangingPunct="1">
              <a:buFont typeface="Narkisim" pitchFamily="34" charset="-79"/>
              <a:buChar char="•"/>
              <a:defRPr/>
            </a:pPr>
            <a:r>
              <a:rPr lang="en-US" sz="1800" b="1" dirty="0">
                <a:solidFill>
                  <a:schemeClr val="accent1">
                    <a:lumMod val="75000"/>
                  </a:schemeClr>
                </a:solidFill>
              </a:rPr>
              <a:t>Multiple control systems </a:t>
            </a:r>
            <a:r>
              <a:rPr lang="en-US" sz="1800" dirty="0"/>
              <a:t>developed by different suppliers</a:t>
            </a:r>
          </a:p>
          <a:p>
            <a:pPr marL="270000" indent="-270000" eaLnBrk="1" hangingPunct="1">
              <a:buFont typeface="Narkisim" pitchFamily="34" charset="-79"/>
              <a:buChar char="•"/>
              <a:defRPr/>
            </a:pPr>
            <a:r>
              <a:rPr lang="en-US" sz="1800" b="1" dirty="0">
                <a:solidFill>
                  <a:schemeClr val="accent1">
                    <a:lumMod val="75000"/>
                  </a:schemeClr>
                </a:solidFill>
              </a:rPr>
              <a:t>Communication via CAN Bus </a:t>
            </a:r>
            <a:r>
              <a:rPr lang="en-US" sz="1800" dirty="0"/>
              <a:t>using encrypted </a:t>
            </a:r>
            <a:r>
              <a:rPr lang="en-US" sz="1800" dirty="0" smtClean="0"/>
              <a:t>signals</a:t>
            </a:r>
            <a:endParaRPr lang="en-US" sz="1800" dirty="0"/>
          </a:p>
          <a:p>
            <a:pPr marL="270000" indent="-270000" eaLnBrk="1" hangingPunct="1">
              <a:buFont typeface="Narkisim" pitchFamily="34" charset="-79"/>
              <a:buChar char="•"/>
              <a:defRPr/>
            </a:pPr>
            <a:r>
              <a:rPr lang="en-US" sz="1800" b="1" dirty="0">
                <a:solidFill>
                  <a:schemeClr val="accent1">
                    <a:lumMod val="75000"/>
                  </a:schemeClr>
                </a:solidFill>
              </a:rPr>
              <a:t>Confidential/proprietary information </a:t>
            </a:r>
            <a:r>
              <a:rPr lang="en-US" sz="1800" dirty="0"/>
              <a:t>passing.</a:t>
            </a:r>
          </a:p>
          <a:p>
            <a:pPr marL="270000" indent="-270000" eaLnBrk="1" hangingPunct="1">
              <a:buFont typeface="Narkisim" pitchFamily="34" charset="-79"/>
              <a:buChar char="•"/>
              <a:defRPr/>
            </a:pPr>
            <a:r>
              <a:rPr lang="en-US" sz="1800" b="1" dirty="0">
                <a:solidFill>
                  <a:schemeClr val="accent1">
                    <a:lumMod val="75000"/>
                  </a:schemeClr>
                </a:solidFill>
              </a:rPr>
              <a:t>Potential to be Hil /Sil </a:t>
            </a:r>
            <a:r>
              <a:rPr lang="en-US" sz="1800" dirty="0"/>
              <a:t>or a combination of both</a:t>
            </a:r>
          </a:p>
          <a:p>
            <a:pPr marL="270000" indent="-270000" eaLnBrk="1" hangingPunct="1">
              <a:buFont typeface="Narkisim" pitchFamily="34" charset="-79"/>
              <a:buChar char="•"/>
              <a:defRPr/>
            </a:pPr>
            <a:r>
              <a:rPr lang="en-US" sz="1800" b="1" dirty="0">
                <a:solidFill>
                  <a:schemeClr val="accent1">
                    <a:lumMod val="75000"/>
                  </a:schemeClr>
                </a:solidFill>
              </a:rPr>
              <a:t>Federated experiments</a:t>
            </a:r>
            <a:r>
              <a:rPr lang="en-US" sz="1800" dirty="0"/>
              <a:t> could be;</a:t>
            </a:r>
          </a:p>
          <a:p>
            <a:pPr marL="540000" lvl="1" eaLnBrk="1" hangingPunct="1">
              <a:defRPr/>
            </a:pPr>
            <a:r>
              <a:rPr lang="en-US" sz="1800" b="1" dirty="0">
                <a:solidFill>
                  <a:schemeClr val="accent1">
                    <a:lumMod val="75000"/>
                  </a:schemeClr>
                </a:solidFill>
              </a:rPr>
              <a:t>Cyber attack </a:t>
            </a:r>
            <a:r>
              <a:rPr lang="en-US" sz="1800" dirty="0"/>
              <a:t>through the infotainment </a:t>
            </a:r>
            <a:r>
              <a:rPr lang="en-US" sz="1800" dirty="0" smtClean="0"/>
              <a:t>system or on-board component</a:t>
            </a:r>
            <a:endParaRPr lang="en-US" sz="1800" dirty="0"/>
          </a:p>
          <a:p>
            <a:pPr marL="540000" lvl="1" eaLnBrk="1" hangingPunct="1">
              <a:defRPr/>
            </a:pPr>
            <a:r>
              <a:rPr lang="en-US" sz="1800" b="1" dirty="0">
                <a:solidFill>
                  <a:schemeClr val="accent1">
                    <a:lumMod val="75000"/>
                  </a:schemeClr>
                </a:solidFill>
              </a:rPr>
              <a:t>Braking system Hardware malfunctions </a:t>
            </a:r>
            <a:r>
              <a:rPr lang="en-US" sz="1800" dirty="0"/>
              <a:t>and doesn’t send the correct signals</a:t>
            </a:r>
          </a:p>
          <a:p>
            <a:pPr marL="540000" lvl="1" eaLnBrk="1" hangingPunct="1">
              <a:defRPr/>
            </a:pPr>
            <a:endParaRPr lang="en-US" sz="1800" dirty="0"/>
          </a:p>
          <a:p>
            <a:pPr marL="540000" lvl="1" eaLnBrk="1" hangingPunct="1">
              <a:defRPr/>
            </a:pPr>
            <a:endParaRPr lang="en-US" sz="1800" dirty="0"/>
          </a:p>
        </p:txBody>
      </p:sp>
      <p:sp>
        <p:nvSpPr>
          <p:cNvPr id="90115" name="Title 1"/>
          <p:cNvSpPr>
            <a:spLocks noGrp="1"/>
          </p:cNvSpPr>
          <p:nvPr>
            <p:ph type="title"/>
          </p:nvPr>
        </p:nvSpPr>
        <p:spPr>
          <a:xfrm>
            <a:off x="276225" y="268288"/>
            <a:ext cx="10117138" cy="492125"/>
          </a:xfrm>
        </p:spPr>
        <p:txBody>
          <a:bodyPr/>
          <a:lstStyle/>
          <a:p>
            <a:pPr eaLnBrk="1" hangingPunct="1"/>
            <a:r>
              <a:rPr lang="en-US" altLang="en-US" sz="3200"/>
              <a:t>6.2.11 Demo Plan</a:t>
            </a:r>
          </a:p>
        </p:txBody>
      </p:sp>
      <p:sp>
        <p:nvSpPr>
          <p:cNvPr id="11" name="Rectangle 10"/>
          <p:cNvSpPr/>
          <p:nvPr/>
        </p:nvSpPr>
        <p:spPr>
          <a:xfrm>
            <a:off x="6099175" y="5700713"/>
            <a:ext cx="4572000" cy="254000"/>
          </a:xfrm>
          <a:prstGeom prst="rect">
            <a:avLst/>
          </a:prstGeom>
        </p:spPr>
        <p:txBody>
          <a:bodyPr>
            <a:spAutoFit/>
          </a:bodyPr>
          <a:lstStyle/>
          <a:p>
            <a:pPr algn="ctr">
              <a:defRPr/>
            </a:pPr>
            <a:r>
              <a:rPr lang="en-US" sz="1050" dirty="0">
                <a:solidFill>
                  <a:srgbClr val="000000"/>
                </a:solidFill>
              </a:rPr>
              <a:t>Reference: http://ercim-news.ercim.eu/images/stories/EN87/hanzlik1.jpg</a:t>
            </a:r>
          </a:p>
        </p:txBody>
      </p:sp>
      <p:sp>
        <p:nvSpPr>
          <p:cNvPr id="14" name="TextBox 13"/>
          <p:cNvSpPr txBox="1"/>
          <p:nvPr/>
        </p:nvSpPr>
        <p:spPr>
          <a:xfrm>
            <a:off x="6269038" y="609600"/>
            <a:ext cx="3632200" cy="627063"/>
          </a:xfrm>
          <a:prstGeom prst="rect">
            <a:avLst/>
          </a:prstGeom>
          <a:noFill/>
        </p:spPr>
        <p:txBody>
          <a:bodyPr lIns="36000" tIns="36000" rIns="36000" bIns="36000">
            <a:spAutoFit/>
          </a:bodyPr>
          <a:lstStyle/>
          <a:p>
            <a:pPr algn="ctr">
              <a:defRPr/>
            </a:pPr>
            <a:r>
              <a:rPr lang="en-US" b="1" dirty="0">
                <a:solidFill>
                  <a:schemeClr val="accent1">
                    <a:lumMod val="75000"/>
                  </a:schemeClr>
                </a:solidFill>
              </a:rPr>
              <a:t>State of the Art Vehicle Control Network</a:t>
            </a:r>
          </a:p>
        </p:txBody>
      </p:sp>
    </p:spTree>
    <p:custDataLst>
      <p:tags r:id="rId1"/>
    </p:custData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345003"/>
            <a:ext cx="11058869" cy="711200"/>
          </a:xfrm>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‘101’ - </a:t>
            </a:r>
            <a:r>
              <a:rPr lang="en-US" sz="3600" dirty="0">
                <a:latin typeface="+mn-lt"/>
              </a:rPr>
              <a:t>M. Balduccini</a:t>
            </a:r>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45</a:t>
            </a:fld>
            <a:endParaRPr altLang="en-US" sz="1400">
              <a:solidFill>
                <a:srgbClr val="339966"/>
              </a:solidFill>
              <a:latin typeface="Calibri" charset="0"/>
            </a:endParaRPr>
          </a:p>
        </p:txBody>
      </p:sp>
      <p:sp>
        <p:nvSpPr>
          <p:cNvPr id="92163"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36538" y="222250"/>
            <a:ext cx="11577637" cy="711200"/>
          </a:xfrm>
        </p:spPr>
        <p:txBody>
          <a:bodyPr/>
          <a:lstStyle/>
          <a:p>
            <a:pPr eaLnBrk="1" fontAlgn="auto" hangingPunct="1">
              <a:spcAft>
                <a:spcPts val="0"/>
              </a:spcAft>
              <a:defRPr/>
            </a:pPr>
            <a:r>
              <a:rPr lang="en-US" sz="3200" dirty="0" smtClean="0"/>
              <a:t>Modeling </a:t>
            </a:r>
            <a:r>
              <a:rPr lang="en-US" sz="3200" dirty="0"/>
              <a:t>Methodology: Conceptual Ontology</a:t>
            </a:r>
          </a:p>
        </p:txBody>
      </p:sp>
      <p:pic>
        <p:nvPicPr>
          <p:cNvPr id="93186" name="Picture 1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868363"/>
            <a:ext cx="8869362" cy="561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B785F64-023D-5E4F-9D33-DC4B631A7158}" type="slidenum">
              <a:rPr altLang="en-US" sz="1400">
                <a:solidFill>
                  <a:srgbClr val="339966"/>
                </a:solidFill>
                <a:latin typeface="Calibri" charset="0"/>
              </a:rPr>
              <a:pPr fontAlgn="base">
                <a:lnSpc>
                  <a:spcPct val="100000"/>
                </a:lnSpc>
                <a:spcBef>
                  <a:spcPct val="0"/>
                </a:spcBef>
                <a:spcAft>
                  <a:spcPct val="0"/>
                </a:spcAft>
                <a:buSzTx/>
                <a:buFontTx/>
                <a:buNone/>
              </a:pPr>
              <a:t>46</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22250" y="204788"/>
            <a:ext cx="10972800" cy="1143000"/>
          </a:xfrm>
        </p:spPr>
        <p:txBody>
          <a:bodyPr/>
          <a:lstStyle/>
          <a:p>
            <a:pPr eaLnBrk="1" fontAlgn="auto" hangingPunct="1">
              <a:spcAft>
                <a:spcPts val="0"/>
              </a:spcAft>
              <a:defRPr/>
            </a:pPr>
            <a:r>
              <a:rPr lang="en-US" sz="3200" dirty="0" smtClean="0"/>
              <a:t>Modeling </a:t>
            </a:r>
            <a:r>
              <a:rPr lang="en-US" sz="3200" dirty="0"/>
              <a:t>Methodology: </a:t>
            </a:r>
            <a:r>
              <a:rPr lang="en-US" sz="3200" dirty="0">
                <a:solidFill>
                  <a:prstClr val="black"/>
                </a:solidFill>
              </a:rPr>
              <a:t>Parametrization, Ontology Calculus</a:t>
            </a:r>
            <a:endParaRPr lang="en-US" sz="3200" dirty="0"/>
          </a:p>
        </p:txBody>
      </p:sp>
      <p:pic>
        <p:nvPicPr>
          <p:cNvPr id="95234"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4888" y="854075"/>
            <a:ext cx="8763000" cy="558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0096431-6FCB-3049-9D5A-D37350804223}" type="slidenum">
              <a:rPr altLang="en-US" sz="1400">
                <a:solidFill>
                  <a:srgbClr val="339966"/>
                </a:solidFill>
                <a:latin typeface="Calibri" charset="0"/>
              </a:rPr>
              <a:pPr fontAlgn="base">
                <a:lnSpc>
                  <a:spcPct val="100000"/>
                </a:lnSpc>
                <a:spcBef>
                  <a:spcPct val="0"/>
                </a:spcBef>
                <a:spcAft>
                  <a:spcPct val="0"/>
                </a:spcAft>
                <a:buSzTx/>
                <a:buFontTx/>
                <a:buNone/>
              </a:pPr>
              <a:t>47</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1"/>
          <p:cNvSpPr>
            <a:spLocks noChangeArrowheads="1"/>
          </p:cNvSpPr>
          <p:nvPr/>
        </p:nvSpPr>
        <p:spPr bwMode="auto">
          <a:xfrm>
            <a:off x="1508125" y="1054100"/>
            <a:ext cx="9159875" cy="2743200"/>
          </a:xfrm>
          <a:prstGeom prst="rect">
            <a:avLst/>
          </a:prstGeom>
          <a:solidFill>
            <a:srgbClr val="C6ECD8"/>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97282" name="Rectangle 15"/>
          <p:cNvSpPr>
            <a:spLocks noChangeArrowheads="1"/>
          </p:cNvSpPr>
          <p:nvPr/>
        </p:nvSpPr>
        <p:spPr bwMode="auto">
          <a:xfrm>
            <a:off x="1508125" y="3552825"/>
            <a:ext cx="9159875" cy="2743200"/>
          </a:xfrm>
          <a:prstGeom prst="rect">
            <a:avLst/>
          </a:prstGeom>
          <a:solidFill>
            <a:srgbClr val="FFDEB3"/>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2" name="Title 1">
            <a:extLst>
              <a:ext uri="{FF2B5EF4-FFF2-40B4-BE49-F238E27FC236}"/>
            </a:extLst>
          </p:cNvPr>
          <p:cNvSpPr>
            <a:spLocks noGrp="1"/>
          </p:cNvSpPr>
          <p:nvPr>
            <p:ph type="title"/>
          </p:nvPr>
        </p:nvSpPr>
        <p:spPr>
          <a:xfrm>
            <a:off x="152400" y="165100"/>
            <a:ext cx="10515600" cy="711200"/>
          </a:xfrm>
        </p:spPr>
        <p:txBody>
          <a:bodyPr/>
          <a:lstStyle/>
          <a:p>
            <a:pPr eaLnBrk="1" fontAlgn="auto" hangingPunct="1">
              <a:spcAft>
                <a:spcPts val="0"/>
              </a:spcAft>
              <a:defRPr/>
            </a:pPr>
            <a:r>
              <a:rPr lang="en-US" sz="3200" dirty="0" smtClean="0"/>
              <a:t>Modeling </a:t>
            </a:r>
            <a:r>
              <a:rPr lang="en-US" sz="3200" dirty="0"/>
              <a:t>Tools</a:t>
            </a:r>
          </a:p>
        </p:txBody>
      </p:sp>
      <p:pic>
        <p:nvPicPr>
          <p:cNvPr id="97284" name="Content Placeholder 3"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8125" y="3967163"/>
            <a:ext cx="6402388" cy="1219200"/>
          </a:xfrm>
        </p:spPr>
      </p:pic>
      <p:sp>
        <p:nvSpPr>
          <p:cNvPr id="97285" name="TextBox 4"/>
          <p:cNvSpPr txBox="1">
            <a:spLocks noChangeArrowheads="1"/>
          </p:cNvSpPr>
          <p:nvPr/>
        </p:nvSpPr>
        <p:spPr bwMode="auto">
          <a:xfrm>
            <a:off x="1519238" y="5138738"/>
            <a:ext cx="6524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b="1" i="1"/>
              <a:t>Focus: “world” knowledge, commonsense, automated reasoning</a:t>
            </a:r>
          </a:p>
        </p:txBody>
      </p:sp>
      <p:pic>
        <p:nvPicPr>
          <p:cNvPr id="9728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479550"/>
            <a:ext cx="63436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6" descr="Screen Clipping"/>
          <p:cNvPicPr>
            <a:picLocks noChangeAspect="1"/>
          </p:cNvPicPr>
          <p:nvPr/>
        </p:nvPicPr>
        <p:blipFill>
          <a:blip r:embed="rId4">
            <a:clrChange>
              <a:clrFrom>
                <a:srgbClr val="FFF8DC"/>
              </a:clrFrom>
              <a:clrTo>
                <a:srgbClr val="FFF8DC">
                  <a:alpha val="0"/>
                </a:srgbClr>
              </a:clrTo>
            </a:clrChange>
            <a:extLst>
              <a:ext uri="{28A0092B-C50C-407E-A947-70E740481C1C}">
                <a14:useLocalDpi xmlns:a14="http://schemas.microsoft.com/office/drawing/2010/main" val="0"/>
              </a:ext>
            </a:extLst>
          </a:blip>
          <a:srcRect l="2316" t="59193" r="89339" b="13223"/>
          <a:stretch>
            <a:fillRect/>
          </a:stretch>
        </p:blipFill>
        <p:spPr bwMode="auto">
          <a:xfrm>
            <a:off x="3336925" y="4848225"/>
            <a:ext cx="533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8" name="TextBox 7"/>
          <p:cNvSpPr txBox="1">
            <a:spLocks noChangeArrowheads="1"/>
          </p:cNvSpPr>
          <p:nvPr/>
        </p:nvSpPr>
        <p:spPr bwMode="auto">
          <a:xfrm>
            <a:off x="1531938" y="2298700"/>
            <a:ext cx="4622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i="1"/>
              <a:t>Focus: systems, system design, code generation</a:t>
            </a:r>
          </a:p>
        </p:txBody>
      </p:sp>
      <p:sp>
        <p:nvSpPr>
          <p:cNvPr id="97289" name="TextBox 8"/>
          <p:cNvSpPr txBox="1">
            <a:spLocks noChangeArrowheads="1"/>
          </p:cNvSpPr>
          <p:nvPr/>
        </p:nvSpPr>
        <p:spPr bwMode="auto">
          <a:xfrm>
            <a:off x="1531938" y="1114425"/>
            <a:ext cx="692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UML</a:t>
            </a:r>
          </a:p>
        </p:txBody>
      </p:sp>
      <p:sp>
        <p:nvSpPr>
          <p:cNvPr id="97290" name="TextBox 9"/>
          <p:cNvSpPr txBox="1">
            <a:spLocks noChangeArrowheads="1"/>
          </p:cNvSpPr>
          <p:nvPr/>
        </p:nvSpPr>
        <p:spPr bwMode="auto">
          <a:xfrm>
            <a:off x="1497013" y="3629025"/>
            <a:ext cx="5661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Knowledge Representation (KR) Languages, OWL</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26238" y="1976438"/>
            <a:ext cx="3514725" cy="1538287"/>
          </a:xfrm>
          <a:prstGeom prst="rect">
            <a:avLst/>
          </a:prstGeom>
          <a:solidFill>
            <a:srgbClr val="0070C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28050" y="461963"/>
            <a:ext cx="2024063" cy="1554162"/>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Related image"/>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2763" y="3849688"/>
            <a:ext cx="2814637" cy="1724025"/>
          </a:xfrm>
          <a:prstGeom prst="rect">
            <a:avLst/>
          </a:prstGeom>
          <a:solidFill>
            <a:schemeClr val="bg1"/>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26363" y="5726113"/>
            <a:ext cx="3627437" cy="3429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14FDEC13-E08D-AE46-A724-4FFFBE341C0F}" type="slidenum">
              <a:rPr altLang="en-US" sz="1400">
                <a:solidFill>
                  <a:srgbClr val="339966"/>
                </a:solidFill>
                <a:latin typeface="Calibri" charset="0"/>
              </a:rPr>
              <a:pPr fontAlgn="base">
                <a:lnSpc>
                  <a:spcPct val="100000"/>
                </a:lnSpc>
                <a:spcBef>
                  <a:spcPct val="0"/>
                </a:spcBef>
                <a:spcAft>
                  <a:spcPct val="0"/>
                </a:spcAft>
                <a:buSzTx/>
                <a:buFontTx/>
                <a:buNone/>
              </a:pPr>
              <a:t>48</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ChangeArrowheads="1"/>
          </p:cNvSpPr>
          <p:nvPr/>
        </p:nvSpPr>
        <p:spPr bwMode="auto">
          <a:xfrm>
            <a:off x="1524000" y="1182688"/>
            <a:ext cx="9144000" cy="1090612"/>
          </a:xfrm>
          <a:prstGeom prst="rect">
            <a:avLst/>
          </a:prstGeom>
          <a:solidFill>
            <a:srgbClr val="D5EFFF"/>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98306" name="Rectangle 4"/>
          <p:cNvSpPr>
            <a:spLocks noChangeArrowheads="1"/>
          </p:cNvSpPr>
          <p:nvPr/>
        </p:nvSpPr>
        <p:spPr bwMode="auto">
          <a:xfrm>
            <a:off x="1524000" y="2273300"/>
            <a:ext cx="9144000" cy="4038600"/>
          </a:xfrm>
          <a:prstGeom prst="rect">
            <a:avLst/>
          </a:prstGeom>
          <a:solidFill>
            <a:srgbClr val="FFDEB3"/>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2" name="Title 1">
            <a:extLst>
              <a:ext uri="{FF2B5EF4-FFF2-40B4-BE49-F238E27FC236}"/>
            </a:extLst>
          </p:cNvPr>
          <p:cNvSpPr>
            <a:spLocks noGrp="1"/>
          </p:cNvSpPr>
          <p:nvPr>
            <p:ph type="title"/>
          </p:nvPr>
        </p:nvSpPr>
        <p:spPr>
          <a:xfrm>
            <a:off x="152400" y="204788"/>
            <a:ext cx="10515600" cy="711200"/>
          </a:xfrm>
        </p:spPr>
        <p:txBody>
          <a:bodyPr/>
          <a:lstStyle/>
          <a:p>
            <a:pPr eaLnBrk="1" fontAlgn="auto" hangingPunct="1">
              <a:spcAft>
                <a:spcPts val="0"/>
              </a:spcAft>
              <a:defRPr/>
            </a:pPr>
            <a:r>
              <a:rPr lang="en-US" sz="3200" dirty="0" smtClean="0"/>
              <a:t>Modeling </a:t>
            </a:r>
            <a:r>
              <a:rPr lang="en-US" sz="3200" dirty="0"/>
              <a:t>Use-Case</a:t>
            </a:r>
          </a:p>
        </p:txBody>
      </p:sp>
      <p:sp>
        <p:nvSpPr>
          <p:cNvPr id="3" name="Content Placeholder 2">
            <a:extLst>
              <a:ext uri="{FF2B5EF4-FFF2-40B4-BE49-F238E27FC236}"/>
            </a:extLst>
          </p:cNvPr>
          <p:cNvSpPr>
            <a:spLocks noGrp="1"/>
          </p:cNvSpPr>
          <p:nvPr>
            <p:ph idx="1"/>
          </p:nvPr>
        </p:nvSpPr>
        <p:spPr>
          <a:xfrm>
            <a:off x="2095500" y="1282700"/>
            <a:ext cx="8001000" cy="5029200"/>
          </a:xfrm>
        </p:spPr>
        <p:txBody>
          <a:bodyPr rtlCol="0">
            <a:normAutofit fontScale="55000" lnSpcReduction="20000"/>
          </a:bodyPr>
          <a:lstStyle/>
          <a:p>
            <a:pPr eaLnBrk="1" fontAlgn="auto" hangingPunct="1">
              <a:spcAft>
                <a:spcPts val="0"/>
              </a:spcAft>
              <a:buFont typeface="Arial" panose="020B0604020202020204" pitchFamily="34" charset="0"/>
              <a:buChar char="•"/>
              <a:defRPr/>
            </a:pPr>
            <a:r>
              <a:rPr lang="en-US" dirty="0"/>
              <a:t>Police body cameras</a:t>
            </a:r>
          </a:p>
          <a:p>
            <a:pPr lvl="1" eaLnBrk="1" fontAlgn="auto" hangingPunct="1">
              <a:spcAft>
                <a:spcPts val="0"/>
              </a:spcAft>
              <a:buFont typeface="Courier New" panose="02070309020205020404" pitchFamily="49" charset="0"/>
              <a:buChar char="o"/>
              <a:defRPr/>
            </a:pPr>
            <a:r>
              <a:rPr lang="en-US" dirty="0"/>
              <a:t>Body cameras, location sensors, alarm sirens</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buFont typeface="Arial" panose="020B0604020202020204" pitchFamily="34" charset="0"/>
              <a:buChar char="•"/>
              <a:defRPr/>
            </a:pPr>
            <a:r>
              <a:rPr lang="en-US" dirty="0"/>
              <a:t>Security</a:t>
            </a:r>
          </a:p>
          <a:p>
            <a:pPr lvl="1" eaLnBrk="1" fontAlgn="auto" hangingPunct="1">
              <a:spcAft>
                <a:spcPts val="0"/>
              </a:spcAft>
              <a:buFont typeface="Courier New" panose="02070309020205020404" pitchFamily="49" charset="0"/>
              <a:buChar char="o"/>
              <a:defRPr/>
            </a:pPr>
            <a:r>
              <a:rPr lang="en-US" dirty="0"/>
              <a:t>Physical Security: broken, stolen</a:t>
            </a:r>
          </a:p>
          <a:p>
            <a:pPr lvl="1" eaLnBrk="1" fontAlgn="auto" hangingPunct="1">
              <a:spcAft>
                <a:spcPts val="0"/>
              </a:spcAft>
              <a:buFont typeface="Courier New" panose="02070309020205020404" pitchFamily="49" charset="0"/>
              <a:buChar char="o"/>
              <a:defRPr/>
            </a:pPr>
            <a:r>
              <a:rPr lang="en-US" dirty="0"/>
              <a:t>Cyber Security: CIA of data streams</a:t>
            </a:r>
          </a:p>
          <a:p>
            <a:pPr lvl="2" eaLnBrk="1" fontAlgn="auto" hangingPunct="1">
              <a:spcAft>
                <a:spcPts val="0"/>
              </a:spcAft>
              <a:buFont typeface="Wingdings" panose="05000000000000000000" pitchFamily="2" charset="2"/>
              <a:buChar char="§"/>
              <a:defRPr/>
            </a:pPr>
            <a:r>
              <a:rPr lang="en-US" dirty="0"/>
              <a:t>Important if used in court</a:t>
            </a:r>
          </a:p>
          <a:p>
            <a:pPr lvl="2" eaLnBrk="1" fontAlgn="auto" hangingPunct="1">
              <a:spcAft>
                <a:spcPts val="0"/>
              </a:spcAft>
              <a:buFont typeface="Wingdings" panose="05000000000000000000" pitchFamily="2" charset="2"/>
              <a:buChar char="§"/>
              <a:defRPr/>
            </a:pPr>
            <a:r>
              <a:rPr lang="en-US" dirty="0"/>
              <a:t>Potential approach: timestamp</a:t>
            </a:r>
          </a:p>
          <a:p>
            <a:pPr eaLnBrk="1" fontAlgn="auto" hangingPunct="1">
              <a:spcAft>
                <a:spcPts val="0"/>
              </a:spcAft>
              <a:buFont typeface="Arial" panose="020B0604020202020204" pitchFamily="34" charset="0"/>
              <a:buChar char="•"/>
              <a:defRPr/>
            </a:pPr>
            <a:r>
              <a:rPr lang="en-US" dirty="0"/>
              <a:t>Privacy</a:t>
            </a:r>
          </a:p>
          <a:p>
            <a:pPr lvl="1" eaLnBrk="1" fontAlgn="auto" hangingPunct="1">
              <a:spcAft>
                <a:spcPts val="0"/>
              </a:spcAft>
              <a:buFont typeface="Courier New" panose="02070309020205020404" pitchFamily="49" charset="0"/>
              <a:buChar char="o"/>
              <a:defRPr/>
            </a:pPr>
            <a:r>
              <a:rPr lang="en-US" dirty="0"/>
              <a:t>Is face recognition in use?</a:t>
            </a:r>
          </a:p>
          <a:p>
            <a:pPr lvl="1" eaLnBrk="1" fontAlgn="auto" hangingPunct="1">
              <a:spcAft>
                <a:spcPts val="0"/>
              </a:spcAft>
              <a:buFont typeface="Courier New" panose="02070309020205020404" pitchFamily="49" charset="0"/>
              <a:buChar char="o"/>
              <a:defRPr/>
            </a:pPr>
            <a:r>
              <a:rPr lang="en-US" dirty="0"/>
              <a:t>Who has access to the information?</a:t>
            </a:r>
          </a:p>
          <a:p>
            <a:pPr eaLnBrk="1" fontAlgn="auto" hangingPunct="1">
              <a:spcAft>
                <a:spcPts val="0"/>
              </a:spcAft>
              <a:buFont typeface="Arial" panose="020B0604020202020204" pitchFamily="34" charset="0"/>
              <a:buChar char="•"/>
              <a:defRPr/>
            </a:pPr>
            <a:r>
              <a:rPr lang="en-US" dirty="0"/>
              <a:t>Reliability: will the camera work 24/7?</a:t>
            </a:r>
          </a:p>
          <a:p>
            <a:pPr lvl="1" eaLnBrk="1" fontAlgn="auto" hangingPunct="1">
              <a:spcAft>
                <a:spcPts val="0"/>
              </a:spcAft>
              <a:buFont typeface="Courier New" panose="02070309020205020404" pitchFamily="49" charset="0"/>
              <a:buChar char="o"/>
              <a:defRPr/>
            </a:pPr>
            <a:r>
              <a:rPr lang="en-US" dirty="0"/>
              <a:t>Data reliability:</a:t>
            </a:r>
          </a:p>
          <a:p>
            <a:pPr lvl="2" eaLnBrk="1" fontAlgn="auto" hangingPunct="1">
              <a:spcAft>
                <a:spcPts val="0"/>
              </a:spcAft>
              <a:buFont typeface="Wingdings" panose="05000000000000000000" pitchFamily="2" charset="2"/>
              <a:buChar char="§"/>
              <a:defRPr/>
            </a:pPr>
            <a:r>
              <a:rPr lang="en-US" dirty="0"/>
              <a:t>Multiple cameras, multiple streams</a:t>
            </a:r>
          </a:p>
          <a:p>
            <a:pPr lvl="2" eaLnBrk="1" fontAlgn="auto" hangingPunct="1">
              <a:spcAft>
                <a:spcPts val="0"/>
              </a:spcAft>
              <a:buFont typeface="Wingdings" panose="05000000000000000000" pitchFamily="2" charset="2"/>
              <a:buChar char="§"/>
              <a:defRPr/>
            </a:pPr>
            <a:r>
              <a:rPr lang="en-US" dirty="0"/>
              <a:t>Stored on a server</a:t>
            </a:r>
          </a:p>
          <a:p>
            <a:pPr lvl="2" eaLnBrk="1" fontAlgn="auto" hangingPunct="1">
              <a:spcAft>
                <a:spcPts val="0"/>
              </a:spcAft>
              <a:buFont typeface="Wingdings" panose="05000000000000000000" pitchFamily="2" charset="2"/>
              <a:buChar char="§"/>
              <a:defRPr/>
            </a:pPr>
            <a:r>
              <a:rPr lang="en-US" dirty="0"/>
              <a:t>Who has access? Who can access all streams?</a:t>
            </a:r>
          </a:p>
          <a:p>
            <a:pPr eaLnBrk="1" fontAlgn="auto" hangingPunct="1">
              <a:spcAft>
                <a:spcPts val="0"/>
              </a:spcAft>
              <a:buFont typeface="Arial" panose="020B0604020202020204" pitchFamily="34" charset="0"/>
              <a:buChar char="•"/>
              <a:defRPr/>
            </a:pPr>
            <a:r>
              <a:rPr lang="en-US" dirty="0"/>
              <a:t>Resilience</a:t>
            </a:r>
          </a:p>
          <a:p>
            <a:pPr lvl="1" eaLnBrk="1" fontAlgn="auto" hangingPunct="1">
              <a:spcAft>
                <a:spcPts val="0"/>
              </a:spcAft>
              <a:buFont typeface="Courier New" panose="02070309020205020404" pitchFamily="49" charset="0"/>
              <a:buChar char="o"/>
              <a:defRPr/>
            </a:pPr>
            <a:r>
              <a:rPr lang="en-US" dirty="0"/>
              <a:t>What if a camera does not work?</a:t>
            </a:r>
          </a:p>
          <a:p>
            <a:pPr lvl="1" eaLnBrk="1" fontAlgn="auto" hangingPunct="1">
              <a:spcAft>
                <a:spcPts val="0"/>
              </a:spcAft>
              <a:buFont typeface="Courier New" panose="02070309020205020404" pitchFamily="49" charset="0"/>
              <a:buChar char="o"/>
              <a:defRPr/>
            </a:pPr>
            <a:r>
              <a:rPr lang="en-US" dirty="0"/>
              <a:t>Can the stream from a nearby camera be used as a substitute?</a:t>
            </a:r>
          </a:p>
          <a:p>
            <a:pPr lvl="2" eaLnBrk="1" fontAlgn="auto" hangingPunct="1">
              <a:spcAft>
                <a:spcPts val="0"/>
              </a:spcAft>
              <a:buFont typeface="Wingdings" panose="05000000000000000000" pitchFamily="2" charset="2"/>
              <a:buChar char="§"/>
              <a:defRPr/>
            </a:pPr>
            <a:r>
              <a:rPr lang="en-US" dirty="0"/>
              <a:t>“Stitch camera feeds from home security systems”</a:t>
            </a:r>
          </a:p>
        </p:txBody>
      </p:sp>
      <p:sp>
        <p:nvSpPr>
          <p:cNvPr id="98309" name="TextBox 3"/>
          <p:cNvSpPr txBox="1">
            <a:spLocks noChangeArrowheads="1"/>
          </p:cNvSpPr>
          <p:nvPr/>
        </p:nvSpPr>
        <p:spPr bwMode="auto">
          <a:xfrm rot="-5400000">
            <a:off x="394494" y="3856832"/>
            <a:ext cx="3032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800" b="1" u="sng"/>
              <a:t>Trustworthiness elements</a:t>
            </a:r>
          </a:p>
        </p:txBody>
      </p:sp>
      <p:sp>
        <p:nvSpPr>
          <p:cNvPr id="98310" name="TextBox 5"/>
          <p:cNvSpPr txBox="1">
            <a:spLocks noChangeArrowheads="1"/>
          </p:cNvSpPr>
          <p:nvPr/>
        </p:nvSpPr>
        <p:spPr bwMode="auto">
          <a:xfrm rot="-5400000">
            <a:off x="1318419" y="1367632"/>
            <a:ext cx="958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800" b="1"/>
              <a:t>Device</a:t>
            </a:r>
          </a:p>
          <a:p>
            <a:pPr algn="ctr" eaLnBrk="1" hangingPunct="1">
              <a:lnSpc>
                <a:spcPct val="100000"/>
              </a:lnSpc>
              <a:spcBef>
                <a:spcPct val="0"/>
              </a:spcBef>
              <a:buSzTx/>
              <a:buFontTx/>
              <a:buNone/>
            </a:pPr>
            <a:r>
              <a:rPr lang="en-US" altLang="en-US" sz="1800" b="1" u="sng"/>
              <a:t>model</a:t>
            </a:r>
          </a:p>
        </p:txBody>
      </p:sp>
      <p:pic>
        <p:nvPicPr>
          <p:cNvPr id="98311"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4438" y="1816100"/>
            <a:ext cx="4360862"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F72BA84-ED63-FF44-9B01-E825FD8B2514}" type="slidenum">
              <a:rPr altLang="en-US" sz="1400">
                <a:solidFill>
                  <a:srgbClr val="339966"/>
                </a:solidFill>
                <a:latin typeface="Calibri" charset="0"/>
              </a:rPr>
              <a:pPr fontAlgn="base">
                <a:lnSpc>
                  <a:spcPct val="100000"/>
                </a:lnSpc>
                <a:spcBef>
                  <a:spcPct val="0"/>
                </a:spcBef>
                <a:spcAft>
                  <a:spcPct val="0"/>
                </a:spcAft>
                <a:buSzTx/>
                <a:buFontTx/>
                <a:buNone/>
              </a:pPr>
              <a:t>49</a:t>
            </a:fld>
            <a:endParaRPr altLang="en-US" sz="1400">
              <a:solidFill>
                <a:srgbClr val="339966"/>
              </a:solidFill>
              <a:latin typeface="Calibri" charset="0"/>
            </a:endParaRPr>
          </a:p>
        </p:txBody>
      </p:sp>
      <p:pic>
        <p:nvPicPr>
          <p:cNvPr id="983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313" y="850900"/>
            <a:ext cx="9856787"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extLst>
          </p:cNvPr>
          <p:cNvSpPr>
            <a:spLocks noGrp="1" noChangeAspect="1"/>
          </p:cNvSpPr>
          <p:nvPr>
            <p:ph type="sldNum" sz="quarter" idx="16"/>
          </p:nvPr>
        </p:nvSpPr>
        <p:spPr>
          <a:xfrm>
            <a:off x="9572625" y="5524500"/>
            <a:ext cx="407988" cy="249238"/>
          </a:xfrm>
        </p:spPr>
        <p:txBody>
          <a:bodyPr/>
          <a:lstStyle/>
          <a:p>
            <a:pPr>
              <a:defRPr/>
            </a:pPr>
            <a:fld id="{1DF46C53-8A77-994B-A03A-07BF78269063}" type="slidenum">
              <a:rPr sz="750"/>
              <a:pPr>
                <a:defRPr/>
              </a:pPr>
              <a:t>5</a:t>
            </a:fld>
            <a:endParaRPr sz="750" dirty="0"/>
          </a:p>
        </p:txBody>
      </p:sp>
      <p:sp>
        <p:nvSpPr>
          <p:cNvPr id="3" name="Title 2">
            <a:extLst>
              <a:ext uri="{FF2B5EF4-FFF2-40B4-BE49-F238E27FC236}"/>
            </a:extLst>
          </p:cNvPr>
          <p:cNvSpPr>
            <a:spLocks noGrp="1" noChangeAspect="1"/>
          </p:cNvSpPr>
          <p:nvPr>
            <p:ph type="title"/>
          </p:nvPr>
        </p:nvSpPr>
        <p:spPr>
          <a:xfrm>
            <a:off x="279400" y="284163"/>
            <a:ext cx="11268075" cy="1065212"/>
          </a:xfrm>
        </p:spPr>
        <p:txBody>
          <a:bodyPr/>
          <a:lstStyle/>
          <a:p>
            <a:pPr eaLnBrk="1" fontAlgn="auto" hangingPunct="1">
              <a:spcAft>
                <a:spcPts val="0"/>
              </a:spcAft>
              <a:defRPr/>
            </a:pPr>
            <a:r>
              <a:rPr lang="en-GB" sz="3200" dirty="0" smtClean="0"/>
              <a:t>Trustworthiness</a:t>
            </a:r>
            <a:r>
              <a:rPr lang="en-GB" sz="3200" dirty="0"/>
              <a:t>: integrated concept</a:t>
            </a:r>
            <a:r>
              <a:rPr lang="en-GB" dirty="0"/>
              <a:t/>
            </a:r>
            <a:br>
              <a:rPr lang="en-GB" dirty="0"/>
            </a:br>
            <a:r>
              <a:rPr lang="en-GB" sz="1500" dirty="0"/>
              <a:t>From NIST CPS Framework  (https://s3.amazonaws.com/nist-sgcps/cpspwg/files/pwgglobal/CPS_PWG_Framework_for_Cyber_Physical_Systems_Release_1_0Final.pdf_</a:t>
            </a:r>
            <a:endParaRPr lang="en-US" sz="1500" dirty="0"/>
          </a:p>
        </p:txBody>
      </p:sp>
      <p:sp>
        <p:nvSpPr>
          <p:cNvPr id="5" name="Pentagon 4">
            <a:extLst>
              <a:ext uri="{FF2B5EF4-FFF2-40B4-BE49-F238E27FC236}"/>
            </a:extLst>
          </p:cNvPr>
          <p:cNvSpPr>
            <a:spLocks noChangeAspect="1"/>
          </p:cNvSpPr>
          <p:nvPr/>
        </p:nvSpPr>
        <p:spPr>
          <a:xfrm>
            <a:off x="2714625" y="1581150"/>
            <a:ext cx="2493963" cy="7048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Safety</a:t>
            </a:r>
            <a:endParaRPr lang="en-US" sz="1500" b="1" dirty="0">
              <a:solidFill>
                <a:prstClr val="white"/>
              </a:solidFill>
            </a:endParaRPr>
          </a:p>
        </p:txBody>
      </p:sp>
      <p:sp>
        <p:nvSpPr>
          <p:cNvPr id="7" name="Pentagon 6">
            <a:extLst>
              <a:ext uri="{FF2B5EF4-FFF2-40B4-BE49-F238E27FC236}"/>
            </a:extLst>
          </p:cNvPr>
          <p:cNvSpPr>
            <a:spLocks noChangeAspect="1"/>
          </p:cNvSpPr>
          <p:nvPr/>
        </p:nvSpPr>
        <p:spPr>
          <a:xfrm>
            <a:off x="2740025" y="3957638"/>
            <a:ext cx="2468563" cy="6985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Reliability</a:t>
            </a:r>
            <a:endParaRPr lang="en-US" sz="1500" b="1" dirty="0">
              <a:solidFill>
                <a:prstClr val="white"/>
              </a:solidFill>
            </a:endParaRPr>
          </a:p>
        </p:txBody>
      </p:sp>
      <p:sp>
        <p:nvSpPr>
          <p:cNvPr id="8" name="Pentagon 7">
            <a:extLst>
              <a:ext uri="{FF2B5EF4-FFF2-40B4-BE49-F238E27FC236}"/>
            </a:extLst>
          </p:cNvPr>
          <p:cNvSpPr>
            <a:spLocks noChangeAspect="1"/>
          </p:cNvSpPr>
          <p:nvPr/>
        </p:nvSpPr>
        <p:spPr>
          <a:xfrm>
            <a:off x="2740025" y="3163888"/>
            <a:ext cx="2468563" cy="6985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Privacy</a:t>
            </a:r>
            <a:endParaRPr lang="en-US" sz="1500" b="1" dirty="0">
              <a:solidFill>
                <a:prstClr val="white"/>
              </a:solidFill>
            </a:endParaRPr>
          </a:p>
        </p:txBody>
      </p:sp>
      <p:sp>
        <p:nvSpPr>
          <p:cNvPr id="6" name="Chevron 5">
            <a:extLst>
              <a:ext uri="{FF2B5EF4-FFF2-40B4-BE49-F238E27FC236}"/>
            </a:extLst>
          </p:cNvPr>
          <p:cNvSpPr>
            <a:spLocks noChangeAspect="1"/>
          </p:cNvSpPr>
          <p:nvPr/>
        </p:nvSpPr>
        <p:spPr>
          <a:xfrm>
            <a:off x="5153025" y="1597025"/>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US" sz="1200" b="1" dirty="0">
                <a:solidFill>
                  <a:schemeClr val="accent1">
                    <a:lumMod val="75000"/>
                  </a:schemeClr>
                </a:solidFill>
              </a:rPr>
              <a:t>Ability to ensure the absence of catastrophic consequences on the life, health, property, or data of stakeholders</a:t>
            </a:r>
          </a:p>
        </p:txBody>
      </p:sp>
      <p:sp>
        <p:nvSpPr>
          <p:cNvPr id="11" name="Pentagon 10">
            <a:extLst>
              <a:ext uri="{FF2B5EF4-FFF2-40B4-BE49-F238E27FC236}"/>
            </a:extLst>
          </p:cNvPr>
          <p:cNvSpPr>
            <a:spLocks noChangeAspect="1"/>
          </p:cNvSpPr>
          <p:nvPr/>
        </p:nvSpPr>
        <p:spPr>
          <a:xfrm>
            <a:off x="2727325" y="2406650"/>
            <a:ext cx="2468563" cy="6985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Security</a:t>
            </a:r>
            <a:endParaRPr lang="en-US" sz="1500" b="1" dirty="0">
              <a:solidFill>
                <a:prstClr val="white"/>
              </a:solidFill>
            </a:endParaRPr>
          </a:p>
        </p:txBody>
      </p:sp>
      <p:sp>
        <p:nvSpPr>
          <p:cNvPr id="12" name="Chevron 11">
            <a:extLst>
              <a:ext uri="{FF2B5EF4-FFF2-40B4-BE49-F238E27FC236}"/>
            </a:extLst>
          </p:cNvPr>
          <p:cNvSpPr>
            <a:spLocks noChangeAspect="1"/>
          </p:cNvSpPr>
          <p:nvPr/>
        </p:nvSpPr>
        <p:spPr>
          <a:xfrm>
            <a:off x="5153025" y="2428875"/>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US" sz="1200" b="1" dirty="0">
                <a:solidFill>
                  <a:schemeClr val="accent1">
                    <a:lumMod val="75000"/>
                  </a:schemeClr>
                </a:solidFill>
              </a:rPr>
              <a:t>Internal or external protection from unintended and unauthorized access, change, damage, destruction, or use of systems</a:t>
            </a:r>
          </a:p>
        </p:txBody>
      </p:sp>
      <p:sp>
        <p:nvSpPr>
          <p:cNvPr id="13" name="Chevron 12">
            <a:extLst>
              <a:ext uri="{FF2B5EF4-FFF2-40B4-BE49-F238E27FC236}"/>
            </a:extLst>
          </p:cNvPr>
          <p:cNvSpPr>
            <a:spLocks noChangeAspect="1"/>
          </p:cNvSpPr>
          <p:nvPr/>
        </p:nvSpPr>
        <p:spPr>
          <a:xfrm>
            <a:off x="5238750" y="3203575"/>
            <a:ext cx="4537075" cy="700088"/>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US" sz="1200" b="1" dirty="0">
                <a:solidFill>
                  <a:schemeClr val="accent1">
                    <a:lumMod val="75000"/>
                  </a:schemeClr>
                </a:solidFill>
              </a:rPr>
              <a:t>Risks to individuals arising from the processing of their personal information</a:t>
            </a:r>
          </a:p>
        </p:txBody>
      </p:sp>
      <p:sp>
        <p:nvSpPr>
          <p:cNvPr id="14" name="Chevron 13">
            <a:extLst>
              <a:ext uri="{FF2B5EF4-FFF2-40B4-BE49-F238E27FC236}"/>
            </a:extLst>
          </p:cNvPr>
          <p:cNvSpPr>
            <a:spLocks noChangeAspect="1"/>
          </p:cNvSpPr>
          <p:nvPr/>
        </p:nvSpPr>
        <p:spPr>
          <a:xfrm>
            <a:off x="5275263" y="3971925"/>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US" sz="1200" b="1" dirty="0">
                <a:solidFill>
                  <a:schemeClr val="accent1">
                    <a:lumMod val="75000"/>
                  </a:schemeClr>
                </a:solidFill>
              </a:rPr>
              <a:t>Ability to deliver stable and predictable performance in expected conditions</a:t>
            </a:r>
          </a:p>
        </p:txBody>
      </p:sp>
      <p:sp>
        <p:nvSpPr>
          <p:cNvPr id="15" name="Pentagon 14">
            <a:extLst>
              <a:ext uri="{FF2B5EF4-FFF2-40B4-BE49-F238E27FC236}"/>
            </a:extLst>
          </p:cNvPr>
          <p:cNvSpPr>
            <a:spLocks noChangeAspect="1"/>
          </p:cNvSpPr>
          <p:nvPr/>
        </p:nvSpPr>
        <p:spPr>
          <a:xfrm>
            <a:off x="2743200" y="4819650"/>
            <a:ext cx="2493963" cy="7048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Resilience</a:t>
            </a:r>
            <a:endParaRPr lang="en-US" sz="1500" b="1" dirty="0">
              <a:solidFill>
                <a:prstClr val="white"/>
              </a:solidFill>
            </a:endParaRPr>
          </a:p>
        </p:txBody>
      </p:sp>
      <p:sp>
        <p:nvSpPr>
          <p:cNvPr id="16" name="Chevron 15">
            <a:extLst>
              <a:ext uri="{FF2B5EF4-FFF2-40B4-BE49-F238E27FC236}"/>
            </a:extLst>
          </p:cNvPr>
          <p:cNvSpPr>
            <a:spLocks noChangeAspect="1"/>
          </p:cNvSpPr>
          <p:nvPr/>
        </p:nvSpPr>
        <p:spPr>
          <a:xfrm>
            <a:off x="5221288" y="4819650"/>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US" sz="1200" b="1" dirty="0">
                <a:solidFill>
                  <a:schemeClr val="accent1">
                    <a:lumMod val="75000"/>
                  </a:schemeClr>
                </a:solidFill>
              </a:rPr>
              <a:t>Ability of withstand instability, unexpected conditions, and gracefully return to predictable, but possibly degraded, performance.</a:t>
            </a:r>
          </a:p>
        </p:txBody>
      </p:sp>
      <p:sp>
        <p:nvSpPr>
          <p:cNvPr id="110606" name="TextBox 8"/>
          <p:cNvSpPr txBox="1">
            <a:spLocks noChangeArrowheads="1"/>
          </p:cNvSpPr>
          <p:nvPr/>
        </p:nvSpPr>
        <p:spPr bwMode="auto">
          <a:xfrm>
            <a:off x="966788" y="5773738"/>
            <a:ext cx="988853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lnSpc>
                <a:spcPct val="90000"/>
              </a:lnSpc>
              <a:spcBef>
                <a:spcPts val="1000"/>
              </a:spcBef>
              <a:buSzPct val="125000"/>
              <a:buFont typeface="Arial" charset="0"/>
              <a:buChar char="•"/>
              <a:defRPr sz="2800">
                <a:solidFill>
                  <a:schemeClr val="tx1"/>
                </a:solidFill>
                <a:latin typeface="Arial" charset="0"/>
              </a:defRPr>
            </a:lvl1pPr>
            <a:lvl2pPr marL="742950" indent="-285750" defTabSz="912813">
              <a:lnSpc>
                <a:spcPct val="90000"/>
              </a:lnSpc>
              <a:spcBef>
                <a:spcPts val="500"/>
              </a:spcBef>
              <a:buFont typeface="Courier New" charset="0"/>
              <a:buChar char="o"/>
              <a:defRPr sz="2400">
                <a:solidFill>
                  <a:schemeClr val="tx1"/>
                </a:solidFill>
                <a:latin typeface="Arial" charset="0"/>
              </a:defRPr>
            </a:lvl2pPr>
            <a:lvl3pPr marL="1143000" indent="-228600" defTabSz="912813">
              <a:lnSpc>
                <a:spcPct val="90000"/>
              </a:lnSpc>
              <a:spcBef>
                <a:spcPts val="500"/>
              </a:spcBef>
              <a:buFont typeface="Wingdings" charset="2"/>
              <a:buChar char="§"/>
              <a:defRPr sz="2000">
                <a:solidFill>
                  <a:schemeClr val="tx1"/>
                </a:solidFill>
                <a:latin typeface="Arial" charset="0"/>
              </a:defRPr>
            </a:lvl3pPr>
            <a:lvl4pPr marL="1600200" indent="-228600" defTabSz="912813">
              <a:lnSpc>
                <a:spcPct val="90000"/>
              </a:lnSpc>
              <a:spcBef>
                <a:spcPts val="500"/>
              </a:spcBef>
              <a:buFont typeface="Arial" charset="0"/>
              <a:buChar char="•"/>
              <a:defRPr>
                <a:solidFill>
                  <a:schemeClr val="tx1"/>
                </a:solidFill>
                <a:latin typeface="Arial" charset="0"/>
              </a:defRPr>
            </a:lvl4pPr>
            <a:lvl5pPr marL="2057400" indent="-228600" defTabSz="912813">
              <a:lnSpc>
                <a:spcPct val="90000"/>
              </a:lnSpc>
              <a:spcBef>
                <a:spcPts val="500"/>
              </a:spcBef>
              <a:buFont typeface="Arial" charset="0"/>
              <a:buChar char="•"/>
              <a:defRPr>
                <a:solidFill>
                  <a:schemeClr val="tx1"/>
                </a:solidFill>
                <a:latin typeface="Arial" charset="0"/>
              </a:defRPr>
            </a:lvl5pPr>
            <a:lvl6pPr marL="25146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defTabSz="912813"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defRPr/>
            </a:pPr>
            <a:r>
              <a:rPr lang="en-US" altLang="en-US" sz="1800" b="1" dirty="0" smtClean="0">
                <a:solidFill>
                  <a:schemeClr val="accent1">
                    <a:lumMod val="75000"/>
                  </a:schemeClr>
                </a:solidFill>
              </a:rPr>
              <a:t>Definition: </a:t>
            </a:r>
            <a:r>
              <a:rPr lang="en-US" altLang="en-US" sz="1800" dirty="0" smtClean="0">
                <a:solidFill>
                  <a:srgbClr val="000000"/>
                </a:solidFill>
              </a:rPr>
              <a:t>Demonstrable likelihood that the system performs according to designed behavior under a typical set of conditions as evidenced by its characteristics, such as safety, security, privacy, reliability and resilience. </a:t>
            </a:r>
          </a:p>
          <a:p>
            <a:pPr eaLnBrk="1" hangingPunct="1">
              <a:lnSpc>
                <a:spcPct val="100000"/>
              </a:lnSpc>
              <a:spcBef>
                <a:spcPct val="0"/>
              </a:spcBef>
              <a:buSzTx/>
              <a:buFontTx/>
              <a:buNone/>
              <a:defRPr/>
            </a:pPr>
            <a:endParaRPr lang="en-US" altLang="en-US" sz="1100" dirty="0" smtClean="0">
              <a:solidFill>
                <a:srgbClr val="003C7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1" grpId="0" animBg="1"/>
      <p:bldP spid="12" grpId="0" animBg="1"/>
      <p:bldP spid="13" grpId="0" animBg="1"/>
      <p:bldP spid="14" grpId="0" animBg="1"/>
      <p:bldP spid="15"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20663" y="101600"/>
            <a:ext cx="6956425" cy="1143000"/>
          </a:xfrm>
        </p:spPr>
        <p:txBody>
          <a:bodyPr/>
          <a:lstStyle/>
          <a:p>
            <a:pPr eaLnBrk="1" fontAlgn="auto" hangingPunct="1">
              <a:spcAft>
                <a:spcPts val="0"/>
              </a:spcAft>
              <a:defRPr/>
            </a:pPr>
            <a:r>
              <a:rPr lang="en-US" sz="3200" dirty="0" smtClean="0"/>
              <a:t>Earlier </a:t>
            </a:r>
            <a:r>
              <a:rPr lang="en-US" sz="3200" dirty="0"/>
              <a:t>Work: Cone-of-Impact Vulnerability Assessment</a:t>
            </a:r>
          </a:p>
        </p:txBody>
      </p:sp>
      <p:pic>
        <p:nvPicPr>
          <p:cNvPr id="993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228600"/>
            <a:ext cx="8050213"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F5A4F85-ADAF-684A-B093-CA8A125164BB}" type="slidenum">
              <a:rPr altLang="en-US" sz="1400">
                <a:solidFill>
                  <a:srgbClr val="339966"/>
                </a:solidFill>
                <a:latin typeface="Calibri" charset="0"/>
              </a:rPr>
              <a:pPr fontAlgn="base">
                <a:lnSpc>
                  <a:spcPct val="100000"/>
                </a:lnSpc>
                <a:spcBef>
                  <a:spcPct val="0"/>
                </a:spcBef>
                <a:spcAft>
                  <a:spcPct val="0"/>
                </a:spcAft>
                <a:buSzTx/>
                <a:buFontTx/>
                <a:buNone/>
              </a:pPr>
              <a:t>50</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60363" y="515938"/>
            <a:ext cx="10936287" cy="711200"/>
          </a:xfrm>
        </p:spPr>
        <p:txBody>
          <a:bodyPr>
            <a:noAutofit/>
          </a:bodyPr>
          <a:lstStyle/>
          <a:p>
            <a:pPr eaLnBrk="1" fontAlgn="auto" hangingPunct="1">
              <a:spcAft>
                <a:spcPts val="0"/>
              </a:spcAft>
              <a:defRPr/>
            </a:pPr>
            <a:r>
              <a:rPr lang="en-US" sz="4000" dirty="0" smtClean="0"/>
              <a:t>Systems </a:t>
            </a:r>
            <a:r>
              <a:rPr lang="en-US" sz="4000" dirty="0"/>
              <a:t>Engineering and the CPS </a:t>
            </a:r>
            <a:r>
              <a:rPr lang="en-US" sz="4000" dirty="0" smtClean="0"/>
              <a:t>Framework</a:t>
            </a:r>
            <a:endParaRPr lang="en-US" sz="4000" dirty="0"/>
          </a:p>
        </p:txBody>
      </p:sp>
      <p:sp>
        <p:nvSpPr>
          <p:cNvPr id="10035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CD82A3F-7594-2149-B644-5F8550FB9CEB}" type="slidenum">
              <a:rPr altLang="en-US" sz="1400">
                <a:solidFill>
                  <a:srgbClr val="339966"/>
                </a:solidFill>
                <a:latin typeface="Calibri" charset="0"/>
              </a:rPr>
              <a:pPr fontAlgn="base">
                <a:lnSpc>
                  <a:spcPct val="100000"/>
                </a:lnSpc>
                <a:spcBef>
                  <a:spcPct val="0"/>
                </a:spcBef>
                <a:spcAft>
                  <a:spcPct val="0"/>
                </a:spcAft>
                <a:buSzTx/>
                <a:buFontTx/>
                <a:buNone/>
              </a:pPr>
              <a:t>51</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03213" y="287338"/>
            <a:ext cx="10515600" cy="711200"/>
          </a:xfrm>
        </p:spPr>
        <p:txBody>
          <a:bodyPr/>
          <a:lstStyle/>
          <a:p>
            <a:pPr>
              <a:defRPr/>
            </a:pPr>
            <a:r>
              <a:rPr lang="en-US" sz="3200" dirty="0" smtClean="0"/>
              <a:t>Our </a:t>
            </a:r>
            <a:r>
              <a:rPr lang="en-US" sz="3200" dirty="0"/>
              <a:t>goals for the CPS Framework</a:t>
            </a:r>
          </a:p>
        </p:txBody>
      </p:sp>
      <p:sp>
        <p:nvSpPr>
          <p:cNvPr id="3" name="Content Placeholder 2">
            <a:extLst>
              <a:ext uri="{FF2B5EF4-FFF2-40B4-BE49-F238E27FC236}"/>
            </a:extLst>
          </p:cNvPr>
          <p:cNvSpPr>
            <a:spLocks noGrp="1"/>
          </p:cNvSpPr>
          <p:nvPr>
            <p:ph idx="1"/>
          </p:nvPr>
        </p:nvSpPr>
        <p:spPr>
          <a:xfrm>
            <a:off x="923925" y="1865313"/>
            <a:ext cx="10515600" cy="3516312"/>
          </a:xfrm>
        </p:spPr>
        <p:txBody>
          <a:bodyPr/>
          <a:lstStyle/>
          <a:p>
            <a:pPr>
              <a:spcBef>
                <a:spcPts val="3600"/>
              </a:spcBef>
              <a:buFont typeface="Arial" panose="020B0604020202020204" pitchFamily="34" charset="0"/>
              <a:buChar char="•"/>
              <a:defRPr/>
            </a:pPr>
            <a:r>
              <a:rPr lang="en-US" dirty="0" smtClean="0"/>
              <a:t>CPS Framework does </a:t>
            </a:r>
            <a:r>
              <a:rPr lang="en-US" b="1" dirty="0" smtClean="0">
                <a:solidFill>
                  <a:srgbClr val="C00000"/>
                </a:solidFill>
              </a:rPr>
              <a:t>not replace </a:t>
            </a:r>
            <a:r>
              <a:rPr lang="en-US" dirty="0"/>
              <a:t>systems </a:t>
            </a:r>
            <a:r>
              <a:rPr lang="en-US" dirty="0" smtClean="0"/>
              <a:t>engineering (SE) </a:t>
            </a:r>
            <a:r>
              <a:rPr lang="en-US" dirty="0"/>
              <a:t>processes!</a:t>
            </a:r>
          </a:p>
          <a:p>
            <a:pPr>
              <a:spcBef>
                <a:spcPts val="3600"/>
              </a:spcBef>
              <a:buFont typeface="Arial" panose="020B0604020202020204" pitchFamily="34" charset="0"/>
              <a:buChar char="•"/>
              <a:defRPr/>
            </a:pPr>
            <a:r>
              <a:rPr lang="en-US" dirty="0"/>
              <a:t>We believe that </a:t>
            </a:r>
            <a:r>
              <a:rPr lang="en-US" b="1" dirty="0">
                <a:solidFill>
                  <a:schemeClr val="accent5"/>
                </a:solidFill>
              </a:rPr>
              <a:t>existing </a:t>
            </a:r>
            <a:r>
              <a:rPr lang="en-US" b="1" dirty="0" smtClean="0">
                <a:solidFill>
                  <a:schemeClr val="accent5"/>
                </a:solidFill>
              </a:rPr>
              <a:t>SE approaches </a:t>
            </a:r>
            <a:r>
              <a:rPr lang="en-US" b="1" dirty="0">
                <a:solidFill>
                  <a:schemeClr val="accent5"/>
                </a:solidFill>
              </a:rPr>
              <a:t>do not explicitly consider the breadth of concerns</a:t>
            </a:r>
            <a:r>
              <a:rPr lang="en-US" b="1" dirty="0"/>
              <a:t> </a:t>
            </a:r>
            <a:r>
              <a:rPr lang="en-US" dirty="0"/>
              <a:t>required for CPS</a:t>
            </a:r>
          </a:p>
          <a:p>
            <a:pPr>
              <a:spcBef>
                <a:spcPts val="3600"/>
              </a:spcBef>
              <a:buFont typeface="Arial" panose="020B0604020202020204" pitchFamily="34" charset="0"/>
              <a:buChar char="•"/>
              <a:defRPr/>
            </a:pPr>
            <a:r>
              <a:rPr lang="en-US" dirty="0" smtClean="0"/>
              <a:t>The goal </a:t>
            </a:r>
            <a:r>
              <a:rPr lang="en-US" dirty="0"/>
              <a:t>is to </a:t>
            </a:r>
            <a:r>
              <a:rPr lang="en-US" b="1" dirty="0">
                <a:solidFill>
                  <a:schemeClr val="accent5"/>
                </a:solidFill>
              </a:rPr>
              <a:t>enhance</a:t>
            </a:r>
            <a:r>
              <a:rPr lang="en-US" dirty="0">
                <a:solidFill>
                  <a:schemeClr val="accent5"/>
                </a:solidFill>
              </a:rPr>
              <a:t> </a:t>
            </a:r>
            <a:r>
              <a:rPr lang="en-US" dirty="0"/>
              <a:t>existing systems engineering processes with a methodology </a:t>
            </a:r>
            <a:r>
              <a:rPr lang="en-US" b="1" dirty="0">
                <a:solidFill>
                  <a:schemeClr val="accent5"/>
                </a:solidFill>
              </a:rPr>
              <a:t>to apply a rich set of concerns</a:t>
            </a:r>
            <a:r>
              <a:rPr lang="en-US" dirty="0"/>
              <a:t> that are traceable throughout the CPS life cycle</a:t>
            </a:r>
          </a:p>
        </p:txBody>
      </p:sp>
      <p:sp>
        <p:nvSpPr>
          <p:cNvPr id="101379" name="Slide Number Placeholder 18"/>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567C898B-32D3-E940-95ED-C6ABA6B30B6E}" type="slidenum">
              <a:rPr altLang="en-US" sz="1400">
                <a:solidFill>
                  <a:srgbClr val="339966"/>
                </a:solidFill>
                <a:latin typeface="Calibri" charset="0"/>
              </a:rPr>
              <a:pPr fontAlgn="base">
                <a:lnSpc>
                  <a:spcPct val="100000"/>
                </a:lnSpc>
                <a:spcBef>
                  <a:spcPct val="0"/>
                </a:spcBef>
                <a:spcAft>
                  <a:spcPct val="0"/>
                </a:spcAft>
                <a:buSzTx/>
                <a:buFontTx/>
                <a:buNone/>
              </a:pPr>
              <a:t>52</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276225" y="273050"/>
            <a:ext cx="7329488" cy="711200"/>
          </a:xfrm>
        </p:spPr>
        <p:txBody>
          <a:bodyPr/>
          <a:lstStyle/>
          <a:p>
            <a:pPr>
              <a:defRPr/>
            </a:pPr>
            <a:r>
              <a:rPr lang="en-US" sz="3200" dirty="0" smtClean="0"/>
              <a:t>8.2 What </a:t>
            </a:r>
            <a:r>
              <a:rPr lang="en-US" sz="3200" dirty="0"/>
              <a:t>is </a:t>
            </a:r>
            <a:r>
              <a:rPr lang="en-US" sz="3200" dirty="0" smtClean="0"/>
              <a:t>IEC 15288</a:t>
            </a:r>
            <a:r>
              <a:rPr lang="en-US" sz="3200" dirty="0"/>
              <a:t>?</a:t>
            </a:r>
          </a:p>
        </p:txBody>
      </p:sp>
      <p:sp>
        <p:nvSpPr>
          <p:cNvPr id="6" name="Content Placeholder 5">
            <a:extLst>
              <a:ext uri="{FF2B5EF4-FFF2-40B4-BE49-F238E27FC236}"/>
            </a:extLst>
          </p:cNvPr>
          <p:cNvSpPr>
            <a:spLocks noGrp="1"/>
          </p:cNvSpPr>
          <p:nvPr>
            <p:ph idx="1"/>
          </p:nvPr>
        </p:nvSpPr>
        <p:spPr>
          <a:xfrm>
            <a:off x="838200" y="1247775"/>
            <a:ext cx="7329488" cy="5153025"/>
          </a:xfrm>
        </p:spPr>
        <p:txBody>
          <a:bodyPr/>
          <a:lstStyle/>
          <a:p>
            <a:pPr>
              <a:buFont typeface="Arial" panose="020B0604020202020204" pitchFamily="34" charset="0"/>
              <a:buChar char="•"/>
              <a:defRPr/>
            </a:pPr>
            <a:r>
              <a:rPr lang="en-US" dirty="0"/>
              <a:t>An international standard that describes</a:t>
            </a:r>
            <a:br>
              <a:rPr lang="en-US" dirty="0"/>
            </a:br>
            <a:r>
              <a:rPr lang="en-US" b="1" i="1" dirty="0">
                <a:solidFill>
                  <a:schemeClr val="accent5"/>
                </a:solidFill>
              </a:rPr>
              <a:t>“</a:t>
            </a:r>
            <a:r>
              <a:rPr lang="en-US" b="1" i="1" dirty="0">
                <a:solidFill>
                  <a:schemeClr val="accent5"/>
                </a:solidFill>
                <a:latin typeface="MetaWebPro"/>
              </a:rPr>
              <a:t>a common framework of process descriptions for describing the life cycle of systems created by humans”</a:t>
            </a:r>
          </a:p>
          <a:p>
            <a:pPr>
              <a:spcBef>
                <a:spcPts val="2400"/>
              </a:spcBef>
              <a:buFont typeface="Arial" panose="020B0604020202020204" pitchFamily="34" charset="0"/>
              <a:buChar char="•"/>
              <a:defRPr/>
            </a:pPr>
            <a:r>
              <a:rPr lang="en-US" dirty="0">
                <a:solidFill>
                  <a:srgbClr val="333333"/>
                </a:solidFill>
                <a:latin typeface="MetaWebPro"/>
              </a:rPr>
              <a:t>Defines a </a:t>
            </a:r>
            <a:r>
              <a:rPr lang="en-US" b="1" dirty="0">
                <a:solidFill>
                  <a:schemeClr val="accent5"/>
                </a:solidFill>
                <a:latin typeface="MetaWebPro"/>
              </a:rPr>
              <a:t>set of processes</a:t>
            </a:r>
            <a:r>
              <a:rPr lang="en-US" dirty="0">
                <a:solidFill>
                  <a:srgbClr val="333333"/>
                </a:solidFill>
                <a:latin typeface="MetaWebPro"/>
              </a:rPr>
              <a:t> that span the system life cycle separated into 4 categories (see right)</a:t>
            </a:r>
          </a:p>
          <a:p>
            <a:pPr>
              <a:spcBef>
                <a:spcPts val="2400"/>
              </a:spcBef>
              <a:buFont typeface="Arial" panose="020B0604020202020204" pitchFamily="34" charset="0"/>
              <a:buChar char="•"/>
              <a:defRPr/>
            </a:pPr>
            <a:r>
              <a:rPr lang="en-US" dirty="0">
                <a:solidFill>
                  <a:srgbClr val="333333"/>
                </a:solidFill>
                <a:latin typeface="MetaWebPro"/>
              </a:rPr>
              <a:t>Each </a:t>
            </a:r>
            <a:r>
              <a:rPr lang="en-US" b="1" dirty="0">
                <a:solidFill>
                  <a:schemeClr val="accent5"/>
                </a:solidFill>
                <a:latin typeface="MetaWebPro"/>
              </a:rPr>
              <a:t>process description</a:t>
            </a:r>
            <a:r>
              <a:rPr lang="en-US" dirty="0">
                <a:solidFill>
                  <a:srgbClr val="333333"/>
                </a:solidFill>
                <a:latin typeface="MetaWebPro"/>
              </a:rPr>
              <a:t> has:</a:t>
            </a:r>
            <a:br>
              <a:rPr lang="en-US" dirty="0">
                <a:solidFill>
                  <a:srgbClr val="333333"/>
                </a:solidFill>
                <a:latin typeface="MetaWebPro"/>
              </a:rPr>
            </a:br>
            <a:r>
              <a:rPr lang="en-US" dirty="0">
                <a:solidFill>
                  <a:srgbClr val="333333"/>
                </a:solidFill>
                <a:latin typeface="MetaWebPro"/>
              </a:rPr>
              <a:t>	1. a statement of </a:t>
            </a:r>
            <a:r>
              <a:rPr lang="en-US" b="1" dirty="0">
                <a:solidFill>
                  <a:schemeClr val="accent5"/>
                </a:solidFill>
                <a:latin typeface="MetaWebPro"/>
              </a:rPr>
              <a:t>purpose</a:t>
            </a:r>
            <a:r>
              <a:rPr lang="en-US" dirty="0">
                <a:solidFill>
                  <a:srgbClr val="333333"/>
                </a:solidFill>
                <a:latin typeface="MetaWebPro"/>
              </a:rPr>
              <a:t/>
            </a:r>
            <a:br>
              <a:rPr lang="en-US" dirty="0">
                <a:solidFill>
                  <a:srgbClr val="333333"/>
                </a:solidFill>
                <a:latin typeface="MetaWebPro"/>
              </a:rPr>
            </a:br>
            <a:r>
              <a:rPr lang="en-US" dirty="0">
                <a:solidFill>
                  <a:srgbClr val="333333"/>
                </a:solidFill>
                <a:latin typeface="MetaWebPro"/>
              </a:rPr>
              <a:t>	2. a set of </a:t>
            </a:r>
            <a:r>
              <a:rPr lang="en-US" b="1" dirty="0">
                <a:solidFill>
                  <a:schemeClr val="accent5"/>
                </a:solidFill>
                <a:latin typeface="MetaWebPro"/>
              </a:rPr>
              <a:t>outcomes</a:t>
            </a:r>
            <a:r>
              <a:rPr lang="en-US" dirty="0">
                <a:solidFill>
                  <a:srgbClr val="333333"/>
                </a:solidFill>
                <a:latin typeface="MetaWebPro"/>
              </a:rPr>
              <a:t/>
            </a:r>
            <a:br>
              <a:rPr lang="en-US" dirty="0">
                <a:solidFill>
                  <a:srgbClr val="333333"/>
                </a:solidFill>
                <a:latin typeface="MetaWebPro"/>
              </a:rPr>
            </a:br>
            <a:r>
              <a:rPr lang="en-US" dirty="0">
                <a:solidFill>
                  <a:srgbClr val="333333"/>
                </a:solidFill>
                <a:latin typeface="MetaWebPro"/>
              </a:rPr>
              <a:t>	3. a list of </a:t>
            </a:r>
            <a:r>
              <a:rPr lang="en-US" b="1" dirty="0">
                <a:solidFill>
                  <a:schemeClr val="accent5"/>
                </a:solidFill>
                <a:latin typeface="MetaWebPro"/>
              </a:rPr>
              <a:t>activities</a:t>
            </a:r>
            <a:r>
              <a:rPr lang="en-US" dirty="0">
                <a:solidFill>
                  <a:srgbClr val="333333"/>
                </a:solidFill>
                <a:latin typeface="MetaWebPro"/>
              </a:rPr>
              <a:t> and their tasks</a:t>
            </a:r>
          </a:p>
        </p:txBody>
      </p:sp>
      <p:grpSp>
        <p:nvGrpSpPr>
          <p:cNvPr id="102403" name="Group 8"/>
          <p:cNvGrpSpPr>
            <a:grpSpLocks/>
          </p:cNvGrpSpPr>
          <p:nvPr/>
        </p:nvGrpSpPr>
        <p:grpSpPr bwMode="auto">
          <a:xfrm>
            <a:off x="8383588" y="171450"/>
            <a:ext cx="3627437" cy="6359525"/>
            <a:chOff x="8383591" y="151288"/>
            <a:chExt cx="3627434" cy="6359459"/>
          </a:xfrm>
        </p:grpSpPr>
        <p:pic>
          <p:nvPicPr>
            <p:cNvPr id="1024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3591" y="151288"/>
              <a:ext cx="3627434" cy="607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Box 7"/>
            <p:cNvSpPr txBox="1">
              <a:spLocks noChangeArrowheads="1"/>
            </p:cNvSpPr>
            <p:nvPr/>
          </p:nvSpPr>
          <p:spPr bwMode="auto">
            <a:xfrm>
              <a:off x="9104701" y="6233748"/>
              <a:ext cx="21852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a:t>Source: ISO/IEC/IEEE 15288</a:t>
              </a:r>
            </a:p>
          </p:txBody>
        </p:sp>
      </p:grpSp>
      <p:sp>
        <p:nvSpPr>
          <p:cNvPr id="102404" name="Slide Number Placeholder 13312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722D0F20-3B48-F94E-B1FA-B4A670A95300}" type="slidenum">
              <a:rPr altLang="en-US" sz="1400">
                <a:solidFill>
                  <a:srgbClr val="339966"/>
                </a:solidFill>
                <a:latin typeface="Calibri" charset="0"/>
              </a:rPr>
              <a:pPr fontAlgn="base">
                <a:lnSpc>
                  <a:spcPct val="100000"/>
                </a:lnSpc>
                <a:spcBef>
                  <a:spcPct val="0"/>
                </a:spcBef>
                <a:spcAft>
                  <a:spcPct val="0"/>
                </a:spcAft>
                <a:buSzTx/>
                <a:buFontTx/>
                <a:buNone/>
              </a:pPr>
              <a:t>53</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41313" y="287338"/>
            <a:ext cx="10515600" cy="711200"/>
          </a:xfrm>
        </p:spPr>
        <p:txBody>
          <a:bodyPr/>
          <a:lstStyle/>
          <a:p>
            <a:pPr>
              <a:defRPr/>
            </a:pPr>
            <a:r>
              <a:rPr lang="en-US" sz="3200" dirty="0" smtClean="0"/>
              <a:t>IEC 15288 </a:t>
            </a:r>
            <a:r>
              <a:rPr lang="en-US" sz="3200" dirty="0"/>
              <a:t>is designed to be adaptive</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lstStyle/>
          <a:p>
            <a:pPr>
              <a:spcBef>
                <a:spcPts val="3600"/>
              </a:spcBef>
              <a:buFont typeface="Arial" panose="020B0604020202020204" pitchFamily="34" charset="0"/>
              <a:buChar char="•"/>
              <a:defRPr/>
            </a:pPr>
            <a:r>
              <a:rPr lang="en-US" dirty="0"/>
              <a:t>It </a:t>
            </a:r>
            <a:r>
              <a:rPr lang="en-US" b="1" dirty="0">
                <a:solidFill>
                  <a:schemeClr val="accent5"/>
                </a:solidFill>
              </a:rPr>
              <a:t>does not prescribe a development methodology</a:t>
            </a:r>
            <a:r>
              <a:rPr lang="en-US" dirty="0"/>
              <a:t> for the implementation of process descriptions in a project</a:t>
            </a:r>
          </a:p>
          <a:p>
            <a:pPr>
              <a:spcBef>
                <a:spcPts val="3600"/>
              </a:spcBef>
              <a:buFont typeface="Arial" panose="020B0604020202020204" pitchFamily="34" charset="0"/>
              <a:buChar char="•"/>
              <a:defRPr/>
            </a:pPr>
            <a:r>
              <a:rPr lang="en-US" dirty="0"/>
              <a:t>It </a:t>
            </a:r>
            <a:r>
              <a:rPr lang="en-US" dirty="0" smtClean="0"/>
              <a:t>recommends</a:t>
            </a:r>
            <a:r>
              <a:rPr lang="en-US" b="1" dirty="0" smtClean="0">
                <a:solidFill>
                  <a:schemeClr val="accent5"/>
                </a:solidFill>
              </a:rPr>
              <a:t> using only </a:t>
            </a:r>
            <a:r>
              <a:rPr lang="en-US" b="1" dirty="0">
                <a:solidFill>
                  <a:schemeClr val="accent5"/>
                </a:solidFill>
              </a:rPr>
              <a:t>the sub-set of relevant processes</a:t>
            </a:r>
            <a:r>
              <a:rPr lang="en-US" dirty="0"/>
              <a:t> for a given system of interest</a:t>
            </a:r>
          </a:p>
          <a:p>
            <a:pPr>
              <a:spcBef>
                <a:spcPts val="3600"/>
              </a:spcBef>
              <a:buFont typeface="Arial" panose="020B0604020202020204" pitchFamily="34" charset="0"/>
              <a:buChar char="•"/>
              <a:defRPr/>
            </a:pPr>
            <a:r>
              <a:rPr lang="en-US" dirty="0"/>
              <a:t>It </a:t>
            </a:r>
            <a:r>
              <a:rPr lang="en-US" b="1" dirty="0">
                <a:solidFill>
                  <a:schemeClr val="accent5"/>
                </a:solidFill>
              </a:rPr>
              <a:t>defines a tailoring method</a:t>
            </a:r>
            <a:r>
              <a:rPr lang="en-US" dirty="0"/>
              <a:t> to modify existing life cycle processes or create new processes</a:t>
            </a:r>
          </a:p>
        </p:txBody>
      </p:sp>
      <p:sp>
        <p:nvSpPr>
          <p:cNvPr id="103427" name="Slide Number Placeholder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BE3BF1D-4B84-7247-A4C5-684F2E2FED8F}" type="slidenum">
              <a:rPr altLang="en-US" sz="1400">
                <a:solidFill>
                  <a:srgbClr val="339966"/>
                </a:solidFill>
                <a:latin typeface="Calibri" charset="0"/>
              </a:rPr>
              <a:pPr fontAlgn="base">
                <a:lnSpc>
                  <a:spcPct val="100000"/>
                </a:lnSpc>
                <a:spcBef>
                  <a:spcPct val="0"/>
                </a:spcBef>
                <a:spcAft>
                  <a:spcPct val="0"/>
                </a:spcAft>
                <a:buSzTx/>
                <a:buFontTx/>
                <a:buNone/>
              </a:pPr>
              <a:t>54</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p:txBody>
          <a:bodyPr/>
          <a:lstStyle/>
          <a:p>
            <a:pPr>
              <a:defRPr/>
            </a:pPr>
            <a:r>
              <a:rPr lang="en-US" dirty="0"/>
              <a:t>NIST SP 800-160</a:t>
            </a:r>
          </a:p>
        </p:txBody>
      </p:sp>
      <p:sp>
        <p:nvSpPr>
          <p:cNvPr id="6" name="Text Placeholder 5">
            <a:extLst>
              <a:ext uri="{FF2B5EF4-FFF2-40B4-BE49-F238E27FC236}"/>
            </a:extLst>
          </p:cNvPr>
          <p:cNvSpPr>
            <a:spLocks noGrp="1"/>
          </p:cNvSpPr>
          <p:nvPr>
            <p:ph type="body" idx="1"/>
          </p:nvPr>
        </p:nvSpPr>
        <p:spPr/>
        <p:txBody>
          <a:bodyPr/>
          <a:lstStyle/>
          <a:p>
            <a:pPr>
              <a:buFont typeface="Arial" panose="020B0604020202020204" pitchFamily="34" charset="0"/>
              <a:buNone/>
              <a:defRPr/>
            </a:pPr>
            <a:r>
              <a:rPr lang="en-US" dirty="0"/>
              <a:t>Special Publication on Systems Security </a:t>
            </a:r>
            <a:r>
              <a:rPr lang="en-US" dirty="0" smtClean="0"/>
              <a:t>Engineering</a:t>
            </a:r>
            <a:endParaRPr lang="en-US" dirty="0"/>
          </a:p>
        </p:txBody>
      </p:sp>
      <p:sp>
        <p:nvSpPr>
          <p:cNvPr id="104451"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5281D29-51E4-9D42-9A86-B9A20620E3AA}" type="slidenum">
              <a:rPr altLang="en-US" sz="1400">
                <a:solidFill>
                  <a:srgbClr val="339966"/>
                </a:solidFill>
                <a:latin typeface="Calibri" charset="0"/>
              </a:rPr>
              <a:pPr fontAlgn="base">
                <a:lnSpc>
                  <a:spcPct val="100000"/>
                </a:lnSpc>
                <a:spcBef>
                  <a:spcPct val="0"/>
                </a:spcBef>
                <a:spcAft>
                  <a:spcPct val="0"/>
                </a:spcAft>
                <a:buSzTx/>
                <a:buFontTx/>
                <a:buNone/>
              </a:pPr>
              <a:t>55</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41313" y="312738"/>
            <a:ext cx="10515600" cy="711200"/>
          </a:xfrm>
        </p:spPr>
        <p:txBody>
          <a:bodyPr/>
          <a:lstStyle/>
          <a:p>
            <a:pPr>
              <a:defRPr/>
            </a:pPr>
            <a:r>
              <a:rPr lang="en-US" sz="3200" dirty="0" smtClean="0"/>
              <a:t>How </a:t>
            </a:r>
            <a:r>
              <a:rPr lang="en-US" sz="3200" dirty="0"/>
              <a:t>can we build a </a:t>
            </a:r>
            <a:r>
              <a:rPr lang="en-US" sz="3200" dirty="0" smtClean="0"/>
              <a:t>trustworthy system</a:t>
            </a:r>
            <a:r>
              <a:rPr lang="en-US" sz="3200" dirty="0"/>
              <a:t>?</a:t>
            </a:r>
          </a:p>
        </p:txBody>
      </p:sp>
      <p:sp>
        <p:nvSpPr>
          <p:cNvPr id="3" name="Content Placeholder 2">
            <a:extLst>
              <a:ext uri="{FF2B5EF4-FFF2-40B4-BE49-F238E27FC236}"/>
            </a:extLst>
          </p:cNvPr>
          <p:cNvSpPr>
            <a:spLocks noGrp="1"/>
          </p:cNvSpPr>
          <p:nvPr>
            <p:ph idx="1"/>
          </p:nvPr>
        </p:nvSpPr>
        <p:spPr>
          <a:xfrm>
            <a:off x="923925" y="1804988"/>
            <a:ext cx="10515600" cy="3446462"/>
          </a:xfrm>
        </p:spPr>
        <p:txBody>
          <a:bodyPr/>
          <a:lstStyle/>
          <a:p>
            <a:pPr>
              <a:spcBef>
                <a:spcPts val="3600"/>
              </a:spcBef>
              <a:buFont typeface="Arial" panose="020B0604020202020204" pitchFamily="34" charset="0"/>
              <a:buChar char="•"/>
              <a:defRPr/>
            </a:pPr>
            <a:r>
              <a:rPr lang="en-US" b="1" dirty="0">
                <a:solidFill>
                  <a:srgbClr val="C00000"/>
                </a:solidFill>
              </a:rPr>
              <a:t>15288 provides no guidance</a:t>
            </a:r>
            <a:r>
              <a:rPr lang="en-US" dirty="0">
                <a:solidFill>
                  <a:srgbClr val="C00000"/>
                </a:solidFill>
              </a:rPr>
              <a:t> </a:t>
            </a:r>
            <a:r>
              <a:rPr lang="en-US" dirty="0"/>
              <a:t>on what must be considered at each stage of the system life cycle to build a </a:t>
            </a:r>
            <a:r>
              <a:rPr lang="en-US" dirty="0" smtClean="0"/>
              <a:t>trustworthy system</a:t>
            </a:r>
            <a:endParaRPr lang="en-US" dirty="0"/>
          </a:p>
          <a:p>
            <a:pPr>
              <a:spcBef>
                <a:spcPts val="3600"/>
              </a:spcBef>
              <a:buFont typeface="Arial" panose="020B0604020202020204" pitchFamily="34" charset="0"/>
              <a:buChar char="•"/>
              <a:defRPr/>
            </a:pPr>
            <a:r>
              <a:rPr lang="en-US" b="1" dirty="0">
                <a:solidFill>
                  <a:srgbClr val="C00000"/>
                </a:solidFill>
              </a:rPr>
              <a:t>Modern systems are too complex</a:t>
            </a:r>
            <a:r>
              <a:rPr lang="en-US" dirty="0"/>
              <a:t> for concerns such as </a:t>
            </a:r>
            <a:r>
              <a:rPr lang="en-US" dirty="0" smtClean="0"/>
              <a:t>trustworthiness to </a:t>
            </a:r>
            <a:r>
              <a:rPr lang="en-US" dirty="0"/>
              <a:t>be separated from the system life cycle processes</a:t>
            </a:r>
          </a:p>
          <a:p>
            <a:pPr>
              <a:spcBef>
                <a:spcPts val="3600"/>
              </a:spcBef>
              <a:buFont typeface="Arial" panose="020B0604020202020204" pitchFamily="34" charset="0"/>
              <a:buChar char="•"/>
              <a:defRPr/>
            </a:pPr>
            <a:r>
              <a:rPr lang="en-US" dirty="0"/>
              <a:t>Trustworthiness is achieved by </a:t>
            </a:r>
            <a:r>
              <a:rPr lang="en-US" b="1" dirty="0">
                <a:solidFill>
                  <a:schemeClr val="accent5"/>
                </a:solidFill>
              </a:rPr>
              <a:t>holistic consideration of </a:t>
            </a:r>
            <a:r>
              <a:rPr lang="en-US" b="1" dirty="0" smtClean="0">
                <a:solidFill>
                  <a:schemeClr val="accent5"/>
                </a:solidFill>
              </a:rPr>
              <a:t>multiple concerns </a:t>
            </a:r>
            <a:r>
              <a:rPr lang="en-US" b="1" dirty="0">
                <a:solidFill>
                  <a:schemeClr val="accent5"/>
                </a:solidFill>
              </a:rPr>
              <a:t>during system engineering processes</a:t>
            </a:r>
          </a:p>
        </p:txBody>
      </p:sp>
      <p:sp>
        <p:nvSpPr>
          <p:cNvPr id="105475"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7443F05-DDC7-B146-8BD3-2ABBEACBB083}" type="slidenum">
              <a:rPr altLang="en-US" sz="1400">
                <a:solidFill>
                  <a:srgbClr val="339966"/>
                </a:solidFill>
                <a:latin typeface="Calibri" charset="0"/>
              </a:rPr>
              <a:pPr fontAlgn="base">
                <a:lnSpc>
                  <a:spcPct val="100000"/>
                </a:lnSpc>
                <a:spcBef>
                  <a:spcPct val="0"/>
                </a:spcBef>
                <a:spcAft>
                  <a:spcPct val="0"/>
                </a:spcAft>
                <a:buSzTx/>
                <a:buFontTx/>
                <a:buNone/>
              </a:pPr>
              <a:t>56</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03213" y="298450"/>
            <a:ext cx="10515600" cy="711200"/>
          </a:xfrm>
        </p:spPr>
        <p:txBody>
          <a:bodyPr/>
          <a:lstStyle/>
          <a:p>
            <a:pPr>
              <a:defRPr/>
            </a:pPr>
            <a:r>
              <a:rPr lang="en-US" sz="3200" smtClean="0"/>
              <a:t>8.5 What </a:t>
            </a:r>
            <a:r>
              <a:rPr lang="en-US" sz="3200" dirty="0"/>
              <a:t>is 800-160?</a:t>
            </a:r>
          </a:p>
        </p:txBody>
      </p:sp>
      <p:sp>
        <p:nvSpPr>
          <p:cNvPr id="3" name="Content Placeholder 2">
            <a:extLst>
              <a:ext uri="{FF2B5EF4-FFF2-40B4-BE49-F238E27FC236}"/>
            </a:extLst>
          </p:cNvPr>
          <p:cNvSpPr>
            <a:spLocks noGrp="1"/>
          </p:cNvSpPr>
          <p:nvPr>
            <p:ph idx="1"/>
          </p:nvPr>
        </p:nvSpPr>
        <p:spPr>
          <a:xfrm>
            <a:off x="838200" y="1019175"/>
            <a:ext cx="10515600" cy="5153025"/>
          </a:xfrm>
        </p:spPr>
        <p:txBody>
          <a:bodyPr/>
          <a:lstStyle/>
          <a:p>
            <a:pPr>
              <a:buFont typeface="Arial" panose="020B0604020202020204" pitchFamily="34" charset="0"/>
              <a:buChar char="•"/>
              <a:defRPr/>
            </a:pPr>
            <a:r>
              <a:rPr lang="en-US" b="1" dirty="0">
                <a:solidFill>
                  <a:schemeClr val="accent5"/>
                </a:solidFill>
              </a:rPr>
              <a:t>Tailors 15288</a:t>
            </a:r>
            <a:r>
              <a:rPr lang="en-US" dirty="0"/>
              <a:t> process descriptions (purpose, outcomes, and activities) </a:t>
            </a:r>
            <a:r>
              <a:rPr lang="en-US" b="1" dirty="0">
                <a:solidFill>
                  <a:schemeClr val="accent5"/>
                </a:solidFill>
              </a:rPr>
              <a:t>to incorporate trustworthiness concerns</a:t>
            </a:r>
            <a:endParaRPr lang="en-US" dirty="0"/>
          </a:p>
        </p:txBody>
      </p:sp>
      <p:grpSp>
        <p:nvGrpSpPr>
          <p:cNvPr id="106499" name="Group 9"/>
          <p:cNvGrpSpPr>
            <a:grpSpLocks/>
          </p:cNvGrpSpPr>
          <p:nvPr/>
        </p:nvGrpSpPr>
        <p:grpSpPr bwMode="auto">
          <a:xfrm>
            <a:off x="1633538" y="1874838"/>
            <a:ext cx="8450262" cy="4600575"/>
            <a:chOff x="2766089" y="2761671"/>
            <a:chExt cx="6659821" cy="3626381"/>
          </a:xfrm>
        </p:grpSpPr>
        <p:pic>
          <p:nvPicPr>
            <p:cNvPr id="1065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089" y="2761671"/>
              <a:ext cx="6659821" cy="338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TextBox 8"/>
            <p:cNvSpPr txBox="1">
              <a:spLocks noChangeArrowheads="1"/>
            </p:cNvSpPr>
            <p:nvPr/>
          </p:nvSpPr>
          <p:spPr bwMode="auto">
            <a:xfrm>
              <a:off x="5118359" y="6111053"/>
              <a:ext cx="19552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nSpc>
                  <a:spcPct val="100000"/>
                </a:lnSpc>
                <a:spcBef>
                  <a:spcPct val="0"/>
                </a:spcBef>
                <a:buSzTx/>
                <a:buFontTx/>
                <a:buNone/>
              </a:pPr>
              <a:r>
                <a:rPr lang="en-US" altLang="en-US" sz="1200"/>
                <a:t>Source: NIST SP 800-160</a:t>
              </a:r>
            </a:p>
          </p:txBody>
        </p:sp>
      </p:grpSp>
      <p:sp>
        <p:nvSpPr>
          <p:cNvPr id="106500"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F64D970-4948-0549-93CD-6CF88A875BE8}" type="slidenum">
              <a:rPr altLang="en-US" sz="1400">
                <a:solidFill>
                  <a:srgbClr val="339966"/>
                </a:solidFill>
                <a:latin typeface="Calibri" charset="0"/>
              </a:rPr>
              <a:pPr fontAlgn="base">
                <a:lnSpc>
                  <a:spcPct val="100000"/>
                </a:lnSpc>
                <a:spcBef>
                  <a:spcPct val="0"/>
                </a:spcBef>
                <a:spcAft>
                  <a:spcPct val="0"/>
                </a:spcAft>
                <a:buSzTx/>
                <a:buFontTx/>
                <a:buNone/>
              </a:pPr>
              <a:t>57</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55600" y="365125"/>
            <a:ext cx="10515600" cy="711200"/>
          </a:xfrm>
        </p:spPr>
        <p:txBody>
          <a:bodyPr/>
          <a:lstStyle/>
          <a:p>
            <a:pPr>
              <a:defRPr/>
            </a:pPr>
            <a:r>
              <a:rPr lang="en-US" sz="3200" smtClean="0"/>
              <a:t>8.6 How </a:t>
            </a:r>
            <a:r>
              <a:rPr lang="en-US" sz="3200" dirty="0"/>
              <a:t>does the CPS Framework fit?</a:t>
            </a:r>
          </a:p>
        </p:txBody>
      </p:sp>
      <p:pic>
        <p:nvPicPr>
          <p:cNvPr id="107522"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598613"/>
            <a:ext cx="7216775" cy="4895850"/>
          </a:xfrm>
        </p:spPr>
      </p:pic>
      <p:grpSp>
        <p:nvGrpSpPr>
          <p:cNvPr id="11" name="Group 10"/>
          <p:cNvGrpSpPr>
            <a:grpSpLocks/>
          </p:cNvGrpSpPr>
          <p:nvPr/>
        </p:nvGrpSpPr>
        <p:grpSpPr bwMode="auto">
          <a:xfrm>
            <a:off x="4651375" y="1263650"/>
            <a:ext cx="4970463" cy="4848225"/>
            <a:chOff x="5710042" y="1153896"/>
            <a:chExt cx="5169722" cy="4849412"/>
          </a:xfrm>
        </p:grpSpPr>
        <p:sp>
          <p:nvSpPr>
            <p:cNvPr id="10" name="Rectangle 9">
              <a:extLst>
                <a:ext uri="{FF2B5EF4-FFF2-40B4-BE49-F238E27FC236}"/>
              </a:extLst>
            </p:cNvPr>
            <p:cNvSpPr/>
            <p:nvPr/>
          </p:nvSpPr>
          <p:spPr>
            <a:xfrm>
              <a:off x="5710042" y="1153896"/>
              <a:ext cx="5169722" cy="4849412"/>
            </a:xfrm>
            <a:prstGeom prst="rect">
              <a:avLst/>
            </a:prstGeom>
            <a:solidFill>
              <a:srgbClr val="92D050">
                <a:alpha val="25000"/>
              </a:srgbClr>
            </a:solidFill>
            <a:ln w="1016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a:extLst>
                <a:ext uri="{FF2B5EF4-FFF2-40B4-BE49-F238E27FC236}"/>
              </a:extLst>
            </p:cNvPr>
            <p:cNvSpPr/>
            <p:nvPr/>
          </p:nvSpPr>
          <p:spPr>
            <a:xfrm>
              <a:off x="5761228" y="1153896"/>
              <a:ext cx="5067350" cy="416027"/>
            </a:xfrm>
            <a:prstGeom prst="rect">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15288</a:t>
              </a:r>
            </a:p>
          </p:txBody>
        </p:sp>
      </p:grpSp>
      <p:grpSp>
        <p:nvGrpSpPr>
          <p:cNvPr id="7" name="Group 6"/>
          <p:cNvGrpSpPr>
            <a:grpSpLocks/>
          </p:cNvGrpSpPr>
          <p:nvPr/>
        </p:nvGrpSpPr>
        <p:grpSpPr bwMode="auto">
          <a:xfrm>
            <a:off x="3146425" y="3911600"/>
            <a:ext cx="7615238" cy="377825"/>
            <a:chOff x="3147060" y="3911499"/>
            <a:chExt cx="7614073" cy="377908"/>
          </a:xfrm>
        </p:grpSpPr>
        <p:sp>
          <p:nvSpPr>
            <p:cNvPr id="12" name="Rectangle 11">
              <a:extLst>
                <a:ext uri="{FF2B5EF4-FFF2-40B4-BE49-F238E27FC236}"/>
              </a:extLst>
            </p:cNvPr>
            <p:cNvSpPr/>
            <p:nvPr/>
          </p:nvSpPr>
          <p:spPr>
            <a:xfrm>
              <a:off x="3147060" y="3911499"/>
              <a:ext cx="7614073" cy="377908"/>
            </a:xfrm>
            <a:prstGeom prst="rect">
              <a:avLst/>
            </a:prstGeom>
            <a:solidFill>
              <a:srgbClr val="FFC000">
                <a:alpha val="30000"/>
              </a:srgb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dirty="0"/>
            </a:p>
          </p:txBody>
        </p:sp>
        <p:sp>
          <p:nvSpPr>
            <p:cNvPr id="13" name="Rectangle 12">
              <a:extLst>
                <a:ext uri="{FF2B5EF4-FFF2-40B4-BE49-F238E27FC236}"/>
              </a:extLst>
            </p:cNvPr>
            <p:cNvSpPr/>
            <p:nvPr/>
          </p:nvSpPr>
          <p:spPr>
            <a:xfrm>
              <a:off x="9569102" y="3911499"/>
              <a:ext cx="1192031" cy="377908"/>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800-160</a:t>
              </a:r>
            </a:p>
          </p:txBody>
        </p:sp>
      </p:grpSp>
      <p:sp>
        <p:nvSpPr>
          <p:cNvPr id="10752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306B1E40-7237-3149-AE06-9970F332BB7C}" type="slidenum">
              <a:rPr altLang="en-US" sz="1400">
                <a:solidFill>
                  <a:srgbClr val="339966"/>
                </a:solidFill>
                <a:latin typeface="Calibri" charset="0"/>
              </a:rPr>
              <a:pPr fontAlgn="base">
                <a:lnSpc>
                  <a:spcPct val="100000"/>
                </a:lnSpc>
                <a:spcBef>
                  <a:spcPct val="0"/>
                </a:spcBef>
                <a:spcAft>
                  <a:spcPct val="0"/>
                </a:spcAft>
                <a:buSzTx/>
                <a:buFontTx/>
                <a:buNone/>
              </a:pPr>
              <a:t>58</a:t>
            </a:fld>
            <a:endParaRPr altLang="en-US" sz="1400">
              <a:solidFill>
                <a:srgbClr val="339966"/>
              </a:solidFill>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328613" y="325438"/>
            <a:ext cx="10515600" cy="711200"/>
          </a:xfrm>
        </p:spPr>
        <p:txBody>
          <a:bodyPr/>
          <a:lstStyle/>
          <a:p>
            <a:pPr>
              <a:defRPr/>
            </a:pPr>
            <a:r>
              <a:rPr lang="en-US" sz="3200" dirty="0" smtClean="0"/>
              <a:t>The </a:t>
            </a:r>
            <a:r>
              <a:rPr lang="en-US" sz="3200" dirty="0"/>
              <a:t>need for a holistic approach</a:t>
            </a:r>
          </a:p>
        </p:txBody>
      </p:sp>
      <p:sp>
        <p:nvSpPr>
          <p:cNvPr id="6" name="Content Placeholder 5">
            <a:extLst>
              <a:ext uri="{FF2B5EF4-FFF2-40B4-BE49-F238E27FC236}"/>
            </a:extLst>
          </p:cNvPr>
          <p:cNvSpPr>
            <a:spLocks noGrp="1"/>
          </p:cNvSpPr>
          <p:nvPr>
            <p:ph idx="1"/>
          </p:nvPr>
        </p:nvSpPr>
        <p:spPr>
          <a:xfrm>
            <a:off x="923925" y="1652588"/>
            <a:ext cx="10515600" cy="4043362"/>
          </a:xfrm>
        </p:spPr>
        <p:txBody>
          <a:bodyPr/>
          <a:lstStyle/>
          <a:p>
            <a:pPr>
              <a:buFont typeface="Arial" panose="020B0604020202020204" pitchFamily="34" charset="0"/>
              <a:buChar char="•"/>
              <a:defRPr/>
            </a:pPr>
            <a:r>
              <a:rPr lang="en-US" dirty="0"/>
              <a:t>All </a:t>
            </a:r>
            <a:r>
              <a:rPr lang="en-US" dirty="0" smtClean="0"/>
              <a:t>CPS aspects/concerns </a:t>
            </a:r>
            <a:r>
              <a:rPr lang="en-US" dirty="0"/>
              <a:t>intrinsically depend on each other and we need a holistic approach for such </a:t>
            </a:r>
            <a:r>
              <a:rPr lang="en-US" b="1" dirty="0">
                <a:solidFill>
                  <a:schemeClr val="accent5"/>
                </a:solidFill>
              </a:rPr>
              <a:t>cross-cutting </a:t>
            </a:r>
            <a:r>
              <a:rPr lang="en-US" b="1" dirty="0" smtClean="0">
                <a:solidFill>
                  <a:schemeClr val="accent5"/>
                </a:solidFill>
              </a:rPr>
              <a:t>concerns</a:t>
            </a:r>
          </a:p>
          <a:p>
            <a:pPr>
              <a:spcBef>
                <a:spcPts val="3600"/>
              </a:spcBef>
              <a:buFont typeface="Arial" panose="020B0604020202020204" pitchFamily="34" charset="0"/>
              <a:buChar char="•"/>
              <a:defRPr/>
            </a:pPr>
            <a:r>
              <a:rPr lang="en-US" dirty="0"/>
              <a:t>E</a:t>
            </a:r>
            <a:r>
              <a:rPr lang="en-US" dirty="0" smtClean="0"/>
              <a:t>xamples:</a:t>
            </a:r>
          </a:p>
          <a:p>
            <a:pPr lvl="1">
              <a:spcBef>
                <a:spcPts val="1800"/>
              </a:spcBef>
              <a:buFont typeface="Courier New" panose="02070309020205020404" pitchFamily="49" charset="0"/>
              <a:buChar char="o"/>
              <a:defRPr/>
            </a:pPr>
            <a:r>
              <a:rPr lang="en-US" b="1" dirty="0" smtClean="0">
                <a:solidFill>
                  <a:schemeClr val="accent1">
                    <a:lumMod val="75000"/>
                  </a:schemeClr>
                </a:solidFill>
              </a:rPr>
              <a:t>Cyber </a:t>
            </a:r>
            <a:r>
              <a:rPr lang="en-US" b="1" dirty="0">
                <a:solidFill>
                  <a:schemeClr val="accent1">
                    <a:lumMod val="75000"/>
                  </a:schemeClr>
                </a:solidFill>
              </a:rPr>
              <a:t>security mechanisms can be defeated by physical attacks</a:t>
            </a:r>
          </a:p>
          <a:p>
            <a:pPr lvl="1">
              <a:spcBef>
                <a:spcPts val="1800"/>
              </a:spcBef>
              <a:buFont typeface="Courier New" panose="02070309020205020404" pitchFamily="49" charset="0"/>
              <a:buChar char="o"/>
              <a:defRPr/>
            </a:pPr>
            <a:r>
              <a:rPr lang="en-US" b="1" dirty="0">
                <a:solidFill>
                  <a:schemeClr val="accent1">
                    <a:lumMod val="75000"/>
                  </a:schemeClr>
                </a:solidFill>
              </a:rPr>
              <a:t>The most secure system is one that does nothing</a:t>
            </a:r>
          </a:p>
          <a:p>
            <a:pPr lvl="1">
              <a:spcBef>
                <a:spcPts val="1800"/>
              </a:spcBef>
              <a:buFont typeface="Courier New" panose="02070309020205020404" pitchFamily="49" charset="0"/>
              <a:buChar char="o"/>
              <a:defRPr/>
            </a:pPr>
            <a:r>
              <a:rPr lang="en-US" b="1" dirty="0">
                <a:solidFill>
                  <a:schemeClr val="accent1">
                    <a:lumMod val="75000"/>
                  </a:schemeClr>
                </a:solidFill>
              </a:rPr>
              <a:t>The dichotomy between being fast and </a:t>
            </a:r>
            <a:r>
              <a:rPr lang="en-US" b="1" dirty="0" smtClean="0">
                <a:solidFill>
                  <a:schemeClr val="accent1">
                    <a:lumMod val="75000"/>
                  </a:schemeClr>
                </a:solidFill>
              </a:rPr>
              <a:t>secure and others</a:t>
            </a:r>
            <a:endParaRPr lang="en-US" b="1" dirty="0">
              <a:solidFill>
                <a:schemeClr val="accent1">
                  <a:lumMod val="75000"/>
                </a:schemeClr>
              </a:solidFill>
            </a:endParaRPr>
          </a:p>
        </p:txBody>
      </p:sp>
      <p:sp>
        <p:nvSpPr>
          <p:cNvPr id="108547" name="Slide Number Placeholder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5CCCC00-829E-D647-97C1-995777F09927}" type="slidenum">
              <a:rPr altLang="en-US" sz="1400">
                <a:solidFill>
                  <a:srgbClr val="339966"/>
                </a:solidFill>
                <a:latin typeface="Calibri" charset="0"/>
              </a:rPr>
              <a:pPr fontAlgn="base">
                <a:lnSpc>
                  <a:spcPct val="100000"/>
                </a:lnSpc>
                <a:spcBef>
                  <a:spcPct val="0"/>
                </a:spcBef>
                <a:spcAft>
                  <a:spcPct val="0"/>
                </a:spcAft>
                <a:buSzTx/>
                <a:buFontTx/>
                <a:buNone/>
              </a:pPr>
              <a:t>59</a:t>
            </a:fld>
            <a:endParaRPr altLang="en-US" sz="1400">
              <a:solidFill>
                <a:srgbClr val="339966"/>
              </a:solidFill>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p:cNvSpPr>
            <a:spLocks noGrp="1" noChangeAspect="1"/>
          </p:cNvSpPr>
          <p:nvPr>
            <p:ph type="sldNum" sz="quarter" idx="16"/>
          </p:nvPr>
        </p:nvSpPr>
        <p:spPr bwMode="auto">
          <a:xfrm>
            <a:off x="1524000" y="6570663"/>
            <a:ext cx="498475"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68BD1079-4933-234B-990A-4E13012CC8B6}" type="slidenum">
              <a:rPr altLang="en-US" sz="1400">
                <a:solidFill>
                  <a:srgbClr val="000000"/>
                </a:solidFill>
                <a:latin typeface="Intel Clear" charset="0"/>
              </a:rPr>
              <a:pPr fontAlgn="base">
                <a:lnSpc>
                  <a:spcPct val="100000"/>
                </a:lnSpc>
                <a:spcBef>
                  <a:spcPct val="0"/>
                </a:spcBef>
                <a:spcAft>
                  <a:spcPct val="0"/>
                </a:spcAft>
                <a:buSzTx/>
                <a:buFontTx/>
                <a:buNone/>
              </a:pPr>
              <a:t>6</a:t>
            </a:fld>
            <a:endParaRPr altLang="en-US" sz="1400">
              <a:solidFill>
                <a:srgbClr val="000000"/>
              </a:solidFill>
              <a:latin typeface="Intel Clear" charset="0"/>
            </a:endParaRPr>
          </a:p>
        </p:txBody>
      </p:sp>
      <p:sp>
        <p:nvSpPr>
          <p:cNvPr id="112642" name="Title 2"/>
          <p:cNvSpPr>
            <a:spLocks noGrp="1" noChangeAspect="1"/>
          </p:cNvSpPr>
          <p:nvPr>
            <p:ph type="title"/>
          </p:nvPr>
        </p:nvSpPr>
        <p:spPr>
          <a:xfrm>
            <a:off x="334963" y="225425"/>
            <a:ext cx="9723437" cy="492125"/>
          </a:xfrm>
        </p:spPr>
        <p:txBody>
          <a:bodyPr>
            <a:normAutofit fontScale="90000"/>
          </a:bodyPr>
          <a:lstStyle/>
          <a:p>
            <a:pPr eaLnBrk="1" hangingPunct="1">
              <a:defRPr/>
            </a:pPr>
            <a:r>
              <a:rPr lang="en-GB" altLang="en-US" sz="3200" dirty="0" smtClean="0">
                <a:latin typeface="Intel Clear" charset="0"/>
                <a:ea typeface="Intel Clear" charset="0"/>
                <a:cs typeface="Intel Clear" charset="0"/>
              </a:rPr>
              <a:t>Integrated </a:t>
            </a:r>
            <a:r>
              <a:rPr lang="en-GB" altLang="en-US" sz="3200" dirty="0">
                <a:latin typeface="Intel Clear" charset="0"/>
                <a:ea typeface="Intel Clear" charset="0"/>
                <a:cs typeface="Intel Clear" charset="0"/>
              </a:rPr>
              <a:t>trustworthiness: sample categories of use cases</a:t>
            </a:r>
            <a:endParaRPr lang="en-US" altLang="en-US" sz="1800" dirty="0">
              <a:latin typeface="Intel Clear" charset="0"/>
              <a:ea typeface="Intel Clear" charset="0"/>
              <a:cs typeface="Intel Clear" charset="0"/>
            </a:endParaRPr>
          </a:p>
        </p:txBody>
      </p:sp>
      <p:sp>
        <p:nvSpPr>
          <p:cNvPr id="5" name="Pentagon 4"/>
          <p:cNvSpPr>
            <a:spLocks noChangeAspect="1"/>
          </p:cNvSpPr>
          <p:nvPr/>
        </p:nvSpPr>
        <p:spPr>
          <a:xfrm>
            <a:off x="2022475" y="2200275"/>
            <a:ext cx="3017838" cy="93821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US" sz="1600" b="1" dirty="0">
                <a:solidFill>
                  <a:prstClr val="white"/>
                </a:solidFill>
              </a:rPr>
              <a:t>Modeling</a:t>
            </a:r>
          </a:p>
        </p:txBody>
      </p:sp>
      <p:sp>
        <p:nvSpPr>
          <p:cNvPr id="8" name="Pentagon 7"/>
          <p:cNvSpPr>
            <a:spLocks noChangeAspect="1"/>
          </p:cNvSpPr>
          <p:nvPr/>
        </p:nvSpPr>
        <p:spPr>
          <a:xfrm>
            <a:off x="2022475" y="4378325"/>
            <a:ext cx="3017838" cy="9398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US" sz="1600" b="1" dirty="0">
                <a:solidFill>
                  <a:prstClr val="white"/>
                </a:solidFill>
              </a:rPr>
              <a:t>Analysis and assessment</a:t>
            </a:r>
          </a:p>
        </p:txBody>
      </p:sp>
      <p:sp>
        <p:nvSpPr>
          <p:cNvPr id="6" name="Chevron 5"/>
          <p:cNvSpPr>
            <a:spLocks noChangeAspect="1"/>
          </p:cNvSpPr>
          <p:nvPr/>
        </p:nvSpPr>
        <p:spPr>
          <a:xfrm>
            <a:off x="4860925" y="2227263"/>
            <a:ext cx="5545138" cy="939800"/>
          </a:xfrm>
          <a:prstGeom prst="chevron">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US" sz="1400" b="1" dirty="0">
                <a:solidFill>
                  <a:schemeClr val="accent1"/>
                </a:solidFill>
              </a:rPr>
              <a:t>Use the integrated approach to model current and future systems and complex environments</a:t>
            </a:r>
          </a:p>
        </p:txBody>
      </p:sp>
      <p:sp>
        <p:nvSpPr>
          <p:cNvPr id="11" name="Pentagon 10"/>
          <p:cNvSpPr>
            <a:spLocks noChangeAspect="1"/>
          </p:cNvSpPr>
          <p:nvPr/>
        </p:nvSpPr>
        <p:spPr>
          <a:xfrm>
            <a:off x="2022475" y="3289300"/>
            <a:ext cx="3017838" cy="9398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US" sz="1600" b="1" dirty="0">
                <a:solidFill>
                  <a:prstClr val="white"/>
                </a:solidFill>
              </a:rPr>
              <a:t>Design and development</a:t>
            </a:r>
          </a:p>
        </p:txBody>
      </p:sp>
      <p:sp>
        <p:nvSpPr>
          <p:cNvPr id="12" name="Chevron 11"/>
          <p:cNvSpPr/>
          <p:nvPr/>
        </p:nvSpPr>
        <p:spPr>
          <a:xfrm>
            <a:off x="4860925" y="3379788"/>
            <a:ext cx="5545138" cy="854075"/>
          </a:xfrm>
          <a:prstGeom prst="chevron">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solidFill>
              </a:rPr>
              <a:t>Anticipate connections, features, and constraints in designing CPS</a:t>
            </a:r>
          </a:p>
        </p:txBody>
      </p:sp>
      <p:sp>
        <p:nvSpPr>
          <p:cNvPr id="13" name="Chevron 12"/>
          <p:cNvSpPr>
            <a:spLocks noChangeAspect="1"/>
          </p:cNvSpPr>
          <p:nvPr/>
        </p:nvSpPr>
        <p:spPr>
          <a:xfrm>
            <a:off x="4860925" y="4400550"/>
            <a:ext cx="5545138" cy="939800"/>
          </a:xfrm>
          <a:prstGeom prst="chevron">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US" sz="1400" b="1" dirty="0">
                <a:solidFill>
                  <a:schemeClr val="accent1"/>
                </a:solidFill>
              </a:rPr>
              <a:t>Assess existing systems to understand their potential vulnerabilities and to optimize deployment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P spid="11" grpId="0" animBg="1"/>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p:txBody>
          <a:bodyPr/>
          <a:lstStyle/>
          <a:p>
            <a:pPr>
              <a:defRPr/>
            </a:pPr>
            <a:r>
              <a:rPr lang="en-US" sz="5400" dirty="0"/>
              <a:t>CPS Framework Open Source</a:t>
            </a:r>
          </a:p>
        </p:txBody>
      </p:sp>
      <p:sp>
        <p:nvSpPr>
          <p:cNvPr id="6" name="Text Placeholder 5">
            <a:extLst>
              <a:ext uri="{FF2B5EF4-FFF2-40B4-BE49-F238E27FC236}"/>
            </a:extLst>
          </p:cNvPr>
          <p:cNvSpPr>
            <a:spLocks noGrp="1"/>
          </p:cNvSpPr>
          <p:nvPr>
            <p:ph type="body" idx="1"/>
          </p:nvPr>
        </p:nvSpPr>
        <p:spPr/>
        <p:txBody>
          <a:bodyPr/>
          <a:lstStyle/>
          <a:p>
            <a:pPr>
              <a:buFont typeface="Arial" panose="020B0604020202020204" pitchFamily="34" charset="0"/>
              <a:buNone/>
              <a:defRPr/>
            </a:pPr>
            <a:r>
              <a:rPr lang="en-US" dirty="0"/>
              <a:t>The Road to a Development Process Tool</a:t>
            </a:r>
          </a:p>
        </p:txBody>
      </p:sp>
      <p:sp>
        <p:nvSpPr>
          <p:cNvPr id="109571"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5D38E6B1-9A9D-FE42-AA6F-1AC762131DC6}" type="slidenum">
              <a:rPr altLang="en-US" sz="1400">
                <a:solidFill>
                  <a:srgbClr val="339966"/>
                </a:solidFill>
                <a:latin typeface="Calibri" charset="0"/>
              </a:rPr>
              <a:pPr fontAlgn="base">
                <a:lnSpc>
                  <a:spcPct val="100000"/>
                </a:lnSpc>
                <a:spcBef>
                  <a:spcPct val="0"/>
                </a:spcBef>
                <a:spcAft>
                  <a:spcPct val="0"/>
                </a:spcAft>
                <a:buSzTx/>
                <a:buFontTx/>
                <a:buNone/>
              </a:pPr>
              <a:t>60</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315913" y="312738"/>
            <a:ext cx="10515600" cy="711200"/>
          </a:xfrm>
        </p:spPr>
        <p:txBody>
          <a:bodyPr/>
          <a:lstStyle/>
          <a:p>
            <a:pPr>
              <a:defRPr/>
            </a:pPr>
            <a:r>
              <a:rPr lang="en-US" sz="3200" dirty="0"/>
              <a:t>C</a:t>
            </a:r>
            <a:r>
              <a:rPr lang="en-US" sz="3200" dirty="0" smtClean="0"/>
              <a:t>urrent State</a:t>
            </a:r>
            <a:endParaRPr lang="en-US" sz="3200" dirty="0"/>
          </a:p>
        </p:txBody>
      </p:sp>
      <p:sp>
        <p:nvSpPr>
          <p:cNvPr id="6" name="Content Placeholder 5">
            <a:extLst>
              <a:ext uri="{FF2B5EF4-FFF2-40B4-BE49-F238E27FC236}"/>
            </a:extLst>
          </p:cNvPr>
          <p:cNvSpPr>
            <a:spLocks noGrp="1"/>
          </p:cNvSpPr>
          <p:nvPr>
            <p:ph idx="1"/>
          </p:nvPr>
        </p:nvSpPr>
        <p:spPr>
          <a:xfrm>
            <a:off x="923925" y="1679575"/>
            <a:ext cx="10515600" cy="3676650"/>
          </a:xfrm>
        </p:spPr>
        <p:txBody>
          <a:bodyPr/>
          <a:lstStyle/>
          <a:p>
            <a:pPr>
              <a:spcBef>
                <a:spcPts val="3600"/>
              </a:spcBef>
              <a:buFont typeface="Arial" panose="020B0604020202020204" pitchFamily="34" charset="0"/>
              <a:buChar char="•"/>
              <a:defRPr/>
            </a:pPr>
            <a:r>
              <a:rPr lang="en-US" dirty="0"/>
              <a:t>We </a:t>
            </a:r>
            <a:r>
              <a:rPr lang="en-US" b="1" dirty="0">
                <a:solidFill>
                  <a:srgbClr val="C00000"/>
                </a:solidFill>
              </a:rPr>
              <a:t>need</a:t>
            </a:r>
            <a:r>
              <a:rPr lang="en-US" dirty="0"/>
              <a:t> a</a:t>
            </a:r>
            <a:r>
              <a:rPr lang="en-US" b="1" dirty="0">
                <a:solidFill>
                  <a:schemeClr val="accent5"/>
                </a:solidFill>
              </a:rPr>
              <a:t> holistic, concern-driven methodology</a:t>
            </a:r>
            <a:r>
              <a:rPr lang="en-US" dirty="0">
                <a:solidFill>
                  <a:schemeClr val="accent5"/>
                </a:solidFill>
              </a:rPr>
              <a:t> </a:t>
            </a:r>
            <a:r>
              <a:rPr lang="en-US" dirty="0"/>
              <a:t>for the development of CPS</a:t>
            </a:r>
          </a:p>
          <a:p>
            <a:pPr>
              <a:spcBef>
                <a:spcPts val="3600"/>
              </a:spcBef>
              <a:buFont typeface="Arial" panose="020B0604020202020204" pitchFamily="34" charset="0"/>
              <a:buChar char="•"/>
              <a:defRPr/>
            </a:pPr>
            <a:r>
              <a:rPr lang="en-US" dirty="0"/>
              <a:t>We </a:t>
            </a:r>
            <a:r>
              <a:rPr lang="en-US" b="1" dirty="0">
                <a:solidFill>
                  <a:schemeClr val="accent6">
                    <a:lumMod val="75000"/>
                  </a:schemeClr>
                </a:solidFill>
              </a:rPr>
              <a:t>have</a:t>
            </a:r>
            <a:r>
              <a:rPr lang="en-US" dirty="0"/>
              <a:t> multiple </a:t>
            </a:r>
            <a:r>
              <a:rPr lang="en-US" b="1" dirty="0">
                <a:solidFill>
                  <a:schemeClr val="accent5"/>
                </a:solidFill>
              </a:rPr>
              <a:t>system engineering processes </a:t>
            </a:r>
            <a:r>
              <a:rPr lang="en-US" dirty="0"/>
              <a:t>that provide an outline for how to develop a CPS</a:t>
            </a:r>
          </a:p>
          <a:p>
            <a:pPr>
              <a:spcBef>
                <a:spcPts val="3600"/>
              </a:spcBef>
              <a:buFont typeface="Arial" panose="020B0604020202020204" pitchFamily="34" charset="0"/>
              <a:buChar char="•"/>
              <a:defRPr/>
            </a:pPr>
            <a:r>
              <a:rPr lang="en-US" dirty="0"/>
              <a:t>We </a:t>
            </a:r>
            <a:r>
              <a:rPr lang="en-US" b="1" dirty="0">
                <a:solidFill>
                  <a:schemeClr val="accent6">
                    <a:lumMod val="75000"/>
                  </a:schemeClr>
                </a:solidFill>
              </a:rPr>
              <a:t>have</a:t>
            </a:r>
            <a:r>
              <a:rPr lang="en-US" dirty="0"/>
              <a:t> an </a:t>
            </a:r>
            <a:r>
              <a:rPr lang="en-US" b="1" dirty="0">
                <a:solidFill>
                  <a:schemeClr val="accent5"/>
                </a:solidFill>
              </a:rPr>
              <a:t>ontology of cross-cutting concerns </a:t>
            </a:r>
            <a:r>
              <a:rPr lang="en-US" dirty="0"/>
              <a:t>extracted from domain experts in CPS</a:t>
            </a:r>
          </a:p>
        </p:txBody>
      </p:sp>
      <p:sp>
        <p:nvSpPr>
          <p:cNvPr id="110595" name="Slide Number Placeholder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AABB247-D7C5-3F40-9B21-C7DE238E59D9}" type="slidenum">
              <a:rPr altLang="en-US" sz="1400">
                <a:solidFill>
                  <a:srgbClr val="339966"/>
                </a:solidFill>
                <a:latin typeface="Calibri" charset="0"/>
              </a:rPr>
              <a:pPr fontAlgn="base">
                <a:lnSpc>
                  <a:spcPct val="100000"/>
                </a:lnSpc>
                <a:spcBef>
                  <a:spcPct val="0"/>
                </a:spcBef>
                <a:spcAft>
                  <a:spcPct val="0"/>
                </a:spcAft>
                <a:buSzTx/>
                <a:buFontTx/>
                <a:buNone/>
              </a:pPr>
              <a:t>61</a:t>
            </a:fld>
            <a:endParaRPr altLang="en-US" sz="1400">
              <a:solidFill>
                <a:srgbClr val="339966"/>
              </a:solidFill>
              <a:latin typeface="Calibri" charset="0"/>
            </a:endParaRPr>
          </a:p>
        </p:txBody>
      </p:sp>
    </p:spTree>
    <p:extLst>
      <p:ext uri="{BB962C8B-B14F-4D97-AF65-F5344CB8AC3E}">
        <p14:creationId xmlns:p14="http://schemas.microsoft.com/office/powerpoint/2010/main" val="19847883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15913" y="312738"/>
            <a:ext cx="10515600" cy="711200"/>
          </a:xfrm>
        </p:spPr>
        <p:txBody>
          <a:bodyPr/>
          <a:lstStyle/>
          <a:p>
            <a:pPr>
              <a:defRPr/>
            </a:pPr>
            <a:r>
              <a:rPr lang="en-US" sz="3200" dirty="0"/>
              <a:t>P</a:t>
            </a:r>
            <a:r>
              <a:rPr lang="en-US" sz="3200" dirty="0" smtClean="0"/>
              <a:t>lan </a:t>
            </a:r>
            <a:r>
              <a:rPr lang="en-US" sz="3200" dirty="0"/>
              <a:t>moving forward</a:t>
            </a:r>
          </a:p>
        </p:txBody>
      </p:sp>
      <p:sp>
        <p:nvSpPr>
          <p:cNvPr id="3" name="Content Placeholder 2">
            <a:extLst>
              <a:ext uri="{FF2B5EF4-FFF2-40B4-BE49-F238E27FC236}"/>
            </a:extLst>
          </p:cNvPr>
          <p:cNvSpPr>
            <a:spLocks noGrp="1"/>
          </p:cNvSpPr>
          <p:nvPr>
            <p:ph idx="1"/>
          </p:nvPr>
        </p:nvSpPr>
        <p:spPr>
          <a:xfrm>
            <a:off x="838200" y="1247775"/>
            <a:ext cx="10515600" cy="5153025"/>
          </a:xfrm>
        </p:spPr>
        <p:txBody>
          <a:bodyPr>
            <a:normAutofit/>
          </a:bodyPr>
          <a:lstStyle/>
          <a:p>
            <a:pPr>
              <a:spcBef>
                <a:spcPts val="3600"/>
              </a:spcBef>
              <a:buFont typeface="Arial" panose="020B0604020202020204" pitchFamily="34" charset="0"/>
              <a:buChar char="•"/>
              <a:defRPr/>
            </a:pPr>
            <a:r>
              <a:rPr lang="en-US" dirty="0"/>
              <a:t>CPS Framework satisfies our need at a conceptual level</a:t>
            </a:r>
          </a:p>
          <a:p>
            <a:pPr>
              <a:spcBef>
                <a:spcPts val="3600"/>
              </a:spcBef>
              <a:buFont typeface="Arial" panose="020B0604020202020204" pitchFamily="34" charset="0"/>
              <a:buChar char="•"/>
              <a:defRPr/>
            </a:pPr>
            <a:r>
              <a:rPr lang="en-US" dirty="0"/>
              <a:t>There is still a gap on </a:t>
            </a:r>
            <a:r>
              <a:rPr lang="en-US" b="1" dirty="0">
                <a:solidFill>
                  <a:srgbClr val="C00000"/>
                </a:solidFill>
              </a:rPr>
              <a:t>how to implement</a:t>
            </a:r>
            <a:r>
              <a:rPr lang="en-US" dirty="0">
                <a:solidFill>
                  <a:srgbClr val="C00000"/>
                </a:solidFill>
              </a:rPr>
              <a:t> </a:t>
            </a:r>
            <a:r>
              <a:rPr lang="en-US" dirty="0"/>
              <a:t>the framework:</a:t>
            </a:r>
          </a:p>
          <a:p>
            <a:pPr lvl="1">
              <a:spcBef>
                <a:spcPts val="1200"/>
              </a:spcBef>
              <a:buFont typeface="Courier New" panose="02070309020205020404" pitchFamily="49" charset="0"/>
              <a:buChar char="o"/>
              <a:defRPr/>
            </a:pPr>
            <a:r>
              <a:rPr lang="en-US" dirty="0"/>
              <a:t>How to annotate the artifacts (process outcomes) with concerns?</a:t>
            </a:r>
          </a:p>
          <a:p>
            <a:pPr lvl="1">
              <a:spcBef>
                <a:spcPts val="1200"/>
              </a:spcBef>
              <a:buFont typeface="Courier New" panose="02070309020205020404" pitchFamily="49" charset="0"/>
              <a:buChar char="o"/>
              <a:defRPr/>
            </a:pPr>
            <a:r>
              <a:rPr lang="en-US" dirty="0"/>
              <a:t>How to manage and exchange the artifacts that are produced?</a:t>
            </a:r>
          </a:p>
          <a:p>
            <a:pPr lvl="1">
              <a:spcBef>
                <a:spcPts val="1200"/>
              </a:spcBef>
              <a:buFont typeface="Courier New" panose="02070309020205020404" pitchFamily="49" charset="0"/>
              <a:buChar char="o"/>
              <a:defRPr/>
            </a:pPr>
            <a:r>
              <a:rPr lang="en-US" dirty="0"/>
              <a:t>How to trace concerns across artifacts throughout the life cycle?</a:t>
            </a:r>
          </a:p>
          <a:p>
            <a:pPr>
              <a:spcBef>
                <a:spcPts val="3600"/>
              </a:spcBef>
              <a:buFont typeface="Arial" panose="020B0604020202020204" pitchFamily="34" charset="0"/>
              <a:buChar char="•"/>
              <a:defRPr/>
            </a:pPr>
            <a:r>
              <a:rPr lang="en-US" dirty="0"/>
              <a:t>We are working towards a </a:t>
            </a:r>
            <a:r>
              <a:rPr lang="en-US" b="1" dirty="0">
                <a:solidFill>
                  <a:schemeClr val="accent5"/>
                </a:solidFill>
              </a:rPr>
              <a:t>tool and data exchange format</a:t>
            </a:r>
            <a:r>
              <a:rPr lang="en-US" dirty="0"/>
              <a:t> to manage artifacts produced by 15288 / 800-160 / …</a:t>
            </a:r>
          </a:p>
        </p:txBody>
      </p:sp>
      <p:sp>
        <p:nvSpPr>
          <p:cNvPr id="111619"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BCE4E646-8171-2048-B3AC-C7C268429A46}" type="slidenum">
              <a:rPr altLang="en-US" sz="1400">
                <a:solidFill>
                  <a:srgbClr val="339966"/>
                </a:solidFill>
                <a:latin typeface="Calibri" charset="0"/>
              </a:rPr>
              <a:pPr fontAlgn="base">
                <a:lnSpc>
                  <a:spcPct val="100000"/>
                </a:lnSpc>
                <a:spcBef>
                  <a:spcPct val="0"/>
                </a:spcBef>
                <a:spcAft>
                  <a:spcPct val="0"/>
                </a:spcAft>
                <a:buSzTx/>
                <a:buFontTx/>
                <a:buNone/>
              </a:pPr>
              <a:t>62</a:t>
            </a:fld>
            <a:endParaRPr altLang="en-US" sz="1400">
              <a:solidFill>
                <a:srgbClr val="339966"/>
              </a:solidFill>
              <a:latin typeface="Calibri" charset="0"/>
            </a:endParaRPr>
          </a:p>
        </p:txBody>
      </p:sp>
    </p:spTree>
    <p:extLst>
      <p:ext uri="{BB962C8B-B14F-4D97-AF65-F5344CB8AC3E}">
        <p14:creationId xmlns:p14="http://schemas.microsoft.com/office/powerpoint/2010/main" val="14740406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60363" y="544513"/>
            <a:ext cx="10936287" cy="711200"/>
          </a:xfrm>
        </p:spPr>
        <p:txBody>
          <a:bodyPr>
            <a:noAutofit/>
          </a:bodyPr>
          <a:lstStyle/>
          <a:p>
            <a:pPr eaLnBrk="1" fontAlgn="auto" hangingPunct="1">
              <a:spcAft>
                <a:spcPts val="0"/>
              </a:spcAft>
              <a:defRPr/>
            </a:pPr>
            <a:r>
              <a:rPr lang="en-US" sz="4000" dirty="0" smtClean="0">
                <a:solidFill>
                  <a:prstClr val="black"/>
                </a:solidFill>
              </a:rPr>
              <a:t>Modeling </a:t>
            </a:r>
            <a:r>
              <a:rPr lang="en-US" sz="4000" dirty="0">
                <a:solidFill>
                  <a:prstClr val="black"/>
                </a:solidFill>
              </a:rPr>
              <a:t>for a ‘CPS Framework Tool</a:t>
            </a:r>
            <a:r>
              <a:rPr lang="en-US" sz="4000" dirty="0" smtClean="0">
                <a:solidFill>
                  <a:prstClr val="black"/>
                </a:solidFill>
              </a:rPr>
              <a:t>’</a:t>
            </a:r>
            <a:endParaRPr lang="en-US" sz="4000" dirty="0"/>
          </a:p>
        </p:txBody>
      </p:sp>
      <p:sp>
        <p:nvSpPr>
          <p:cNvPr id="11264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3906F1E1-5073-E34E-B825-4457695D308C}" type="slidenum">
              <a:rPr altLang="en-US" sz="1400">
                <a:solidFill>
                  <a:srgbClr val="339966"/>
                </a:solidFill>
                <a:latin typeface="Calibri" charset="0"/>
              </a:rPr>
              <a:pPr fontAlgn="base">
                <a:lnSpc>
                  <a:spcPct val="100000"/>
                </a:lnSpc>
                <a:spcBef>
                  <a:spcPct val="0"/>
                </a:spcBef>
                <a:spcAft>
                  <a:spcPct val="0"/>
                </a:spcAft>
                <a:buSzTx/>
                <a:buFontTx/>
                <a:buNone/>
              </a:pPr>
              <a:t>63</a:t>
            </a:fld>
            <a:endParaRPr altLang="en-US" sz="1400">
              <a:solidFill>
                <a:srgbClr val="339966"/>
              </a:solidFill>
              <a:latin typeface="Calibri" charset="0"/>
            </a:endParaRPr>
          </a:p>
        </p:txBody>
      </p:sp>
      <p:sp>
        <p:nvSpPr>
          <p:cNvPr id="112643" name="Content Placeholder 2"/>
          <p:cNvSpPr>
            <a:spLocks noGrp="1"/>
          </p:cNvSpPr>
          <p:nvPr>
            <p:ph idx="1"/>
          </p:nvPr>
        </p:nvSpPr>
        <p:spPr>
          <a:xfrm>
            <a:off x="1895475" y="2266950"/>
            <a:ext cx="8248650" cy="2776538"/>
          </a:xfrm>
        </p:spPr>
        <p:txBody>
          <a:bodyPr/>
          <a:lstStyle/>
          <a:p>
            <a:pPr marL="514350" indent="-514350" eaLnBrk="1" hangingPunct="1">
              <a:buFont typeface="Arial" charset="0"/>
              <a:buAutoNum type="arabicPeriod"/>
            </a:pPr>
            <a:r>
              <a:rPr lang="en-US" altLang="en-US">
                <a:ea typeface="Arial" charset="0"/>
                <a:cs typeface="Arial" charset="0"/>
              </a:rPr>
              <a:t>Moving the CPS Framework Forward</a:t>
            </a:r>
          </a:p>
          <a:p>
            <a:pPr marL="514350" indent="-514350" eaLnBrk="1" hangingPunct="1">
              <a:buFont typeface="Arial" charset="0"/>
              <a:buAutoNum type="arabicPeriod"/>
            </a:pPr>
            <a:r>
              <a:rPr lang="en-US" altLang="en-US">
                <a:ea typeface="Arial" charset="0"/>
                <a:cs typeface="Arial" charset="0"/>
              </a:rPr>
              <a:t>Use Case Methodology</a:t>
            </a:r>
          </a:p>
          <a:p>
            <a:pPr marL="514350" indent="-514350" eaLnBrk="1" hangingPunct="1">
              <a:buFont typeface="Arial" charset="0"/>
              <a:buAutoNum type="arabicPeriod"/>
            </a:pPr>
            <a:r>
              <a:rPr lang="en-US" altLang="en-US">
                <a:ea typeface="Arial" charset="0"/>
                <a:cs typeface="Arial" charset="0"/>
              </a:rPr>
              <a:t>Model Realization</a:t>
            </a:r>
          </a:p>
          <a:p>
            <a:pPr marL="514350" indent="-514350" eaLnBrk="1" hangingPunct="1">
              <a:buFont typeface="Arial" charset="0"/>
              <a:buAutoNum type="arabicPeriod"/>
            </a:pPr>
            <a:r>
              <a:rPr lang="en-US" altLang="en-US">
                <a:ea typeface="Arial" charset="0"/>
                <a:cs typeface="Arial" charset="0"/>
              </a:rPr>
              <a:t>Modeling the CPS Framework and Use Case</a:t>
            </a:r>
          </a:p>
          <a:p>
            <a:pPr marL="514350" indent="-514350" eaLnBrk="1" hangingPunct="1">
              <a:buFont typeface="Arial" charset="0"/>
              <a:buAutoNum type="arabicPeriod"/>
            </a:pPr>
            <a:r>
              <a:rPr lang="en-US" altLang="en-US">
                <a:ea typeface="Arial" charset="0"/>
                <a:cs typeface="Arial" charset="0"/>
              </a:rPr>
              <a:t>Tools Demonstration</a:t>
            </a:r>
          </a:p>
        </p:txBody>
      </p:sp>
    </p:spTree>
    <p:extLst>
      <p:ext uri="{BB962C8B-B14F-4D97-AF65-F5344CB8AC3E}">
        <p14:creationId xmlns:p14="http://schemas.microsoft.com/office/powerpoint/2010/main" val="8304746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73075" y="434975"/>
            <a:ext cx="10515600" cy="858838"/>
          </a:xfrm>
        </p:spPr>
        <p:txBody>
          <a:bodyPr/>
          <a:lstStyle/>
          <a:p>
            <a:pPr eaLnBrk="1" fontAlgn="auto" hangingPunct="1">
              <a:spcAft>
                <a:spcPts val="0"/>
              </a:spcAft>
              <a:defRPr/>
            </a:pPr>
            <a:r>
              <a:rPr lang="en-US" sz="3600" dirty="0" smtClean="0">
                <a:ea typeface="Arial" charset="0"/>
                <a:cs typeface="Arial" charset="0"/>
              </a:rPr>
              <a:t>Moving </a:t>
            </a:r>
            <a:r>
              <a:rPr lang="en-US" sz="3600" dirty="0">
                <a:ea typeface="Arial" charset="0"/>
                <a:cs typeface="Arial" charset="0"/>
              </a:rPr>
              <a:t>the CPS Framework Forward</a:t>
            </a:r>
          </a:p>
        </p:txBody>
      </p:sp>
      <p:sp>
        <p:nvSpPr>
          <p:cNvPr id="3" name="Content Placeholder 2"/>
          <p:cNvSpPr>
            <a:spLocks noGrp="1"/>
          </p:cNvSpPr>
          <p:nvPr>
            <p:ph idx="1"/>
          </p:nvPr>
        </p:nvSpPr>
        <p:spPr>
          <a:xfrm>
            <a:off x="838200" y="1436461"/>
            <a:ext cx="10515600" cy="4253139"/>
          </a:xfrm>
        </p:spPr>
        <p:txBody>
          <a:bodyPr/>
          <a:lstStyle/>
          <a:p>
            <a:pPr eaLnBrk="1" hangingPunct="1"/>
            <a:r>
              <a:rPr lang="en-US" altLang="en-US">
                <a:ea typeface="Arial" charset="0"/>
                <a:cs typeface="Arial" charset="0"/>
              </a:rPr>
              <a:t>We wanted to move adoption of the CPS Framework concepts into common practice in engineering CPS</a:t>
            </a:r>
          </a:p>
          <a:p>
            <a:pPr eaLnBrk="1" hangingPunct="1"/>
            <a:r>
              <a:rPr lang="en-US" altLang="en-US" dirty="0">
                <a:ea typeface="Arial" charset="0"/>
                <a:cs typeface="Arial" charset="0"/>
              </a:rPr>
              <a:t>We believe that the CPS Framework enhances and extends existing system engineering processes and does not alter or replace them </a:t>
            </a:r>
          </a:p>
          <a:p>
            <a:pPr eaLnBrk="1" hangingPunct="1"/>
            <a:r>
              <a:rPr lang="en-US" altLang="en-US" dirty="0">
                <a:ea typeface="Arial" charset="0"/>
                <a:cs typeface="Arial" charset="0"/>
              </a:rPr>
              <a:t>We hoped to quantify the discussion of CPS so that it can be studied from multiple disciplines</a:t>
            </a:r>
          </a:p>
          <a:p>
            <a:pPr eaLnBrk="1" hangingPunct="1"/>
            <a:endParaRPr lang="en-US" altLang="en-US" dirty="0">
              <a:ea typeface="Arial" charset="0"/>
              <a:cs typeface="Arial" charset="0"/>
            </a:endParaRPr>
          </a:p>
          <a:p>
            <a:pPr eaLnBrk="1" hangingPunct="1"/>
            <a:r>
              <a:rPr lang="en-US" altLang="en-US" dirty="0">
                <a:solidFill>
                  <a:srgbClr val="FF0000"/>
                </a:solidFill>
                <a:ea typeface="Arial" charset="0"/>
                <a:cs typeface="Arial" charset="0"/>
              </a:rPr>
              <a:t>So we developed a useable model of the CPS Framework</a:t>
            </a:r>
          </a:p>
        </p:txBody>
      </p:sp>
      <p:sp>
        <p:nvSpPr>
          <p:cNvPr id="11366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40868F5F-E58A-3D4E-827A-54042068113C}" type="slidenum">
              <a:rPr altLang="en-US" sz="1400">
                <a:solidFill>
                  <a:srgbClr val="339966"/>
                </a:solidFill>
                <a:ea typeface="Arial" charset="0"/>
                <a:cs typeface="Arial" charset="0"/>
              </a:rPr>
              <a:pPr fontAlgn="base">
                <a:lnSpc>
                  <a:spcPct val="100000"/>
                </a:lnSpc>
                <a:spcBef>
                  <a:spcPct val="0"/>
                </a:spcBef>
                <a:spcAft>
                  <a:spcPct val="0"/>
                </a:spcAft>
                <a:buSzTx/>
                <a:buFontTx/>
                <a:buNone/>
              </a:pPr>
              <a:t>64</a:t>
            </a:fld>
            <a:endParaRPr altLang="en-US" sz="1400">
              <a:solidFill>
                <a:srgbClr val="339966"/>
              </a:solidFill>
              <a:ea typeface="Arial" charset="0"/>
              <a:cs typeface="Arial" charset="0"/>
            </a:endParaRPr>
          </a:p>
        </p:txBody>
      </p:sp>
    </p:spTree>
    <p:extLst>
      <p:ext uri="{BB962C8B-B14F-4D97-AF65-F5344CB8AC3E}">
        <p14:creationId xmlns:p14="http://schemas.microsoft.com/office/powerpoint/2010/main" val="129066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p:cTn id="2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A6C97F4-1D3E-4CF6-AC96-EF015B5ECAA4}"/>
              </a:ext>
            </a:extLst>
          </p:cNvPr>
          <p:cNvSpPr/>
          <p:nvPr/>
        </p:nvSpPr>
        <p:spPr>
          <a:xfrm rot="16200000">
            <a:off x="875914" y="2483832"/>
            <a:ext cx="5746571" cy="1754782"/>
          </a:xfrm>
          <a:prstGeom prst="rect">
            <a:avLst/>
          </a:prstGeom>
          <a:gradFill flip="none" rotWithShape="1">
            <a:gsLst>
              <a:gs pos="0">
                <a:srgbClr val="456B2B"/>
              </a:gs>
              <a:gs pos="53000">
                <a:schemeClr val="accent6">
                  <a:lumMod val="60000"/>
                  <a:lumOff val="40000"/>
                  <a:alpha val="40000"/>
                </a:schemeClr>
              </a:gs>
              <a:gs pos="100000">
                <a:schemeClr val="accent6">
                  <a:lumMod val="20000"/>
                  <a:lumOff val="80000"/>
                </a:schemeClr>
              </a:gs>
            </a:gsLst>
            <a:lin ang="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black"/>
              </a:solidFill>
            </a:endParaRPr>
          </a:p>
        </p:txBody>
      </p:sp>
      <p:sp>
        <p:nvSpPr>
          <p:cNvPr id="2" name="Rectangle 1"/>
          <p:cNvSpPr/>
          <p:nvPr/>
        </p:nvSpPr>
        <p:spPr>
          <a:xfrm>
            <a:off x="894090" y="499495"/>
            <a:ext cx="1724544" cy="5741886"/>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prstClr val="black"/>
                </a:solidFill>
              </a:rPr>
              <a:t>System Artifacts and Data</a:t>
            </a:r>
            <a:endParaRPr lang="en-US" sz="1400" b="1" dirty="0">
              <a:solidFill>
                <a:prstClr val="black"/>
              </a:solidFill>
            </a:endParaRPr>
          </a:p>
        </p:txBody>
      </p:sp>
      <p:grpSp>
        <p:nvGrpSpPr>
          <p:cNvPr id="51" name="Group 50">
            <a:extLst>
              <a:ext uri="{FF2B5EF4-FFF2-40B4-BE49-F238E27FC236}">
                <a16:creationId xmlns:a16="http://schemas.microsoft.com/office/drawing/2014/main" xmlns="" id="{8EF7D7B1-3CC3-42F8-9C4A-03276FC42DF2}"/>
              </a:ext>
            </a:extLst>
          </p:cNvPr>
          <p:cNvGrpSpPr/>
          <p:nvPr/>
        </p:nvGrpSpPr>
        <p:grpSpPr>
          <a:xfrm>
            <a:off x="9848850" y="2299035"/>
            <a:ext cx="828675" cy="1005706"/>
            <a:chOff x="6638925" y="458199"/>
            <a:chExt cx="1009650" cy="1453886"/>
          </a:xfrm>
          <a:solidFill>
            <a:srgbClr val="428BCE"/>
          </a:solidFill>
          <a:effectLst>
            <a:outerShdw blurRad="76200" dist="12700" dir="8100000" sy="-23000" kx="800400" algn="br" rotWithShape="0">
              <a:prstClr val="black">
                <a:alpha val="20000"/>
              </a:prstClr>
            </a:outerShdw>
          </a:effectLst>
        </p:grpSpPr>
        <p:sp>
          <p:nvSpPr>
            <p:cNvPr id="52" name="Oval 51">
              <a:extLst>
                <a:ext uri="{FF2B5EF4-FFF2-40B4-BE49-F238E27FC236}">
                  <a16:creationId xmlns:a16="http://schemas.microsoft.com/office/drawing/2014/main" xmlns="" id="{5403E277-0C4A-4B32-B459-38F67BB2821D}"/>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Top Corners Snipped 52">
              <a:extLst>
                <a:ext uri="{FF2B5EF4-FFF2-40B4-BE49-F238E27FC236}">
                  <a16:creationId xmlns:a16="http://schemas.microsoft.com/office/drawing/2014/main" xmlns="" id="{B407D5FF-38CE-43D4-BFA1-098A84DA5331}"/>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Mgr.</a:t>
              </a:r>
              <a:endParaRPr lang="en-US" sz="2000" dirty="0">
                <a:solidFill>
                  <a:prstClr val="white"/>
                </a:solidFill>
              </a:endParaRPr>
            </a:p>
          </p:txBody>
        </p:sp>
      </p:grpSp>
      <p:grpSp>
        <p:nvGrpSpPr>
          <p:cNvPr id="30" name="Group 29">
            <a:extLst>
              <a:ext uri="{FF2B5EF4-FFF2-40B4-BE49-F238E27FC236}">
                <a16:creationId xmlns:a16="http://schemas.microsoft.com/office/drawing/2014/main" xmlns="" id="{10A80554-456E-4789-8E21-2F19ED2EB5EC}"/>
              </a:ext>
            </a:extLst>
          </p:cNvPr>
          <p:cNvGrpSpPr/>
          <p:nvPr/>
        </p:nvGrpSpPr>
        <p:grpSpPr>
          <a:xfrm>
            <a:off x="9723317" y="1034134"/>
            <a:ext cx="828675" cy="1005706"/>
            <a:chOff x="6638925" y="458199"/>
            <a:chExt cx="1009650" cy="1453886"/>
          </a:xfrm>
          <a:solidFill>
            <a:srgbClr val="6A6666"/>
          </a:solidFill>
          <a:effectLst>
            <a:innerShdw blurRad="63500" dist="50800" dir="8100000">
              <a:prstClr val="black">
                <a:alpha val="50000"/>
              </a:prstClr>
            </a:innerShdw>
          </a:effectLst>
        </p:grpSpPr>
        <p:sp>
          <p:nvSpPr>
            <p:cNvPr id="31" name="Oval 30">
              <a:extLst>
                <a:ext uri="{FF2B5EF4-FFF2-40B4-BE49-F238E27FC236}">
                  <a16:creationId xmlns:a16="http://schemas.microsoft.com/office/drawing/2014/main" xmlns="" id="{54C51DE2-D7F5-4897-86E2-05A2F79D46F1}"/>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Top Corners Snipped 31">
              <a:extLst>
                <a:ext uri="{FF2B5EF4-FFF2-40B4-BE49-F238E27FC236}">
                  <a16:creationId xmlns:a16="http://schemas.microsoft.com/office/drawing/2014/main" xmlns="" id="{1670E308-C276-4CCF-8AD3-F6BBA2BBEABB}"/>
                </a:ext>
              </a:extLst>
            </p:cNvPr>
            <p:cNvSpPr/>
            <p:nvPr/>
          </p:nvSpPr>
          <p:spPr>
            <a:xfrm>
              <a:off x="6638925" y="1202218"/>
              <a:ext cx="1009650" cy="709867"/>
            </a:xfrm>
            <a:prstGeom prst="snip2SameRect">
              <a:avLst>
                <a:gd name="adj1" fmla="val 27401"/>
                <a:gd name="adj2" fmla="val 0"/>
              </a:avLst>
            </a:prstGeom>
            <a:grp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CIO</a:t>
              </a:r>
              <a:endParaRPr lang="en-US" dirty="0">
                <a:solidFill>
                  <a:prstClr val="white"/>
                </a:solidFill>
              </a:endParaRPr>
            </a:p>
          </p:txBody>
        </p:sp>
      </p:grpSp>
      <p:grpSp>
        <p:nvGrpSpPr>
          <p:cNvPr id="27" name="Group 26">
            <a:extLst>
              <a:ext uri="{FF2B5EF4-FFF2-40B4-BE49-F238E27FC236}">
                <a16:creationId xmlns:a16="http://schemas.microsoft.com/office/drawing/2014/main" xmlns="" id="{8D710795-D799-4A8F-A870-9A6AB1A1F44E}"/>
              </a:ext>
            </a:extLst>
          </p:cNvPr>
          <p:cNvGrpSpPr/>
          <p:nvPr/>
        </p:nvGrpSpPr>
        <p:grpSpPr>
          <a:xfrm>
            <a:off x="8410527" y="1013265"/>
            <a:ext cx="828675" cy="1031737"/>
            <a:chOff x="6650472" y="458199"/>
            <a:chExt cx="1009650" cy="1491517"/>
          </a:xfrm>
          <a:solidFill>
            <a:srgbClr val="545050"/>
          </a:solidFill>
          <a:effectLst>
            <a:outerShdw blurRad="76200" dist="12700" dir="8100000" sy="-23000" kx="800400" algn="br" rotWithShape="0">
              <a:prstClr val="black">
                <a:alpha val="20000"/>
              </a:prstClr>
            </a:outerShdw>
          </a:effectLst>
        </p:grpSpPr>
        <p:sp>
          <p:nvSpPr>
            <p:cNvPr id="28" name="Oval 27">
              <a:extLst>
                <a:ext uri="{FF2B5EF4-FFF2-40B4-BE49-F238E27FC236}">
                  <a16:creationId xmlns:a16="http://schemas.microsoft.com/office/drawing/2014/main" xmlns="" id="{21674496-0E95-40AE-B8C2-80AABB3D8158}"/>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Top Corners Snipped 28">
              <a:extLst>
                <a:ext uri="{FF2B5EF4-FFF2-40B4-BE49-F238E27FC236}">
                  <a16:creationId xmlns:a16="http://schemas.microsoft.com/office/drawing/2014/main" xmlns="" id="{344C9E73-4AAD-469D-A075-2A0B2277A193}"/>
                </a:ext>
              </a:extLst>
            </p:cNvPr>
            <p:cNvSpPr/>
            <p:nvPr/>
          </p:nvSpPr>
          <p:spPr>
            <a:xfrm>
              <a:off x="6650472" y="1239849"/>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CEO</a:t>
              </a:r>
              <a:endParaRPr lang="en-US" dirty="0">
                <a:solidFill>
                  <a:prstClr val="white"/>
                </a:solidFill>
              </a:endParaRPr>
            </a:p>
          </p:txBody>
        </p:sp>
      </p:grpSp>
      <p:sp>
        <p:nvSpPr>
          <p:cNvPr id="5" name="Rectangle 4">
            <a:extLst>
              <a:ext uri="{FF2B5EF4-FFF2-40B4-BE49-F238E27FC236}">
                <a16:creationId xmlns:a16="http://schemas.microsoft.com/office/drawing/2014/main" xmlns="" id="{FAB491A8-B012-4754-9C31-3F6A090B03DC}"/>
              </a:ext>
            </a:extLst>
          </p:cNvPr>
          <p:cNvSpPr/>
          <p:nvPr/>
        </p:nvSpPr>
        <p:spPr>
          <a:xfrm rot="16200000">
            <a:off x="-1205293" y="3211565"/>
            <a:ext cx="3502882"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a:solidFill>
                  <a:srgbClr val="4472C4">
                    <a:lumMod val="50000"/>
                  </a:srgbClr>
                </a:solidFill>
              </a:rPr>
              <a:t>Systems </a:t>
            </a:r>
            <a:r>
              <a:rPr lang="en-US" sz="2800" b="1" dirty="0">
                <a:ln/>
                <a:solidFill>
                  <a:srgbClr val="4472C4">
                    <a:lumMod val="50000"/>
                  </a:srgbClr>
                </a:solidFill>
              </a:rPr>
              <a:t>of Interest</a:t>
            </a:r>
          </a:p>
        </p:txBody>
      </p:sp>
      <p:sp>
        <p:nvSpPr>
          <p:cNvPr id="6" name="Left Brace 5">
            <a:extLst>
              <a:ext uri="{FF2B5EF4-FFF2-40B4-BE49-F238E27FC236}">
                <a16:creationId xmlns:a16="http://schemas.microsoft.com/office/drawing/2014/main" xmlns="" id="{D7AC9FBB-18B9-4436-A833-1F56EE54C0E9}"/>
              </a:ext>
            </a:extLst>
          </p:cNvPr>
          <p:cNvSpPr/>
          <p:nvPr/>
        </p:nvSpPr>
        <p:spPr>
          <a:xfrm>
            <a:off x="985462" y="1079331"/>
            <a:ext cx="311010" cy="4759070"/>
          </a:xfrm>
          <a:prstGeom prst="leftBrace">
            <a:avLst/>
          </a:prstGeom>
          <a:ln w="3492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7" name="Rectangle: Diagonal Corners Snipped 6">
            <a:extLst>
              <a:ext uri="{FF2B5EF4-FFF2-40B4-BE49-F238E27FC236}">
                <a16:creationId xmlns:a16="http://schemas.microsoft.com/office/drawing/2014/main" xmlns="" id="{00EC8471-77D1-41A1-B057-371EB6F48693}"/>
              </a:ext>
            </a:extLst>
          </p:cNvPr>
          <p:cNvSpPr/>
          <p:nvPr/>
        </p:nvSpPr>
        <p:spPr>
          <a:xfrm rot="16200000">
            <a:off x="1051353" y="1461837"/>
            <a:ext cx="1267327" cy="673769"/>
          </a:xfrm>
          <a:prstGeom prst="snip2DiagRect">
            <a:avLst/>
          </a:prstGeom>
          <a:solidFill>
            <a:srgbClr val="4D79C7"/>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CPS N</a:t>
            </a:r>
          </a:p>
        </p:txBody>
      </p:sp>
      <p:sp>
        <p:nvSpPr>
          <p:cNvPr id="8" name="Rectangle: Diagonal Corners Snipped 7">
            <a:extLst>
              <a:ext uri="{FF2B5EF4-FFF2-40B4-BE49-F238E27FC236}">
                <a16:creationId xmlns:a16="http://schemas.microsoft.com/office/drawing/2014/main" xmlns="" id="{02D522E1-3CC4-46F1-8BCD-5977CB3F949C}"/>
              </a:ext>
            </a:extLst>
          </p:cNvPr>
          <p:cNvSpPr/>
          <p:nvPr/>
        </p:nvSpPr>
        <p:spPr>
          <a:xfrm rot="16200000">
            <a:off x="1051352" y="3054016"/>
            <a:ext cx="1267327" cy="673769"/>
          </a:xfrm>
          <a:prstGeom prst="snip2DiagRect">
            <a:avLst/>
          </a:prstGeom>
          <a:solidFill>
            <a:srgbClr val="31579B"/>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CPS 2</a:t>
            </a:r>
          </a:p>
        </p:txBody>
      </p:sp>
      <p:sp>
        <p:nvSpPr>
          <p:cNvPr id="9" name="Rectangle: Diagonal Corners Snipped 8">
            <a:extLst>
              <a:ext uri="{FF2B5EF4-FFF2-40B4-BE49-F238E27FC236}">
                <a16:creationId xmlns:a16="http://schemas.microsoft.com/office/drawing/2014/main" xmlns="" id="{7A8E2400-1086-4EF3-A6B2-42BD84D8995A}"/>
              </a:ext>
            </a:extLst>
          </p:cNvPr>
          <p:cNvSpPr/>
          <p:nvPr/>
        </p:nvSpPr>
        <p:spPr>
          <a:xfrm rot="16200000">
            <a:off x="1051352" y="4646195"/>
            <a:ext cx="1267327" cy="673769"/>
          </a:xfrm>
          <a:prstGeom prst="snip2DiagRect">
            <a:avLst/>
          </a:prstGeom>
          <a:solidFill>
            <a:srgbClr val="203966"/>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CPS 1</a:t>
            </a:r>
          </a:p>
        </p:txBody>
      </p:sp>
      <p:sp>
        <p:nvSpPr>
          <p:cNvPr id="11" name="Rectangle 10">
            <a:extLst>
              <a:ext uri="{FF2B5EF4-FFF2-40B4-BE49-F238E27FC236}">
                <a16:creationId xmlns:a16="http://schemas.microsoft.com/office/drawing/2014/main" xmlns="" id="{6B06CE78-976B-4B5D-A32A-221AEE2C3367}"/>
              </a:ext>
            </a:extLst>
          </p:cNvPr>
          <p:cNvSpPr/>
          <p:nvPr/>
        </p:nvSpPr>
        <p:spPr>
          <a:xfrm>
            <a:off x="5819067" y="4765506"/>
            <a:ext cx="1314450" cy="1475874"/>
          </a:xfrm>
          <a:prstGeom prst="rect">
            <a:avLst/>
          </a:prstGeom>
          <a:solidFill>
            <a:srgbClr val="A88D2A"/>
          </a:solidFill>
          <a:effectLst>
            <a:outerShdw blurRad="50800" dist="38100" dir="8100000" algn="tr" rotWithShape="0">
              <a:prstClr val="black">
                <a:alpha val="40000"/>
              </a:prstClr>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Tool</a:t>
            </a:r>
          </a:p>
          <a:p>
            <a:pPr algn="ctr"/>
            <a:r>
              <a:rPr lang="en-US" sz="2000" b="1" dirty="0">
                <a:solidFill>
                  <a:prstClr val="white"/>
                </a:solidFill>
              </a:rPr>
              <a:t>Z</a:t>
            </a:r>
          </a:p>
        </p:txBody>
      </p:sp>
      <p:sp>
        <p:nvSpPr>
          <p:cNvPr id="13" name="Rectangle: Top Corners Snipped 12">
            <a:extLst>
              <a:ext uri="{FF2B5EF4-FFF2-40B4-BE49-F238E27FC236}">
                <a16:creationId xmlns:a16="http://schemas.microsoft.com/office/drawing/2014/main" xmlns="" id="{721C768D-E468-4864-97E4-6792CA292CC9}"/>
              </a:ext>
            </a:extLst>
          </p:cNvPr>
          <p:cNvSpPr/>
          <p:nvPr/>
        </p:nvSpPr>
        <p:spPr>
          <a:xfrm>
            <a:off x="5723817" y="3408622"/>
            <a:ext cx="1504950" cy="1225714"/>
          </a:xfrm>
          <a:prstGeom prst="snip2SameRect">
            <a:avLst/>
          </a:prstGeom>
          <a:effectLst>
            <a:outerShdw blurRad="50800" dist="38100" dir="8100000" algn="tr" rotWithShape="0">
              <a:prstClr val="black">
                <a:alpha val="40000"/>
              </a:prstClr>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Tool</a:t>
            </a:r>
          </a:p>
          <a:p>
            <a:pPr algn="ctr"/>
            <a:r>
              <a:rPr lang="en-US" sz="2000" b="1" dirty="0">
                <a:solidFill>
                  <a:prstClr val="white"/>
                </a:solidFill>
              </a:rPr>
              <a:t>C</a:t>
            </a:r>
          </a:p>
        </p:txBody>
      </p:sp>
      <p:sp>
        <p:nvSpPr>
          <p:cNvPr id="14" name="Rectangle: Diagonal Corners Snipped 13">
            <a:extLst>
              <a:ext uri="{FF2B5EF4-FFF2-40B4-BE49-F238E27FC236}">
                <a16:creationId xmlns:a16="http://schemas.microsoft.com/office/drawing/2014/main" xmlns="" id="{AD33698B-7A01-4194-8C22-6D7357B5B0F9}"/>
              </a:ext>
            </a:extLst>
          </p:cNvPr>
          <p:cNvSpPr/>
          <p:nvPr/>
        </p:nvSpPr>
        <p:spPr>
          <a:xfrm>
            <a:off x="5819067" y="2064995"/>
            <a:ext cx="1343025" cy="1239754"/>
          </a:xfrm>
          <a:prstGeom prst="snip2DiagRect">
            <a:avLst/>
          </a:prstGeom>
          <a:solidFill>
            <a:schemeClr val="accent6">
              <a:lumMod val="75000"/>
            </a:schemeClr>
          </a:solidFill>
          <a:effectLst>
            <a:outerShdw blurRad="50800" dist="38100" dir="8100000" algn="tr" rotWithShape="0">
              <a:prstClr val="black">
                <a:alpha val="40000"/>
              </a:prstClr>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Tool</a:t>
            </a:r>
          </a:p>
          <a:p>
            <a:pPr algn="ctr"/>
            <a:r>
              <a:rPr lang="en-US" sz="2000" b="1" dirty="0">
                <a:solidFill>
                  <a:prstClr val="white"/>
                </a:solidFill>
              </a:rPr>
              <a:t>B</a:t>
            </a:r>
          </a:p>
        </p:txBody>
      </p:sp>
      <p:sp>
        <p:nvSpPr>
          <p:cNvPr id="15" name="Hexagon 14">
            <a:extLst>
              <a:ext uri="{FF2B5EF4-FFF2-40B4-BE49-F238E27FC236}">
                <a16:creationId xmlns:a16="http://schemas.microsoft.com/office/drawing/2014/main" xmlns="" id="{76662C3C-84D0-45C2-BD68-CF26E6EACF36}"/>
              </a:ext>
            </a:extLst>
          </p:cNvPr>
          <p:cNvSpPr/>
          <p:nvPr/>
        </p:nvSpPr>
        <p:spPr>
          <a:xfrm>
            <a:off x="5800017" y="867639"/>
            <a:ext cx="1333500" cy="1079835"/>
          </a:xfrm>
          <a:prstGeom prst="hexagon">
            <a:avLst/>
          </a:prstGeom>
          <a:solidFill>
            <a:schemeClr val="accent2">
              <a:lumMod val="50000"/>
            </a:schemeClr>
          </a:solidFill>
          <a:effectLst>
            <a:outerShdw blurRad="50800" dist="38100" dir="8100000" algn="tr" rotWithShape="0">
              <a:prstClr val="black">
                <a:alpha val="40000"/>
              </a:prstClr>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rPr>
              <a:t>Tool</a:t>
            </a:r>
          </a:p>
          <a:p>
            <a:pPr algn="ctr"/>
            <a:r>
              <a:rPr lang="en-US" sz="2000" b="1" dirty="0">
                <a:solidFill>
                  <a:prstClr val="white"/>
                </a:solidFill>
              </a:rPr>
              <a:t>A</a:t>
            </a:r>
            <a:endParaRPr lang="en-US" sz="2000" b="1" dirty="0">
              <a:solidFill>
                <a:prstClr val="white"/>
              </a:solidFill>
            </a:endParaRPr>
          </a:p>
        </p:txBody>
      </p:sp>
      <p:cxnSp>
        <p:nvCxnSpPr>
          <p:cNvPr id="17" name="Straight Connector 16">
            <a:extLst>
              <a:ext uri="{FF2B5EF4-FFF2-40B4-BE49-F238E27FC236}">
                <a16:creationId xmlns:a16="http://schemas.microsoft.com/office/drawing/2014/main" xmlns="" id="{9ED290B4-EA81-4430-8CDA-D1BAFD04C03E}"/>
              </a:ext>
            </a:extLst>
          </p:cNvPr>
          <p:cNvCxnSpPr>
            <a:cxnSpLocks/>
          </p:cNvCxnSpPr>
          <p:nvPr/>
        </p:nvCxnSpPr>
        <p:spPr>
          <a:xfrm>
            <a:off x="2890208" y="1421045"/>
            <a:ext cx="1709994" cy="2689"/>
          </a:xfrm>
          <a:prstGeom prst="line">
            <a:avLst/>
          </a:prstGeom>
          <a:ln w="38100" cmpd="dbl">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D6EEC21A-2CD9-4940-9452-08D129C3AE7C}"/>
              </a:ext>
            </a:extLst>
          </p:cNvPr>
          <p:cNvCxnSpPr>
            <a:cxnSpLocks/>
          </p:cNvCxnSpPr>
          <p:nvPr/>
        </p:nvCxnSpPr>
        <p:spPr>
          <a:xfrm>
            <a:off x="2873210" y="2432385"/>
            <a:ext cx="1726992" cy="11276"/>
          </a:xfrm>
          <a:prstGeom prst="line">
            <a:avLst/>
          </a:prstGeom>
          <a:ln w="38100" cmpd="dbl">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890D9382-DA01-4CFB-91CB-7A07B363A1EB}"/>
              </a:ext>
            </a:extLst>
          </p:cNvPr>
          <p:cNvCxnSpPr>
            <a:cxnSpLocks/>
          </p:cNvCxnSpPr>
          <p:nvPr/>
        </p:nvCxnSpPr>
        <p:spPr>
          <a:xfrm flipV="1">
            <a:off x="2920135" y="3463588"/>
            <a:ext cx="1680067" cy="1"/>
          </a:xfrm>
          <a:prstGeom prst="line">
            <a:avLst/>
          </a:prstGeom>
          <a:ln w="38100" cmpd="dbl">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A4CFF52-B887-4A5D-AF5E-E1F2119F82D1}"/>
              </a:ext>
            </a:extLst>
          </p:cNvPr>
          <p:cNvCxnSpPr>
            <a:cxnSpLocks/>
          </p:cNvCxnSpPr>
          <p:nvPr/>
        </p:nvCxnSpPr>
        <p:spPr>
          <a:xfrm>
            <a:off x="2871808" y="4475685"/>
            <a:ext cx="1743791" cy="7830"/>
          </a:xfrm>
          <a:prstGeom prst="line">
            <a:avLst/>
          </a:prstGeom>
          <a:ln w="38100" cmpd="dbl">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1648129-FB14-4EBA-BD3F-B2908C0A762A}"/>
              </a:ext>
            </a:extLst>
          </p:cNvPr>
          <p:cNvCxnSpPr>
            <a:cxnSpLocks/>
          </p:cNvCxnSpPr>
          <p:nvPr/>
        </p:nvCxnSpPr>
        <p:spPr>
          <a:xfrm flipV="1">
            <a:off x="2871808" y="5503443"/>
            <a:ext cx="1743791" cy="10660"/>
          </a:xfrm>
          <a:prstGeom prst="line">
            <a:avLst/>
          </a:prstGeom>
          <a:ln w="38100" cmpd="dbl">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02D1A9D5-68BB-40DC-BE82-C0F486B75FE0}"/>
              </a:ext>
            </a:extLst>
          </p:cNvPr>
          <p:cNvSpPr txBox="1"/>
          <p:nvPr/>
        </p:nvSpPr>
        <p:spPr>
          <a:xfrm rot="16200000">
            <a:off x="1792542" y="2834035"/>
            <a:ext cx="3855543" cy="954107"/>
          </a:xfrm>
          <a:prstGeom prst="rect">
            <a:avLst/>
          </a:prstGeom>
          <a:noFill/>
          <a:ln>
            <a:noFill/>
          </a:ln>
        </p:spPr>
        <p:txBody>
          <a:bodyPr wrap="none" rtlCol="0">
            <a:spAutoFit/>
          </a:bodyPr>
          <a:lstStyle/>
          <a:p>
            <a:pPr algn="ctr"/>
            <a:r>
              <a:rPr lang="en-US" sz="2800" b="1" dirty="0">
                <a:solidFill>
                  <a:prstClr val="black"/>
                </a:solidFill>
              </a:rPr>
              <a:t>NIST </a:t>
            </a:r>
            <a:r>
              <a:rPr lang="en-US" sz="2800" b="1">
                <a:solidFill>
                  <a:prstClr val="black"/>
                </a:solidFill>
              </a:rPr>
              <a:t>CPS Framework</a:t>
            </a:r>
          </a:p>
          <a:p>
            <a:pPr algn="ctr"/>
            <a:r>
              <a:rPr lang="en-US" sz="2800" b="1" dirty="0">
                <a:solidFill>
                  <a:prstClr val="black"/>
                </a:solidFill>
              </a:rPr>
              <a:t>XML Model</a:t>
            </a:r>
            <a:endParaRPr lang="en-US" sz="2800" b="1" dirty="0">
              <a:solidFill>
                <a:prstClr val="black"/>
              </a:solidFill>
            </a:endParaRPr>
          </a:p>
        </p:txBody>
      </p:sp>
      <p:grpSp>
        <p:nvGrpSpPr>
          <p:cNvPr id="26" name="Group 25">
            <a:extLst>
              <a:ext uri="{FF2B5EF4-FFF2-40B4-BE49-F238E27FC236}">
                <a16:creationId xmlns:a16="http://schemas.microsoft.com/office/drawing/2014/main" xmlns="" id="{7A8856F0-9126-466B-B326-162050624BA0}"/>
              </a:ext>
            </a:extLst>
          </p:cNvPr>
          <p:cNvGrpSpPr/>
          <p:nvPr/>
        </p:nvGrpSpPr>
        <p:grpSpPr>
          <a:xfrm>
            <a:off x="9058275" y="1220279"/>
            <a:ext cx="828675" cy="1005706"/>
            <a:chOff x="6638925" y="458199"/>
            <a:chExt cx="1009650" cy="1453886"/>
          </a:xfrm>
          <a:effectLst>
            <a:innerShdw blurRad="63500" dist="50800" dir="8100000">
              <a:prstClr val="black">
                <a:alpha val="50000"/>
              </a:prstClr>
            </a:innerShdw>
          </a:effectLst>
        </p:grpSpPr>
        <p:sp>
          <p:nvSpPr>
            <p:cNvPr id="24" name="Oval 23">
              <a:extLst>
                <a:ext uri="{FF2B5EF4-FFF2-40B4-BE49-F238E27FC236}">
                  <a16:creationId xmlns:a16="http://schemas.microsoft.com/office/drawing/2014/main" xmlns="" id="{12CC478C-E923-424A-BB7D-BF38B33C0C66}"/>
                </a:ext>
              </a:extLst>
            </p:cNvPr>
            <p:cNvSpPr/>
            <p:nvPr/>
          </p:nvSpPr>
          <p:spPr>
            <a:xfrm>
              <a:off x="6753225" y="458199"/>
              <a:ext cx="790575" cy="744019"/>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Top Corners Snipped 24">
              <a:extLst>
                <a:ext uri="{FF2B5EF4-FFF2-40B4-BE49-F238E27FC236}">
                  <a16:creationId xmlns:a16="http://schemas.microsoft.com/office/drawing/2014/main" xmlns="" id="{5D543426-124C-4EC0-B6F6-5C1A01654180}"/>
                </a:ext>
              </a:extLst>
            </p:cNvPr>
            <p:cNvSpPr/>
            <p:nvPr/>
          </p:nvSpPr>
          <p:spPr>
            <a:xfrm>
              <a:off x="6638925" y="1202218"/>
              <a:ext cx="1009650" cy="709867"/>
            </a:xfrm>
            <a:prstGeom prst="snip2SameRect">
              <a:avLst>
                <a:gd name="adj1" fmla="val 27401"/>
                <a:gd name="adj2" fmla="val 0"/>
              </a:avLst>
            </a:prstGeom>
            <a:solidFill>
              <a:schemeClr val="tx1">
                <a:lumMod val="85000"/>
                <a:lumOff val="15000"/>
              </a:schemeClr>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CTO</a:t>
              </a:r>
              <a:endParaRPr lang="en-US" dirty="0">
                <a:solidFill>
                  <a:prstClr val="white"/>
                </a:solidFill>
              </a:endParaRPr>
            </a:p>
          </p:txBody>
        </p:sp>
      </p:grpSp>
      <p:grpSp>
        <p:nvGrpSpPr>
          <p:cNvPr id="45" name="Group 44">
            <a:extLst>
              <a:ext uri="{FF2B5EF4-FFF2-40B4-BE49-F238E27FC236}">
                <a16:creationId xmlns:a16="http://schemas.microsoft.com/office/drawing/2014/main" xmlns="" id="{F82EE597-717A-42ED-A29C-55F694C4E8F9}"/>
              </a:ext>
            </a:extLst>
          </p:cNvPr>
          <p:cNvGrpSpPr/>
          <p:nvPr/>
        </p:nvGrpSpPr>
        <p:grpSpPr>
          <a:xfrm>
            <a:off x="9170871" y="2548261"/>
            <a:ext cx="828675" cy="1005706"/>
            <a:chOff x="6638925" y="458199"/>
            <a:chExt cx="1009650" cy="1453886"/>
          </a:xfrm>
          <a:solidFill>
            <a:srgbClr val="28659C"/>
          </a:solidFill>
          <a:effectLst>
            <a:outerShdw blurRad="76200" dist="12700" dir="8100000" sy="-23000" kx="800400" algn="br" rotWithShape="0">
              <a:prstClr val="black">
                <a:alpha val="20000"/>
              </a:prstClr>
            </a:outerShdw>
          </a:effectLst>
        </p:grpSpPr>
        <p:sp>
          <p:nvSpPr>
            <p:cNvPr id="46" name="Oval 45">
              <a:extLst>
                <a:ext uri="{FF2B5EF4-FFF2-40B4-BE49-F238E27FC236}">
                  <a16:creationId xmlns:a16="http://schemas.microsoft.com/office/drawing/2014/main" xmlns="" id="{CCD63CDD-0C29-4064-BFCF-3EE1D041B889}"/>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Top Corners Snipped 46">
              <a:extLst>
                <a:ext uri="{FF2B5EF4-FFF2-40B4-BE49-F238E27FC236}">
                  <a16:creationId xmlns:a16="http://schemas.microsoft.com/office/drawing/2014/main" xmlns="" id="{1777D765-2DDA-4649-A568-E07F961E57C2}"/>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Sr. Mgr.</a:t>
              </a:r>
              <a:endParaRPr lang="en-US" sz="1600" dirty="0">
                <a:solidFill>
                  <a:prstClr val="white"/>
                </a:solidFill>
              </a:endParaRPr>
            </a:p>
          </p:txBody>
        </p:sp>
      </p:grpSp>
      <p:grpSp>
        <p:nvGrpSpPr>
          <p:cNvPr id="48" name="Group 47">
            <a:extLst>
              <a:ext uri="{FF2B5EF4-FFF2-40B4-BE49-F238E27FC236}">
                <a16:creationId xmlns:a16="http://schemas.microsoft.com/office/drawing/2014/main" xmlns="" id="{03ECCE89-88D7-46B7-A5DA-D01525A4E339}"/>
              </a:ext>
            </a:extLst>
          </p:cNvPr>
          <p:cNvGrpSpPr/>
          <p:nvPr/>
        </p:nvGrpSpPr>
        <p:grpSpPr>
          <a:xfrm>
            <a:off x="8515001" y="2743463"/>
            <a:ext cx="865424" cy="1005706"/>
            <a:chOff x="6594152" y="458199"/>
            <a:chExt cx="1054425" cy="1453886"/>
          </a:xfrm>
          <a:solidFill>
            <a:schemeClr val="accent5">
              <a:lumMod val="50000"/>
            </a:schemeClr>
          </a:solidFill>
          <a:effectLst>
            <a:outerShdw blurRad="76200" dist="12700" dir="8100000" sy="-23000" kx="800400" algn="br" rotWithShape="0">
              <a:prstClr val="black">
                <a:alpha val="20000"/>
              </a:prstClr>
            </a:outerShdw>
          </a:effectLst>
        </p:grpSpPr>
        <p:sp>
          <p:nvSpPr>
            <p:cNvPr id="49" name="Oval 48">
              <a:extLst>
                <a:ext uri="{FF2B5EF4-FFF2-40B4-BE49-F238E27FC236}">
                  <a16:creationId xmlns:a16="http://schemas.microsoft.com/office/drawing/2014/main" xmlns="" id="{60196137-F7F1-467C-BBB1-B491D20E9229}"/>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Top Corners Snipped 49">
              <a:extLst>
                <a:ext uri="{FF2B5EF4-FFF2-40B4-BE49-F238E27FC236}">
                  <a16:creationId xmlns:a16="http://schemas.microsoft.com/office/drawing/2014/main" xmlns="" id="{D3DE1CB8-F2EC-483A-BB4D-1563A50976E2}"/>
                </a:ext>
              </a:extLst>
            </p:cNvPr>
            <p:cNvSpPr/>
            <p:nvPr/>
          </p:nvSpPr>
          <p:spPr>
            <a:xfrm>
              <a:off x="6594152" y="1202218"/>
              <a:ext cx="1054425"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DIR</a:t>
              </a:r>
              <a:endParaRPr lang="en-US" sz="2000" dirty="0">
                <a:solidFill>
                  <a:prstClr val="white"/>
                </a:solidFill>
              </a:endParaRPr>
            </a:p>
          </p:txBody>
        </p:sp>
      </p:grpSp>
      <p:grpSp>
        <p:nvGrpSpPr>
          <p:cNvPr id="54" name="Group 53">
            <a:extLst>
              <a:ext uri="{FF2B5EF4-FFF2-40B4-BE49-F238E27FC236}">
                <a16:creationId xmlns:a16="http://schemas.microsoft.com/office/drawing/2014/main" xmlns="" id="{75F8A1BC-142E-495B-B868-E2971F9535A9}"/>
              </a:ext>
            </a:extLst>
          </p:cNvPr>
          <p:cNvGrpSpPr/>
          <p:nvPr/>
        </p:nvGrpSpPr>
        <p:grpSpPr>
          <a:xfrm>
            <a:off x="8551750" y="3985875"/>
            <a:ext cx="828675" cy="1005706"/>
            <a:chOff x="6638925" y="458199"/>
            <a:chExt cx="1009650" cy="1453886"/>
          </a:xfrm>
          <a:solidFill>
            <a:srgbClr val="5A8C38"/>
          </a:solidFill>
          <a:effectLst>
            <a:outerShdw blurRad="76200" dist="12700" dir="8100000" sy="-23000" kx="800400" algn="br" rotWithShape="0">
              <a:prstClr val="black">
                <a:alpha val="20000"/>
              </a:prstClr>
            </a:outerShdw>
          </a:effectLst>
        </p:grpSpPr>
        <p:sp>
          <p:nvSpPr>
            <p:cNvPr id="55" name="Oval 54">
              <a:extLst>
                <a:ext uri="{FF2B5EF4-FFF2-40B4-BE49-F238E27FC236}">
                  <a16:creationId xmlns:a16="http://schemas.microsoft.com/office/drawing/2014/main" xmlns="" id="{4CD86DF6-4735-4C1A-9561-3847A14A7BF7}"/>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Top Corners Snipped 55">
              <a:extLst>
                <a:ext uri="{FF2B5EF4-FFF2-40B4-BE49-F238E27FC236}">
                  <a16:creationId xmlns:a16="http://schemas.microsoft.com/office/drawing/2014/main" xmlns="" id="{1A7F278A-C019-408E-A56F-FEB4498E3A67}"/>
                </a:ext>
              </a:extLst>
            </p:cNvPr>
            <p:cNvSpPr/>
            <p:nvPr/>
          </p:nvSpPr>
          <p:spPr>
            <a:xfrm>
              <a:off x="6638925" y="1202218"/>
              <a:ext cx="1009650" cy="709867"/>
            </a:xfrm>
            <a:prstGeom prst="snip2SameRect">
              <a:avLst>
                <a:gd name="adj1" fmla="val 27401"/>
                <a:gd name="adj2" fmla="val 0"/>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rPr>
                <a:t>Eng</a:t>
              </a:r>
              <a:endParaRPr lang="en-US" dirty="0">
                <a:solidFill>
                  <a:prstClr val="white"/>
                </a:solidFill>
              </a:endParaRPr>
            </a:p>
          </p:txBody>
        </p:sp>
      </p:grpSp>
      <p:grpSp>
        <p:nvGrpSpPr>
          <p:cNvPr id="57" name="Group 56">
            <a:extLst>
              <a:ext uri="{FF2B5EF4-FFF2-40B4-BE49-F238E27FC236}">
                <a16:creationId xmlns:a16="http://schemas.microsoft.com/office/drawing/2014/main" xmlns="" id="{5CD2FE9D-9FD2-4FB9-8A66-CF16956571DB}"/>
              </a:ext>
            </a:extLst>
          </p:cNvPr>
          <p:cNvGrpSpPr/>
          <p:nvPr/>
        </p:nvGrpSpPr>
        <p:grpSpPr>
          <a:xfrm>
            <a:off x="9183300" y="4243207"/>
            <a:ext cx="828675" cy="1005706"/>
            <a:chOff x="6638925" y="458199"/>
            <a:chExt cx="1009650" cy="1453886"/>
          </a:xfrm>
          <a:solidFill>
            <a:srgbClr val="4A742E"/>
          </a:solidFill>
          <a:effectLst>
            <a:outerShdw blurRad="76200" dist="12700" dir="8100000" sy="-23000" kx="800400" algn="br" rotWithShape="0">
              <a:prstClr val="black">
                <a:alpha val="20000"/>
              </a:prstClr>
            </a:outerShdw>
          </a:effectLst>
        </p:grpSpPr>
        <p:sp>
          <p:nvSpPr>
            <p:cNvPr id="58" name="Oval 57">
              <a:extLst>
                <a:ext uri="{FF2B5EF4-FFF2-40B4-BE49-F238E27FC236}">
                  <a16:creationId xmlns:a16="http://schemas.microsoft.com/office/drawing/2014/main" xmlns="" id="{0B1FB69A-EB6B-4435-9468-23788102A1F5}"/>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Top Corners Snipped 58">
              <a:extLst>
                <a:ext uri="{FF2B5EF4-FFF2-40B4-BE49-F238E27FC236}">
                  <a16:creationId xmlns:a16="http://schemas.microsoft.com/office/drawing/2014/main" xmlns="" id="{3FE40225-9568-44FF-BE1E-E5FC37FE0B17}"/>
                </a:ext>
              </a:extLst>
            </p:cNvPr>
            <p:cNvSpPr/>
            <p:nvPr/>
          </p:nvSpPr>
          <p:spPr>
            <a:xfrm>
              <a:off x="6638925" y="1202218"/>
              <a:ext cx="1009650" cy="709867"/>
            </a:xfrm>
            <a:prstGeom prst="snip2SameRect">
              <a:avLst>
                <a:gd name="adj1" fmla="val 27401"/>
                <a:gd name="adj2" fmla="val 0"/>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rPr>
                <a:t>Eng</a:t>
              </a:r>
              <a:endParaRPr lang="en-US" dirty="0">
                <a:solidFill>
                  <a:prstClr val="white"/>
                </a:solidFill>
              </a:endParaRPr>
            </a:p>
          </p:txBody>
        </p:sp>
      </p:grpSp>
      <p:grpSp>
        <p:nvGrpSpPr>
          <p:cNvPr id="60" name="Group 59">
            <a:extLst>
              <a:ext uri="{FF2B5EF4-FFF2-40B4-BE49-F238E27FC236}">
                <a16:creationId xmlns:a16="http://schemas.microsoft.com/office/drawing/2014/main" xmlns="" id="{061B068E-B5FA-4A84-A085-EA2E59EA58D1}"/>
              </a:ext>
            </a:extLst>
          </p:cNvPr>
          <p:cNvGrpSpPr/>
          <p:nvPr/>
        </p:nvGrpSpPr>
        <p:grpSpPr>
          <a:xfrm>
            <a:off x="9887893" y="4527355"/>
            <a:ext cx="828675" cy="1005706"/>
            <a:chOff x="6638925" y="458199"/>
            <a:chExt cx="1009650" cy="1453886"/>
          </a:xfrm>
          <a:solidFill>
            <a:schemeClr val="accent6">
              <a:lumMod val="50000"/>
            </a:schemeClr>
          </a:solidFill>
          <a:effectLst>
            <a:outerShdw blurRad="76200" dist="12700" dir="8100000" sy="-23000" kx="800400" algn="br" rotWithShape="0">
              <a:prstClr val="black">
                <a:alpha val="20000"/>
              </a:prstClr>
            </a:outerShdw>
          </a:effectLst>
        </p:grpSpPr>
        <p:sp>
          <p:nvSpPr>
            <p:cNvPr id="61" name="Oval 60">
              <a:extLst>
                <a:ext uri="{FF2B5EF4-FFF2-40B4-BE49-F238E27FC236}">
                  <a16:creationId xmlns:a16="http://schemas.microsoft.com/office/drawing/2014/main" xmlns="" id="{322A55A0-3B91-48F4-9EE1-6653204DCD11}"/>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Top Corners Snipped 61">
              <a:extLst>
                <a:ext uri="{FF2B5EF4-FFF2-40B4-BE49-F238E27FC236}">
                  <a16:creationId xmlns:a16="http://schemas.microsoft.com/office/drawing/2014/main" xmlns="" id="{7DC85370-C6AB-4BE6-9FD2-6E6E31C459EE}"/>
                </a:ext>
              </a:extLst>
            </p:cNvPr>
            <p:cNvSpPr/>
            <p:nvPr/>
          </p:nvSpPr>
          <p:spPr>
            <a:xfrm>
              <a:off x="6638925" y="1202218"/>
              <a:ext cx="1009650" cy="709867"/>
            </a:xfrm>
            <a:prstGeom prst="snip2SameRect">
              <a:avLst>
                <a:gd name="adj1" fmla="val 27401"/>
                <a:gd name="adj2" fmla="val 0"/>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Eng</a:t>
              </a:r>
              <a:endParaRPr lang="en-US" dirty="0">
                <a:solidFill>
                  <a:prstClr val="white"/>
                </a:solidFill>
              </a:endParaRPr>
            </a:p>
          </p:txBody>
        </p:sp>
      </p:grpSp>
      <p:grpSp>
        <p:nvGrpSpPr>
          <p:cNvPr id="133" name="Group 132"/>
          <p:cNvGrpSpPr/>
          <p:nvPr/>
        </p:nvGrpSpPr>
        <p:grpSpPr>
          <a:xfrm>
            <a:off x="8505476" y="5514103"/>
            <a:ext cx="2427284" cy="939291"/>
            <a:chOff x="8505476" y="5636935"/>
            <a:chExt cx="2427284" cy="939291"/>
          </a:xfrm>
        </p:grpSpPr>
        <p:grpSp>
          <p:nvGrpSpPr>
            <p:cNvPr id="72" name="Group 71">
              <a:extLst>
                <a:ext uri="{FF2B5EF4-FFF2-40B4-BE49-F238E27FC236}">
                  <a16:creationId xmlns:a16="http://schemas.microsoft.com/office/drawing/2014/main" xmlns="" id="{480116E9-A550-4ACD-951C-FBE89B682918}"/>
                </a:ext>
              </a:extLst>
            </p:cNvPr>
            <p:cNvGrpSpPr/>
            <p:nvPr/>
          </p:nvGrpSpPr>
          <p:grpSpPr>
            <a:xfrm>
              <a:off x="8515001" y="5646460"/>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73" name="Oval 72">
                <a:extLst>
                  <a:ext uri="{FF2B5EF4-FFF2-40B4-BE49-F238E27FC236}">
                    <a16:creationId xmlns:a16="http://schemas.microsoft.com/office/drawing/2014/main" xmlns="" id="{C93D063C-6ABD-45F6-9453-E2D84C87D8B1}"/>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Top Corners Snipped 73">
                <a:extLst>
                  <a:ext uri="{FF2B5EF4-FFF2-40B4-BE49-F238E27FC236}">
                    <a16:creationId xmlns:a16="http://schemas.microsoft.com/office/drawing/2014/main" xmlns="" id="{40ABF659-DFD1-41F6-84FE-BEEBBC6909AD}"/>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nvGrpSpPr>
            <p:cNvPr id="63" name="Group 62">
              <a:extLst>
                <a:ext uri="{FF2B5EF4-FFF2-40B4-BE49-F238E27FC236}">
                  <a16:creationId xmlns:a16="http://schemas.microsoft.com/office/drawing/2014/main" xmlns="" id="{C91243B8-3A42-47B4-ACCC-26306AC9155D}"/>
                </a:ext>
              </a:extLst>
            </p:cNvPr>
            <p:cNvGrpSpPr/>
            <p:nvPr/>
          </p:nvGrpSpPr>
          <p:grpSpPr>
            <a:xfrm>
              <a:off x="8505476" y="5636935"/>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64" name="Oval 63">
                <a:extLst>
                  <a:ext uri="{FF2B5EF4-FFF2-40B4-BE49-F238E27FC236}">
                    <a16:creationId xmlns:a16="http://schemas.microsoft.com/office/drawing/2014/main" xmlns="" id="{2A809A43-6CEC-4EAD-9540-3DDD84465C12}"/>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Top Corners Snipped 64">
                <a:extLst>
                  <a:ext uri="{FF2B5EF4-FFF2-40B4-BE49-F238E27FC236}">
                    <a16:creationId xmlns:a16="http://schemas.microsoft.com/office/drawing/2014/main" xmlns="" id="{40ECACC8-7A7D-48C0-AE28-332AC83FB87D}"/>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nvGrpSpPr>
            <p:cNvPr id="66" name="Group 65">
              <a:extLst>
                <a:ext uri="{FF2B5EF4-FFF2-40B4-BE49-F238E27FC236}">
                  <a16:creationId xmlns:a16="http://schemas.microsoft.com/office/drawing/2014/main" xmlns="" id="{4248FBA4-A098-4EC0-A1E0-304D378D35E3}"/>
                </a:ext>
              </a:extLst>
            </p:cNvPr>
            <p:cNvGrpSpPr/>
            <p:nvPr/>
          </p:nvGrpSpPr>
          <p:grpSpPr>
            <a:xfrm>
              <a:off x="8860554" y="5659325"/>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67" name="Oval 66">
                <a:extLst>
                  <a:ext uri="{FF2B5EF4-FFF2-40B4-BE49-F238E27FC236}">
                    <a16:creationId xmlns:a16="http://schemas.microsoft.com/office/drawing/2014/main" xmlns="" id="{91E21A7A-C29E-423B-A16C-993EF0019D16}"/>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Top Corners Snipped 67">
                <a:extLst>
                  <a:ext uri="{FF2B5EF4-FFF2-40B4-BE49-F238E27FC236}">
                    <a16:creationId xmlns:a16="http://schemas.microsoft.com/office/drawing/2014/main" xmlns="" id="{4223C08B-5713-4B0B-9AFB-FEB1AD2254DE}"/>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nvGrpSpPr>
            <p:cNvPr id="69" name="Group 68">
              <a:extLst>
                <a:ext uri="{FF2B5EF4-FFF2-40B4-BE49-F238E27FC236}">
                  <a16:creationId xmlns:a16="http://schemas.microsoft.com/office/drawing/2014/main" xmlns="" id="{B5592003-7292-4705-89EB-397586005F20}"/>
                </a:ext>
              </a:extLst>
            </p:cNvPr>
            <p:cNvGrpSpPr/>
            <p:nvPr/>
          </p:nvGrpSpPr>
          <p:grpSpPr>
            <a:xfrm>
              <a:off x="9243678" y="5719516"/>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70" name="Oval 69">
                <a:extLst>
                  <a:ext uri="{FF2B5EF4-FFF2-40B4-BE49-F238E27FC236}">
                    <a16:creationId xmlns:a16="http://schemas.microsoft.com/office/drawing/2014/main" xmlns="" id="{524A74EF-EF2E-466B-947C-06ACDF38042E}"/>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Top Corners Snipped 70">
                <a:extLst>
                  <a:ext uri="{FF2B5EF4-FFF2-40B4-BE49-F238E27FC236}">
                    <a16:creationId xmlns:a16="http://schemas.microsoft.com/office/drawing/2014/main" xmlns="" id="{004709B7-DA8F-4580-9D60-8ABD45809244}"/>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nvGrpSpPr>
            <p:cNvPr id="75" name="Group 74">
              <a:extLst>
                <a:ext uri="{FF2B5EF4-FFF2-40B4-BE49-F238E27FC236}">
                  <a16:creationId xmlns:a16="http://schemas.microsoft.com/office/drawing/2014/main" xmlns="" id="{38634020-F8BC-4C10-8977-0A61EEC84CBD}"/>
                </a:ext>
              </a:extLst>
            </p:cNvPr>
            <p:cNvGrpSpPr/>
            <p:nvPr/>
          </p:nvGrpSpPr>
          <p:grpSpPr>
            <a:xfrm>
              <a:off x="9650734" y="5763578"/>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76" name="Oval 75">
                <a:extLst>
                  <a:ext uri="{FF2B5EF4-FFF2-40B4-BE49-F238E27FC236}">
                    <a16:creationId xmlns:a16="http://schemas.microsoft.com/office/drawing/2014/main" xmlns="" id="{5848F700-223C-4F24-B6E7-D30CBA66D541}"/>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Rectangle: Top Corners Snipped 76">
                <a:extLst>
                  <a:ext uri="{FF2B5EF4-FFF2-40B4-BE49-F238E27FC236}">
                    <a16:creationId xmlns:a16="http://schemas.microsoft.com/office/drawing/2014/main" xmlns="" id="{FB265243-0800-47CE-8C0C-2415C07E8EDB}"/>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nvGrpSpPr>
            <p:cNvPr id="78" name="Group 77">
              <a:extLst>
                <a:ext uri="{FF2B5EF4-FFF2-40B4-BE49-F238E27FC236}">
                  <a16:creationId xmlns:a16="http://schemas.microsoft.com/office/drawing/2014/main" xmlns="" id="{9EC3C3FC-6F32-496D-B17E-EB581C98C0EE}"/>
                </a:ext>
              </a:extLst>
            </p:cNvPr>
            <p:cNvGrpSpPr/>
            <p:nvPr/>
          </p:nvGrpSpPr>
          <p:grpSpPr>
            <a:xfrm>
              <a:off x="10020110" y="5815859"/>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79" name="Oval 78">
                <a:extLst>
                  <a:ext uri="{FF2B5EF4-FFF2-40B4-BE49-F238E27FC236}">
                    <a16:creationId xmlns:a16="http://schemas.microsoft.com/office/drawing/2014/main" xmlns="" id="{A2422EB3-D80B-461C-8CD8-F531AD2146A1}"/>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Top Corners Snipped 79">
                <a:extLst>
                  <a:ext uri="{FF2B5EF4-FFF2-40B4-BE49-F238E27FC236}">
                    <a16:creationId xmlns:a16="http://schemas.microsoft.com/office/drawing/2014/main" xmlns="" id="{80D0AA24-2797-4D5E-888B-1D8342DB2F51}"/>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nvGrpSpPr>
            <p:cNvPr id="81" name="Group 80">
              <a:extLst>
                <a:ext uri="{FF2B5EF4-FFF2-40B4-BE49-F238E27FC236}">
                  <a16:creationId xmlns:a16="http://schemas.microsoft.com/office/drawing/2014/main" xmlns="" id="{A6C91C5D-E891-4B08-911B-1E2C0DC92F41}"/>
                </a:ext>
              </a:extLst>
            </p:cNvPr>
            <p:cNvGrpSpPr/>
            <p:nvPr/>
          </p:nvGrpSpPr>
          <p:grpSpPr>
            <a:xfrm>
              <a:off x="10389486" y="5876359"/>
              <a:ext cx="543274" cy="699867"/>
              <a:chOff x="6638925" y="458199"/>
              <a:chExt cx="1009650" cy="1453886"/>
            </a:xfrm>
            <a:solidFill>
              <a:srgbClr val="6A6666"/>
            </a:solidFill>
            <a:effectLst>
              <a:outerShdw blurRad="76200" dist="12700" dir="8100000" sy="-23000" kx="800400" algn="br" rotWithShape="0">
                <a:prstClr val="black">
                  <a:alpha val="20000"/>
                </a:prstClr>
              </a:outerShdw>
            </a:effectLst>
          </p:grpSpPr>
          <p:sp>
            <p:nvSpPr>
              <p:cNvPr id="82" name="Oval 81">
                <a:extLst>
                  <a:ext uri="{FF2B5EF4-FFF2-40B4-BE49-F238E27FC236}">
                    <a16:creationId xmlns:a16="http://schemas.microsoft.com/office/drawing/2014/main" xmlns="" id="{D3C04431-96FE-4296-AEF6-6DE074166498}"/>
                  </a:ext>
                </a:extLst>
              </p:cNvPr>
              <p:cNvSpPr/>
              <p:nvPr/>
            </p:nvSpPr>
            <p:spPr>
              <a:xfrm>
                <a:off x="6753225" y="458199"/>
                <a:ext cx="790575" cy="7440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Top Corners Snipped 82">
                <a:extLst>
                  <a:ext uri="{FF2B5EF4-FFF2-40B4-BE49-F238E27FC236}">
                    <a16:creationId xmlns:a16="http://schemas.microsoft.com/office/drawing/2014/main" xmlns="" id="{8201D062-4789-4B4D-9376-DBC2237FB4D4}"/>
                  </a:ext>
                </a:extLst>
              </p:cNvPr>
              <p:cNvSpPr/>
              <p:nvPr/>
            </p:nvSpPr>
            <p:spPr>
              <a:xfrm>
                <a:off x="6638925" y="1202218"/>
                <a:ext cx="1009650" cy="709867"/>
              </a:xfrm>
              <a:prstGeom prst="snip2SameRect">
                <a:avLst>
                  <a:gd name="adj1" fmla="val 27401"/>
                  <a:gd name="adj2" fmla="val 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 </a:t>
                </a:r>
              </a:p>
            </p:txBody>
          </p:sp>
        </p:grpSp>
      </p:grpSp>
      <p:cxnSp>
        <p:nvCxnSpPr>
          <p:cNvPr id="85" name="Straight Connector 84">
            <a:extLst>
              <a:ext uri="{FF2B5EF4-FFF2-40B4-BE49-F238E27FC236}">
                <a16:creationId xmlns:a16="http://schemas.microsoft.com/office/drawing/2014/main" xmlns="" id="{E496CA2A-D62F-4FC1-A155-1490923EB6B4}"/>
              </a:ext>
            </a:extLst>
          </p:cNvPr>
          <p:cNvCxnSpPr>
            <a:cxnSpLocks/>
            <a:stCxn id="7" idx="1"/>
          </p:cNvCxnSpPr>
          <p:nvPr/>
        </p:nvCxnSpPr>
        <p:spPr>
          <a:xfrm>
            <a:off x="2021901" y="1798721"/>
            <a:ext cx="488780" cy="159217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55D660FA-B85D-4ADD-B00F-C9F35ABEE3C5}"/>
              </a:ext>
            </a:extLst>
          </p:cNvPr>
          <p:cNvCxnSpPr>
            <a:stCxn id="8" idx="1"/>
          </p:cNvCxnSpPr>
          <p:nvPr/>
        </p:nvCxnSpPr>
        <p:spPr>
          <a:xfrm>
            <a:off x="2021900" y="3390900"/>
            <a:ext cx="489285" cy="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44AFC12D-FC55-4ABC-B43A-899BA42C739C}"/>
              </a:ext>
            </a:extLst>
          </p:cNvPr>
          <p:cNvCxnSpPr>
            <a:stCxn id="9" idx="1"/>
          </p:cNvCxnSpPr>
          <p:nvPr/>
        </p:nvCxnSpPr>
        <p:spPr>
          <a:xfrm flipV="1">
            <a:off x="2021900" y="3390900"/>
            <a:ext cx="489285" cy="1592179"/>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xmlns="" id="{C03DC04A-FAB9-43E5-B566-77D90EDB23B8}"/>
              </a:ext>
            </a:extLst>
          </p:cNvPr>
          <p:cNvCxnSpPr/>
          <p:nvPr/>
        </p:nvCxnSpPr>
        <p:spPr>
          <a:xfrm>
            <a:off x="2510681" y="3390899"/>
            <a:ext cx="266952"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5" name="Right Brace 94">
            <a:extLst>
              <a:ext uri="{FF2B5EF4-FFF2-40B4-BE49-F238E27FC236}">
                <a16:creationId xmlns:a16="http://schemas.microsoft.com/office/drawing/2014/main" xmlns="" id="{95862F89-F7D1-48F3-9F09-655B7AB25B3E}"/>
              </a:ext>
            </a:extLst>
          </p:cNvPr>
          <p:cNvSpPr/>
          <p:nvPr/>
        </p:nvSpPr>
        <p:spPr>
          <a:xfrm>
            <a:off x="4747871" y="487939"/>
            <a:ext cx="371475" cy="933106"/>
          </a:xfrm>
          <a:prstGeom prst="rightBrace">
            <a:avLst>
              <a:gd name="adj1" fmla="val 8333"/>
              <a:gd name="adj2" fmla="val 57416"/>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6" name="Right Brace 95">
            <a:extLst>
              <a:ext uri="{FF2B5EF4-FFF2-40B4-BE49-F238E27FC236}">
                <a16:creationId xmlns:a16="http://schemas.microsoft.com/office/drawing/2014/main" xmlns="" id="{272E1FEA-C3FD-42BB-BF37-A8BBF6B590A7}"/>
              </a:ext>
            </a:extLst>
          </p:cNvPr>
          <p:cNvSpPr/>
          <p:nvPr/>
        </p:nvSpPr>
        <p:spPr>
          <a:xfrm>
            <a:off x="4755854" y="1552169"/>
            <a:ext cx="371475" cy="2923516"/>
          </a:xfrm>
          <a:prstGeom prst="rightBrace">
            <a:avLst>
              <a:gd name="adj1" fmla="val 8333"/>
              <a:gd name="adj2" fmla="val 33306"/>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7" name="Right Brace 96">
            <a:extLst>
              <a:ext uri="{FF2B5EF4-FFF2-40B4-BE49-F238E27FC236}">
                <a16:creationId xmlns:a16="http://schemas.microsoft.com/office/drawing/2014/main" xmlns="" id="{74354DC7-85F2-4BFD-BFB9-C4C1FA6F29D5}"/>
              </a:ext>
            </a:extLst>
          </p:cNvPr>
          <p:cNvSpPr/>
          <p:nvPr/>
        </p:nvSpPr>
        <p:spPr>
          <a:xfrm>
            <a:off x="5050841" y="458198"/>
            <a:ext cx="371475" cy="5776313"/>
          </a:xfrm>
          <a:prstGeom prst="rightBrace">
            <a:avLst>
              <a:gd name="adj1" fmla="val 8333"/>
              <a:gd name="adj2" fmla="val 64027"/>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8" name="Right Brace 97">
            <a:extLst>
              <a:ext uri="{FF2B5EF4-FFF2-40B4-BE49-F238E27FC236}">
                <a16:creationId xmlns:a16="http://schemas.microsoft.com/office/drawing/2014/main" xmlns="" id="{E0DD07EE-BC2F-4091-A2CF-F283C9EDE4E4}"/>
              </a:ext>
            </a:extLst>
          </p:cNvPr>
          <p:cNvSpPr/>
          <p:nvPr/>
        </p:nvSpPr>
        <p:spPr>
          <a:xfrm>
            <a:off x="5373536" y="4511503"/>
            <a:ext cx="371475" cy="1723007"/>
          </a:xfrm>
          <a:prstGeom prst="rightBrace">
            <a:avLst>
              <a:gd name="adj1" fmla="val 8333"/>
              <a:gd name="adj2" fmla="val 57416"/>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cxnSp>
        <p:nvCxnSpPr>
          <p:cNvPr id="100" name="Straight Arrow Connector 99">
            <a:extLst>
              <a:ext uri="{FF2B5EF4-FFF2-40B4-BE49-F238E27FC236}">
                <a16:creationId xmlns:a16="http://schemas.microsoft.com/office/drawing/2014/main" xmlns="" id="{8A560547-8833-4938-BDAD-1EEC28B3B781}"/>
              </a:ext>
            </a:extLst>
          </p:cNvPr>
          <p:cNvCxnSpPr/>
          <p:nvPr/>
        </p:nvCxnSpPr>
        <p:spPr>
          <a:xfrm>
            <a:off x="7191375" y="1079330"/>
            <a:ext cx="1047750" cy="146512"/>
          </a:xfrm>
          <a:prstGeom prst="straightConnector1">
            <a:avLst/>
          </a:prstGeom>
          <a:ln w="1905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F034F4C8-3D32-469A-9296-9797050572F3}"/>
              </a:ext>
            </a:extLst>
          </p:cNvPr>
          <p:cNvCxnSpPr>
            <a:cxnSpLocks/>
          </p:cNvCxnSpPr>
          <p:nvPr/>
        </p:nvCxnSpPr>
        <p:spPr>
          <a:xfrm flipV="1">
            <a:off x="7304850" y="1666564"/>
            <a:ext cx="924031" cy="400361"/>
          </a:xfrm>
          <a:prstGeom prst="straightConnector1">
            <a:avLst/>
          </a:prstGeom>
          <a:ln w="1905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8D6DDB72-EFF1-4435-959E-83AFEDEBD6EC}"/>
              </a:ext>
            </a:extLst>
          </p:cNvPr>
          <p:cNvCxnSpPr/>
          <p:nvPr/>
        </p:nvCxnSpPr>
        <p:spPr>
          <a:xfrm>
            <a:off x="7220048" y="2805593"/>
            <a:ext cx="1047750" cy="146512"/>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xmlns="" id="{B4EB2B04-F110-4767-9F76-9677C2B73A9C}"/>
              </a:ext>
            </a:extLst>
          </p:cNvPr>
          <p:cNvCxnSpPr>
            <a:cxnSpLocks/>
          </p:cNvCxnSpPr>
          <p:nvPr/>
        </p:nvCxnSpPr>
        <p:spPr>
          <a:xfrm flipV="1">
            <a:off x="7257200" y="3377997"/>
            <a:ext cx="1047750" cy="268679"/>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430868B7-4C8B-46B3-8E68-A7D5D1045DB0}"/>
              </a:ext>
            </a:extLst>
          </p:cNvPr>
          <p:cNvCxnSpPr>
            <a:cxnSpLocks/>
          </p:cNvCxnSpPr>
          <p:nvPr/>
        </p:nvCxnSpPr>
        <p:spPr>
          <a:xfrm>
            <a:off x="7325550" y="4243207"/>
            <a:ext cx="1017683" cy="305734"/>
          </a:xfrm>
          <a:prstGeom prst="straightConnector1">
            <a:avLst/>
          </a:prstGeom>
          <a:ln w="190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xmlns="" id="{08A83AF5-BBC3-493B-9A4A-B0B46AD2833A}"/>
              </a:ext>
            </a:extLst>
          </p:cNvPr>
          <p:cNvCxnSpPr>
            <a:cxnSpLocks/>
          </p:cNvCxnSpPr>
          <p:nvPr/>
        </p:nvCxnSpPr>
        <p:spPr>
          <a:xfrm flipV="1">
            <a:off x="7325550" y="4983079"/>
            <a:ext cx="941250" cy="304461"/>
          </a:xfrm>
          <a:prstGeom prst="straightConnector1">
            <a:avLst/>
          </a:prstGeom>
          <a:ln w="190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xmlns="" id="{C9F6A2EF-333A-4EB2-B8D9-028340E751D1}"/>
              </a:ext>
            </a:extLst>
          </p:cNvPr>
          <p:cNvCxnSpPr>
            <a:cxnSpLocks/>
          </p:cNvCxnSpPr>
          <p:nvPr/>
        </p:nvCxnSpPr>
        <p:spPr>
          <a:xfrm>
            <a:off x="7849101" y="5838401"/>
            <a:ext cx="532922" cy="142663"/>
          </a:xfrm>
          <a:prstGeom prst="straightConnector1">
            <a:avLst/>
          </a:prstGeom>
          <a:ln w="1905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FB3B9F57-47AE-4985-ABE2-37DFE020580F}"/>
              </a:ext>
            </a:extLst>
          </p:cNvPr>
          <p:cNvCxnSpPr/>
          <p:nvPr/>
        </p:nvCxnSpPr>
        <p:spPr>
          <a:xfrm>
            <a:off x="7343775" y="1231730"/>
            <a:ext cx="1047750" cy="146512"/>
          </a:xfrm>
          <a:prstGeom prst="straightConnector1">
            <a:avLst/>
          </a:prstGeom>
          <a:ln w="1905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xmlns="" id="{95DDDE0E-AD41-48DE-A61A-A06C22D76ABD}"/>
              </a:ext>
            </a:extLst>
          </p:cNvPr>
          <p:cNvSpPr txBox="1"/>
          <p:nvPr/>
        </p:nvSpPr>
        <p:spPr>
          <a:xfrm>
            <a:off x="2806355" y="499495"/>
            <a:ext cx="1848583" cy="584775"/>
          </a:xfrm>
          <a:prstGeom prst="rect">
            <a:avLst/>
          </a:prstGeom>
          <a:noFill/>
        </p:spPr>
        <p:txBody>
          <a:bodyPr wrap="none" rtlCol="0">
            <a:spAutoFit/>
          </a:bodyPr>
          <a:lstStyle/>
          <a:p>
            <a:pPr algn="ctr"/>
            <a:r>
              <a:rPr lang="en-US" sz="1600" dirty="0">
                <a:solidFill>
                  <a:prstClr val="black"/>
                </a:solidFill>
              </a:rPr>
              <a:t>High-level</a:t>
            </a:r>
          </a:p>
          <a:p>
            <a:pPr algn="r"/>
            <a:r>
              <a:rPr lang="en-US" sz="1600" dirty="0">
                <a:solidFill>
                  <a:prstClr val="black"/>
                </a:solidFill>
              </a:rPr>
              <a:t>Aspects/Concerns</a:t>
            </a:r>
            <a:endParaRPr lang="en-US" sz="1600" dirty="0">
              <a:solidFill>
                <a:prstClr val="black"/>
              </a:solidFill>
            </a:endParaRPr>
          </a:p>
        </p:txBody>
      </p:sp>
      <p:sp>
        <p:nvSpPr>
          <p:cNvPr id="114" name="TextBox 113">
            <a:extLst>
              <a:ext uri="{FF2B5EF4-FFF2-40B4-BE49-F238E27FC236}">
                <a16:creationId xmlns:a16="http://schemas.microsoft.com/office/drawing/2014/main" xmlns="" id="{0BBDE8E1-4A79-4389-9508-12D985E0EE9B}"/>
              </a:ext>
            </a:extLst>
          </p:cNvPr>
          <p:cNvSpPr txBox="1"/>
          <p:nvPr/>
        </p:nvSpPr>
        <p:spPr>
          <a:xfrm>
            <a:off x="2996009" y="5622461"/>
            <a:ext cx="1518364" cy="584775"/>
          </a:xfrm>
          <a:prstGeom prst="rect">
            <a:avLst/>
          </a:prstGeom>
          <a:noFill/>
        </p:spPr>
        <p:txBody>
          <a:bodyPr wrap="none" rtlCol="0">
            <a:spAutoFit/>
          </a:bodyPr>
          <a:lstStyle/>
          <a:p>
            <a:pPr algn="ctr"/>
            <a:r>
              <a:rPr lang="en-US" sz="1600" dirty="0">
                <a:solidFill>
                  <a:prstClr val="black"/>
                </a:solidFill>
              </a:rPr>
              <a:t>Concerns &amp;</a:t>
            </a:r>
          </a:p>
          <a:p>
            <a:pPr algn="ctr"/>
            <a:r>
              <a:rPr lang="en-US" sz="1600" dirty="0">
                <a:solidFill>
                  <a:prstClr val="black"/>
                </a:solidFill>
              </a:rPr>
              <a:t>Sys Properties</a:t>
            </a:r>
            <a:endParaRPr lang="en-US" sz="1600" dirty="0">
              <a:solidFill>
                <a:prstClr val="black"/>
              </a:solidFill>
            </a:endParaRPr>
          </a:p>
        </p:txBody>
      </p:sp>
      <p:sp>
        <p:nvSpPr>
          <p:cNvPr id="3" name="TextBox 2"/>
          <p:cNvSpPr txBox="1"/>
          <p:nvPr/>
        </p:nvSpPr>
        <p:spPr>
          <a:xfrm>
            <a:off x="4778096" y="6207236"/>
            <a:ext cx="3912225" cy="369332"/>
          </a:xfrm>
          <a:prstGeom prst="rect">
            <a:avLst/>
          </a:prstGeom>
          <a:noFill/>
        </p:spPr>
        <p:txBody>
          <a:bodyPr wrap="none" rtlCol="0">
            <a:spAutoFit/>
          </a:bodyPr>
          <a:lstStyle/>
          <a:p>
            <a:r>
              <a:rPr lang="en-US" b="1" dirty="0">
                <a:solidFill>
                  <a:srgbClr val="C00000"/>
                </a:solidFill>
              </a:rPr>
              <a:t>Tools </a:t>
            </a:r>
            <a:r>
              <a:rPr lang="en-US" b="1">
                <a:solidFill>
                  <a:srgbClr val="C00000"/>
                </a:solidFill>
              </a:rPr>
              <a:t>have both scope </a:t>
            </a:r>
            <a:r>
              <a:rPr lang="en-US" b="1" dirty="0">
                <a:solidFill>
                  <a:srgbClr val="C00000"/>
                </a:solidFill>
              </a:rPr>
              <a:t>and depth!</a:t>
            </a:r>
            <a:endParaRPr lang="en-US" b="1" dirty="0">
              <a:solidFill>
                <a:srgbClr val="C00000"/>
              </a:solidFill>
            </a:endParaRPr>
          </a:p>
        </p:txBody>
      </p:sp>
      <p:sp>
        <p:nvSpPr>
          <p:cNvPr id="4" name="TextBox 3"/>
          <p:cNvSpPr txBox="1"/>
          <p:nvPr/>
        </p:nvSpPr>
        <p:spPr>
          <a:xfrm>
            <a:off x="5704893" y="68757"/>
            <a:ext cx="5426165" cy="461665"/>
          </a:xfrm>
          <a:prstGeom prst="rect">
            <a:avLst/>
          </a:prstGeom>
          <a:noFill/>
        </p:spPr>
        <p:txBody>
          <a:bodyPr wrap="none" rtlCol="0">
            <a:spAutoFit/>
          </a:bodyPr>
          <a:lstStyle/>
          <a:p>
            <a:r>
              <a:rPr lang="en-US" sz="2400" b="1" dirty="0">
                <a:solidFill>
                  <a:prstClr val="black"/>
                </a:solidFill>
              </a:rPr>
              <a:t>CPS Framework Open </a:t>
            </a:r>
            <a:r>
              <a:rPr lang="en-US" sz="2400" b="1">
                <a:solidFill>
                  <a:prstClr val="black"/>
                </a:solidFill>
              </a:rPr>
              <a:t>Source </a:t>
            </a:r>
            <a:r>
              <a:rPr lang="en-US" sz="2400" b="1" smtClean="0">
                <a:solidFill>
                  <a:prstClr val="black"/>
                </a:solidFill>
              </a:rPr>
              <a:t>Tools</a:t>
            </a:r>
            <a:endParaRPr lang="en-US" sz="2400" b="1" dirty="0">
              <a:solidFill>
                <a:prstClr val="black"/>
              </a:solidFill>
            </a:endParaRPr>
          </a:p>
        </p:txBody>
      </p:sp>
      <p:sp>
        <p:nvSpPr>
          <p:cNvPr id="88" name="TextBox 87"/>
          <p:cNvSpPr txBox="1"/>
          <p:nvPr/>
        </p:nvSpPr>
        <p:spPr>
          <a:xfrm rot="5400000">
            <a:off x="9377356" y="3464600"/>
            <a:ext cx="4760679" cy="523220"/>
          </a:xfrm>
          <a:prstGeom prst="rect">
            <a:avLst/>
          </a:prstGeom>
          <a:noFill/>
        </p:spPr>
        <p:txBody>
          <a:bodyPr wrap="square" rtlCol="0">
            <a:spAutoFit/>
          </a:bodyPr>
          <a:lstStyle/>
          <a:p>
            <a:pPr algn="ctr"/>
            <a:r>
              <a:rPr lang="en-US" sz="2800" b="1" dirty="0">
                <a:solidFill>
                  <a:prstClr val="black"/>
                </a:solidFill>
              </a:rPr>
              <a:t>Operational Leads</a:t>
            </a:r>
            <a:endParaRPr lang="en-US" sz="2800" b="1" dirty="0">
              <a:solidFill>
                <a:prstClr val="black"/>
              </a:solidFill>
            </a:endParaRPr>
          </a:p>
        </p:txBody>
      </p:sp>
      <p:sp>
        <p:nvSpPr>
          <p:cNvPr id="12" name="Right Brace 11"/>
          <p:cNvSpPr/>
          <p:nvPr/>
        </p:nvSpPr>
        <p:spPr>
          <a:xfrm>
            <a:off x="11131058" y="867638"/>
            <a:ext cx="343650" cy="5708587"/>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922529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eaLnBrk="1" fontAlgn="auto" hangingPunct="1">
              <a:spcAft>
                <a:spcPts val="0"/>
              </a:spcAft>
              <a:defRPr/>
            </a:pPr>
            <a:r>
              <a:rPr lang="en-US" sz="3200" dirty="0" smtClean="0">
                <a:ea typeface="Arial" charset="0"/>
                <a:cs typeface="Arial" charset="0"/>
              </a:rPr>
              <a:t>CPS </a:t>
            </a:r>
            <a:r>
              <a:rPr lang="en-US" sz="3200" dirty="0">
                <a:ea typeface="Arial" charset="0"/>
                <a:cs typeface="Arial" charset="0"/>
              </a:rPr>
              <a:t>Framework Model Requirements</a:t>
            </a:r>
          </a:p>
        </p:txBody>
      </p:sp>
      <p:sp>
        <p:nvSpPr>
          <p:cNvPr id="114690" name="Content Placeholder 2"/>
          <p:cNvSpPr>
            <a:spLocks noGrp="1"/>
          </p:cNvSpPr>
          <p:nvPr>
            <p:ph idx="1"/>
          </p:nvPr>
        </p:nvSpPr>
        <p:spPr>
          <a:xfrm>
            <a:off x="838200" y="1247775"/>
            <a:ext cx="10515600" cy="5153025"/>
          </a:xfrm>
        </p:spPr>
        <p:txBody>
          <a:bodyPr/>
          <a:lstStyle/>
          <a:p>
            <a:pPr eaLnBrk="1" hangingPunct="1"/>
            <a:r>
              <a:rPr lang="en-US" altLang="en-US">
                <a:ea typeface="Arial" charset="0"/>
                <a:cs typeface="Arial" charset="0"/>
              </a:rPr>
              <a:t>Capture Concern-Driven Analysis</a:t>
            </a:r>
          </a:p>
          <a:p>
            <a:pPr eaLnBrk="1" hangingPunct="1"/>
            <a:r>
              <a:rPr lang="en-US" altLang="en-US">
                <a:ea typeface="Arial" charset="0"/>
                <a:cs typeface="Arial" charset="0"/>
              </a:rPr>
              <a:t>Support traceability of requirements, designs that realize them, tests that verify them, and argumentation that validates them</a:t>
            </a:r>
          </a:p>
          <a:p>
            <a:pPr eaLnBrk="1" hangingPunct="1"/>
            <a:r>
              <a:rPr lang="en-US" altLang="en-US">
                <a:ea typeface="Arial" charset="0"/>
                <a:cs typeface="Arial" charset="0"/>
              </a:rPr>
              <a:t>Allow for maturity and versioning of parts</a:t>
            </a:r>
          </a:p>
          <a:p>
            <a:pPr eaLnBrk="1" hangingPunct="1"/>
            <a:r>
              <a:rPr lang="en-US" altLang="en-US">
                <a:ea typeface="Arial" charset="0"/>
                <a:cs typeface="Arial" charset="0"/>
              </a:rPr>
              <a:t>Allow for reuse</a:t>
            </a:r>
          </a:p>
          <a:p>
            <a:pPr lvl="1" eaLnBrk="1" hangingPunct="1"/>
            <a:r>
              <a:rPr lang="en-US" altLang="en-US">
                <a:ea typeface="Arial" charset="0"/>
                <a:cs typeface="Arial" charset="0"/>
              </a:rPr>
              <a:t>composition of existing and new parts</a:t>
            </a:r>
          </a:p>
          <a:p>
            <a:pPr eaLnBrk="1" hangingPunct="1"/>
            <a:r>
              <a:rPr lang="en-US" altLang="en-US">
                <a:ea typeface="Arial" charset="0"/>
                <a:cs typeface="Arial" charset="0"/>
              </a:rPr>
              <a:t>Support referencing external artifacts and specifications</a:t>
            </a:r>
          </a:p>
          <a:p>
            <a:pPr lvl="1" eaLnBrk="1" hangingPunct="1"/>
            <a:r>
              <a:rPr lang="en-US" altLang="en-US">
                <a:ea typeface="Arial" charset="0"/>
                <a:cs typeface="Arial" charset="0"/>
              </a:rPr>
              <a:t>External documents and specifications</a:t>
            </a:r>
          </a:p>
          <a:p>
            <a:pPr lvl="1" eaLnBrk="1" hangingPunct="1"/>
            <a:r>
              <a:rPr lang="en-US" altLang="en-US">
                <a:ea typeface="Arial" charset="0"/>
                <a:cs typeface="Arial" charset="0"/>
              </a:rPr>
              <a:t>Standards and certification test references</a:t>
            </a:r>
          </a:p>
          <a:p>
            <a:pPr lvl="1" eaLnBrk="1" hangingPunct="1"/>
            <a:r>
              <a:rPr lang="en-US" altLang="en-US">
                <a:ea typeface="Arial" charset="0"/>
                <a:cs typeface="Arial" charset="0"/>
              </a:rPr>
              <a:t>Development process tool artifacts</a:t>
            </a:r>
          </a:p>
          <a:p>
            <a:pPr eaLnBrk="1" hangingPunct="1"/>
            <a:r>
              <a:rPr lang="en-US" altLang="en-US">
                <a:ea typeface="Arial" charset="0"/>
                <a:cs typeface="Arial" charset="0"/>
              </a:rPr>
              <a:t>Support reasoning over data set in single XML Document </a:t>
            </a:r>
          </a:p>
          <a:p>
            <a:pPr eaLnBrk="1" hangingPunct="1">
              <a:buFont typeface="Arial" charset="0"/>
              <a:buNone/>
            </a:pPr>
            <a:endParaRPr lang="en-US" altLang="en-US">
              <a:ea typeface="Arial" charset="0"/>
              <a:cs typeface="Arial" charset="0"/>
            </a:endParaRPr>
          </a:p>
        </p:txBody>
      </p:sp>
      <p:sp>
        <p:nvSpPr>
          <p:cNvPr id="11469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39B6FD0-953D-2940-B40E-1B368F6F1760}" type="slidenum">
              <a:rPr altLang="en-US" sz="1400">
                <a:solidFill>
                  <a:srgbClr val="339966"/>
                </a:solidFill>
                <a:ea typeface="Arial" charset="0"/>
                <a:cs typeface="Arial" charset="0"/>
              </a:rPr>
              <a:pPr fontAlgn="base">
                <a:lnSpc>
                  <a:spcPct val="100000"/>
                </a:lnSpc>
                <a:spcBef>
                  <a:spcPct val="0"/>
                </a:spcBef>
                <a:spcAft>
                  <a:spcPct val="0"/>
                </a:spcAft>
                <a:buSzTx/>
                <a:buFontTx/>
                <a:buNone/>
              </a:pPr>
              <a:t>66</a:t>
            </a:fld>
            <a:endParaRPr altLang="en-US" sz="1400">
              <a:solidFill>
                <a:srgbClr val="339966"/>
              </a:solidFill>
              <a:ea typeface="Arial" charset="0"/>
              <a:cs typeface="Arial" charset="0"/>
            </a:endParaRPr>
          </a:p>
        </p:txBody>
      </p:sp>
    </p:spTree>
    <p:extLst>
      <p:ext uri="{BB962C8B-B14F-4D97-AF65-F5344CB8AC3E}">
        <p14:creationId xmlns:p14="http://schemas.microsoft.com/office/powerpoint/2010/main" val="11877341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44500" y="403225"/>
            <a:ext cx="10515600" cy="844550"/>
          </a:xfrm>
        </p:spPr>
        <p:txBody>
          <a:bodyPr/>
          <a:lstStyle/>
          <a:p>
            <a:pPr eaLnBrk="1" fontAlgn="auto" hangingPunct="1">
              <a:spcAft>
                <a:spcPts val="0"/>
              </a:spcAft>
              <a:defRPr/>
            </a:pPr>
            <a:r>
              <a:rPr lang="en-US" sz="3200" dirty="0" smtClean="0">
                <a:ea typeface="Arial" charset="0"/>
                <a:cs typeface="Arial" charset="0"/>
              </a:rPr>
              <a:t>Tech </a:t>
            </a:r>
            <a:r>
              <a:rPr lang="en-US" sz="3200" dirty="0">
                <a:ea typeface="Arial" charset="0"/>
                <a:cs typeface="Arial" charset="0"/>
              </a:rPr>
              <a:t>Transfer Concept</a:t>
            </a:r>
          </a:p>
        </p:txBody>
      </p:sp>
      <p:sp>
        <p:nvSpPr>
          <p:cNvPr id="115714" name="Content Placeholder 2"/>
          <p:cNvSpPr>
            <a:spLocks noGrp="1"/>
          </p:cNvSpPr>
          <p:nvPr>
            <p:ph idx="1"/>
          </p:nvPr>
        </p:nvSpPr>
        <p:spPr>
          <a:xfrm>
            <a:off x="838200" y="1247775"/>
            <a:ext cx="10515600" cy="5153025"/>
          </a:xfrm>
        </p:spPr>
        <p:txBody>
          <a:bodyPr/>
          <a:lstStyle/>
          <a:p>
            <a:pPr eaLnBrk="1" hangingPunct="1"/>
            <a:r>
              <a:rPr lang="en-US" altLang="en-US">
                <a:ea typeface="Arial" charset="0"/>
                <a:cs typeface="Arial" charset="0"/>
              </a:rPr>
              <a:t>We built this model so it can accessorize existing tool suites for system engineering process execution</a:t>
            </a:r>
          </a:p>
          <a:p>
            <a:pPr eaLnBrk="1" hangingPunct="1"/>
            <a:r>
              <a:rPr lang="en-US" altLang="en-US">
                <a:ea typeface="Arial" charset="0"/>
                <a:cs typeface="Arial" charset="0"/>
              </a:rPr>
              <a:t>The result is a simple XML data file that can be an import or export to any tool</a:t>
            </a:r>
          </a:p>
          <a:p>
            <a:pPr eaLnBrk="1" hangingPunct="1"/>
            <a:r>
              <a:rPr lang="en-US" altLang="en-US">
                <a:ea typeface="Arial" charset="0"/>
                <a:cs typeface="Arial" charset="0"/>
              </a:rPr>
              <a:t>The data structure of the XML document object is composable so that various tools can add/edit detail at any time</a:t>
            </a:r>
          </a:p>
          <a:p>
            <a:pPr eaLnBrk="1" hangingPunct="1"/>
            <a:r>
              <a:rPr lang="en-US" altLang="en-US">
                <a:ea typeface="Arial" charset="0"/>
                <a:cs typeface="Arial" charset="0"/>
              </a:rPr>
              <a:t>The UML model and XMLSchema is provided as an open source tool set (more on this later) at:</a:t>
            </a:r>
          </a:p>
          <a:p>
            <a:pPr lvl="1" eaLnBrk="1" hangingPunct="1"/>
            <a:r>
              <a:rPr lang="en-US" altLang="en-US">
                <a:ea typeface="Arial" charset="0"/>
                <a:cs typeface="Arial" charset="0"/>
                <a:hlinkClick r:id="rId2"/>
              </a:rPr>
              <a:t>https://github.com/usnistgov/cpsframework</a:t>
            </a:r>
            <a:r>
              <a:rPr lang="en-US" altLang="en-US">
                <a:ea typeface="Arial" charset="0"/>
                <a:cs typeface="Arial" charset="0"/>
              </a:rPr>
              <a:t> </a:t>
            </a:r>
          </a:p>
          <a:p>
            <a:pPr eaLnBrk="1" hangingPunct="1"/>
            <a:r>
              <a:rPr lang="en-US" altLang="en-US">
                <a:ea typeface="Arial" charset="0"/>
                <a:cs typeface="Arial" charset="0"/>
              </a:rPr>
              <a:t>We encourage interested parties to evolve this with us to suit your collective needs</a:t>
            </a:r>
          </a:p>
        </p:txBody>
      </p:sp>
      <p:sp>
        <p:nvSpPr>
          <p:cNvPr id="11571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FC35478-7E5F-E848-98F0-D589E8831881}" type="slidenum">
              <a:rPr altLang="en-US" sz="1400">
                <a:solidFill>
                  <a:srgbClr val="339966"/>
                </a:solidFill>
                <a:ea typeface="Arial" charset="0"/>
                <a:cs typeface="Arial" charset="0"/>
              </a:rPr>
              <a:pPr fontAlgn="base">
                <a:lnSpc>
                  <a:spcPct val="100000"/>
                </a:lnSpc>
                <a:spcBef>
                  <a:spcPct val="0"/>
                </a:spcBef>
                <a:spcAft>
                  <a:spcPct val="0"/>
                </a:spcAft>
                <a:buSzTx/>
                <a:buFontTx/>
                <a:buNone/>
              </a:pPr>
              <a:t>67</a:t>
            </a:fld>
            <a:endParaRPr altLang="en-US" sz="1400">
              <a:solidFill>
                <a:srgbClr val="339966"/>
              </a:solidFill>
              <a:ea typeface="Arial" charset="0"/>
              <a:cs typeface="Arial" charset="0"/>
            </a:endParaRPr>
          </a:p>
        </p:txBody>
      </p:sp>
    </p:spTree>
    <p:extLst>
      <p:ext uri="{BB962C8B-B14F-4D97-AF65-F5344CB8AC3E}">
        <p14:creationId xmlns:p14="http://schemas.microsoft.com/office/powerpoint/2010/main" val="13875450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446088" y="280988"/>
            <a:ext cx="10515600" cy="1184275"/>
          </a:xfrm>
        </p:spPr>
        <p:txBody>
          <a:bodyPr/>
          <a:lstStyle/>
          <a:p>
            <a:pPr eaLnBrk="1" fontAlgn="auto" hangingPunct="1">
              <a:spcAft>
                <a:spcPts val="0"/>
              </a:spcAft>
              <a:defRPr/>
            </a:pPr>
            <a:r>
              <a:rPr lang="en-US" sz="3200" dirty="0" smtClean="0">
                <a:ea typeface="Arial" charset="0"/>
                <a:cs typeface="Arial" charset="0"/>
              </a:rPr>
              <a:t>Evolution </a:t>
            </a:r>
            <a:r>
              <a:rPr lang="en-US" sz="3200" dirty="0">
                <a:ea typeface="Arial" charset="0"/>
                <a:cs typeface="Arial" charset="0"/>
              </a:rPr>
              <a:t>of CPS Design Instance</a:t>
            </a:r>
          </a:p>
        </p:txBody>
      </p:sp>
      <p:sp>
        <p:nvSpPr>
          <p:cNvPr id="11673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3FF58DA-1F31-6744-B057-CCDFE0169F30}" type="slidenum">
              <a:rPr altLang="en-US" sz="1400">
                <a:solidFill>
                  <a:srgbClr val="339966"/>
                </a:solidFill>
                <a:ea typeface="Arial" charset="0"/>
                <a:cs typeface="Arial" charset="0"/>
              </a:rPr>
              <a:pPr fontAlgn="base">
                <a:lnSpc>
                  <a:spcPct val="100000"/>
                </a:lnSpc>
                <a:spcBef>
                  <a:spcPct val="0"/>
                </a:spcBef>
                <a:spcAft>
                  <a:spcPct val="0"/>
                </a:spcAft>
                <a:buSzTx/>
                <a:buFontTx/>
                <a:buNone/>
              </a:pPr>
              <a:t>68</a:t>
            </a:fld>
            <a:endParaRPr altLang="en-US" sz="1400">
              <a:solidFill>
                <a:srgbClr val="339966"/>
              </a:solidFill>
              <a:ea typeface="Arial" charset="0"/>
              <a:cs typeface="Arial"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7088" y="4391025"/>
            <a:ext cx="4135437" cy="1257300"/>
          </a:xfrm>
          <a:prstGeom prst="rect">
            <a:avLst/>
          </a:prstGeom>
          <a:noFill/>
          <a:ln w="28575">
            <a:solidFill>
              <a:schemeClr val="tx1"/>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pic>
        <p:nvPicPr>
          <p:cNvPr id="11674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59838" y="1389063"/>
            <a:ext cx="2644775"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extLst>
          </p:cNvPr>
          <p:cNvSpPr/>
          <p:nvPr/>
        </p:nvSpPr>
        <p:spPr>
          <a:xfrm>
            <a:off x="295275" y="1766888"/>
            <a:ext cx="1801813" cy="85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ea typeface="Arial" charset="0"/>
                <a:cs typeface="Arial" charset="0"/>
              </a:rPr>
              <a:t>Requirements Capture</a:t>
            </a:r>
          </a:p>
        </p:txBody>
      </p:sp>
      <p:sp>
        <p:nvSpPr>
          <p:cNvPr id="10" name="Rectangle 9">
            <a:extLst>
              <a:ext uri="{FF2B5EF4-FFF2-40B4-BE49-F238E27FC236}"/>
            </a:extLst>
          </p:cNvPr>
          <p:cNvSpPr/>
          <p:nvPr/>
        </p:nvSpPr>
        <p:spPr>
          <a:xfrm>
            <a:off x="2547938" y="1766888"/>
            <a:ext cx="1803400" cy="85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ea typeface="Arial" charset="0"/>
                <a:cs typeface="Arial" charset="0"/>
              </a:rPr>
              <a:t>Design</a:t>
            </a:r>
          </a:p>
        </p:txBody>
      </p:sp>
      <p:sp>
        <p:nvSpPr>
          <p:cNvPr id="11" name="Rectangle 10">
            <a:extLst>
              <a:ext uri="{FF2B5EF4-FFF2-40B4-BE49-F238E27FC236}"/>
            </a:extLst>
          </p:cNvPr>
          <p:cNvSpPr/>
          <p:nvPr/>
        </p:nvSpPr>
        <p:spPr>
          <a:xfrm>
            <a:off x="4802188" y="1766888"/>
            <a:ext cx="1803400" cy="85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ea typeface="Arial" charset="0"/>
                <a:cs typeface="Arial" charset="0"/>
              </a:rPr>
              <a:t>Testing</a:t>
            </a:r>
          </a:p>
        </p:txBody>
      </p:sp>
      <p:sp>
        <p:nvSpPr>
          <p:cNvPr id="12" name="Rectangle 11">
            <a:extLst>
              <a:ext uri="{FF2B5EF4-FFF2-40B4-BE49-F238E27FC236}"/>
            </a:extLst>
          </p:cNvPr>
          <p:cNvSpPr/>
          <p:nvPr/>
        </p:nvSpPr>
        <p:spPr>
          <a:xfrm>
            <a:off x="7056438" y="1793875"/>
            <a:ext cx="1803400" cy="852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ea typeface="Arial" charset="0"/>
                <a:cs typeface="Arial" charset="0"/>
              </a:rPr>
              <a:t>Assurance</a:t>
            </a:r>
          </a:p>
        </p:txBody>
      </p:sp>
      <p:cxnSp>
        <p:nvCxnSpPr>
          <p:cNvPr id="14" name="Straight Arrow Connector 13">
            <a:extLst>
              <a:ext uri="{FF2B5EF4-FFF2-40B4-BE49-F238E27FC236}"/>
            </a:extLst>
          </p:cNvPr>
          <p:cNvCxnSpPr>
            <a:stCxn id="9" idx="2"/>
            <a:endCxn id="7" idx="0"/>
          </p:cNvCxnSpPr>
          <p:nvPr/>
        </p:nvCxnSpPr>
        <p:spPr>
          <a:xfrm>
            <a:off x="1195388" y="2619375"/>
            <a:ext cx="2970212" cy="177165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extLst>
          </p:cNvPr>
          <p:cNvCxnSpPr>
            <a:cxnSpLocks/>
            <a:stCxn id="10" idx="2"/>
            <a:endCxn id="7" idx="0"/>
          </p:cNvCxnSpPr>
          <p:nvPr/>
        </p:nvCxnSpPr>
        <p:spPr>
          <a:xfrm>
            <a:off x="3449638" y="2619375"/>
            <a:ext cx="715962" cy="177165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extLst>
          </p:cNvPr>
          <p:cNvCxnSpPr>
            <a:cxnSpLocks/>
            <a:stCxn id="11" idx="2"/>
            <a:endCxn id="7" idx="0"/>
          </p:cNvCxnSpPr>
          <p:nvPr/>
        </p:nvCxnSpPr>
        <p:spPr>
          <a:xfrm flipH="1">
            <a:off x="4165600" y="2619375"/>
            <a:ext cx="1538288" cy="177165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extLst>
          </p:cNvPr>
          <p:cNvCxnSpPr>
            <a:cxnSpLocks/>
            <a:stCxn id="12" idx="2"/>
            <a:endCxn id="7" idx="0"/>
          </p:cNvCxnSpPr>
          <p:nvPr/>
        </p:nvCxnSpPr>
        <p:spPr>
          <a:xfrm flipH="1">
            <a:off x="4165600" y="2646363"/>
            <a:ext cx="3792538" cy="174466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extLst>
          </p:cNvPr>
          <p:cNvCxnSpPr>
            <a:cxnSpLocks/>
            <a:stCxn id="116740" idx="2"/>
            <a:endCxn id="7" idx="3"/>
          </p:cNvCxnSpPr>
          <p:nvPr/>
        </p:nvCxnSpPr>
        <p:spPr>
          <a:xfrm flipH="1">
            <a:off x="6232525" y="2778125"/>
            <a:ext cx="3949700" cy="2241550"/>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sp>
        <p:nvSpPr>
          <p:cNvPr id="116750" name="TextBox 26"/>
          <p:cNvSpPr txBox="1">
            <a:spLocks noChangeArrowheads="1"/>
          </p:cNvSpPr>
          <p:nvPr/>
        </p:nvSpPr>
        <p:spPr bwMode="auto">
          <a:xfrm>
            <a:off x="1041400" y="1060450"/>
            <a:ext cx="7002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b="1">
                <a:solidFill>
                  <a:prstClr val="black"/>
                </a:solidFill>
                <a:ea typeface="Arial" charset="0"/>
                <a:cs typeface="Arial" charset="0"/>
              </a:rPr>
              <a:t>Tools for conceptualization, realization, and assurance of CPS</a:t>
            </a:r>
          </a:p>
        </p:txBody>
      </p:sp>
      <p:sp>
        <p:nvSpPr>
          <p:cNvPr id="116751" name="TextBox 27"/>
          <p:cNvSpPr txBox="1">
            <a:spLocks noChangeArrowheads="1"/>
          </p:cNvSpPr>
          <p:nvPr/>
        </p:nvSpPr>
        <p:spPr bwMode="auto">
          <a:xfrm>
            <a:off x="9999663" y="3086100"/>
            <a:ext cx="1687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Configuration management</a:t>
            </a:r>
          </a:p>
        </p:txBody>
      </p:sp>
      <p:sp>
        <p:nvSpPr>
          <p:cNvPr id="116752" name="TextBox 28"/>
          <p:cNvSpPr txBox="1">
            <a:spLocks noChangeArrowheads="1"/>
          </p:cNvSpPr>
          <p:nvPr/>
        </p:nvSpPr>
        <p:spPr bwMode="auto">
          <a:xfrm>
            <a:off x="2192338" y="5676900"/>
            <a:ext cx="3929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CPS Framework Document Instance</a:t>
            </a:r>
          </a:p>
        </p:txBody>
      </p:sp>
      <p:sp>
        <p:nvSpPr>
          <p:cNvPr id="30" name="TextBox 29">
            <a:extLst>
              <a:ext uri="{FF2B5EF4-FFF2-40B4-BE49-F238E27FC236}"/>
            </a:extLst>
          </p:cNvPr>
          <p:cNvSpPr txBox="1"/>
          <p:nvPr/>
        </p:nvSpPr>
        <p:spPr>
          <a:xfrm>
            <a:off x="3076575" y="3224213"/>
            <a:ext cx="2492375" cy="369887"/>
          </a:xfrm>
          <a:prstGeom prst="rect">
            <a:avLst/>
          </a:prstGeom>
          <a:solidFill>
            <a:schemeClr val="bg1"/>
          </a:solidFill>
        </p:spPr>
        <p:txBody>
          <a:bodyPr wrap="none">
            <a:spAutoFit/>
          </a:bodyPr>
          <a:lstStyle/>
          <a:p>
            <a:pPr>
              <a:defRPr/>
            </a:pPr>
            <a:r>
              <a:rPr lang="en-US" i="1" dirty="0">
                <a:solidFill>
                  <a:prstClr val="black"/>
                </a:solidFill>
                <a:effectLst>
                  <a:outerShdw blurRad="38100" dist="38100" dir="2700000" algn="tl">
                    <a:srgbClr val="000000">
                      <a:alpha val="43137"/>
                    </a:srgbClr>
                  </a:outerShdw>
                </a:effectLst>
                <a:ea typeface="Arial" charset="0"/>
                <a:cs typeface="Arial" charset="0"/>
              </a:rPr>
              <a:t>Continuous integration</a:t>
            </a:r>
          </a:p>
        </p:txBody>
      </p:sp>
    </p:spTree>
    <p:extLst>
      <p:ext uri="{BB962C8B-B14F-4D97-AF65-F5344CB8AC3E}">
        <p14:creationId xmlns:p14="http://schemas.microsoft.com/office/powerpoint/2010/main" val="9449342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p:txBody>
          <a:bodyPr wrap="square" numCol="1" anchorCtr="0" compatLnSpc="1">
            <a:prstTxWarp prst="textNoShape">
              <a:avLst/>
            </a:prstTxWarp>
          </a:bodyPr>
          <a:lstStyle/>
          <a:p>
            <a:pPr eaLnBrk="1" hangingPunct="1"/>
            <a:r>
              <a:rPr lang="en-US" altLang="en-US">
                <a:effectLst>
                  <a:outerShdw blurRad="38100" dist="38100" dir="2700000" algn="tl">
                    <a:srgbClr val="C0C0C0"/>
                  </a:outerShdw>
                </a:effectLst>
                <a:ea typeface="Arial" charset="0"/>
                <a:cs typeface="Arial" charset="0"/>
              </a:rPr>
              <a:t>And now the details ….</a:t>
            </a:r>
          </a:p>
        </p:txBody>
      </p:sp>
      <p:sp>
        <p:nvSpPr>
          <p:cNvPr id="6" name="Text Placeholder 5">
            <a:extLst>
              <a:ext uri="{FF2B5EF4-FFF2-40B4-BE49-F238E27FC236}"/>
            </a:extLst>
          </p:cNvPr>
          <p:cNvSpPr>
            <a:spLocks noGrp="1"/>
          </p:cNvSpPr>
          <p:nvPr>
            <p:ph type="body" idx="1"/>
          </p:nvPr>
        </p:nvSpPr>
        <p:spPr/>
        <p:txBody>
          <a:bodyPr rtlCol="0">
            <a:normAutofit/>
          </a:bodyPr>
          <a:lstStyle/>
          <a:p>
            <a:pPr eaLnBrk="1" fontAlgn="auto" hangingPunct="1">
              <a:spcAft>
                <a:spcPts val="0"/>
              </a:spcAft>
              <a:buFont typeface="Arial" panose="020B0604020202020204" pitchFamily="34" charset="0"/>
              <a:buNone/>
              <a:defRPr/>
            </a:pPr>
            <a:endParaRPr lang="en-US"/>
          </a:p>
        </p:txBody>
      </p:sp>
      <p:sp>
        <p:nvSpPr>
          <p:cNvPr id="11776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BA30B09-14A3-F043-930E-B490F10BE6F8}" type="slidenum">
              <a:rPr altLang="en-US" sz="1400">
                <a:solidFill>
                  <a:srgbClr val="339966"/>
                </a:solidFill>
                <a:latin typeface="Calibri" charset="0"/>
              </a:rPr>
              <a:pPr fontAlgn="base">
                <a:lnSpc>
                  <a:spcPct val="100000"/>
                </a:lnSpc>
                <a:spcBef>
                  <a:spcPct val="0"/>
                </a:spcBef>
                <a:spcAft>
                  <a:spcPct val="0"/>
                </a:spcAft>
                <a:buSzTx/>
                <a:buFontTx/>
                <a:buNone/>
              </a:pPr>
              <a:t>69</a:t>
            </a:fld>
            <a:endParaRPr altLang="en-US" sz="1400">
              <a:solidFill>
                <a:srgbClr val="339966"/>
              </a:solidFill>
              <a:latin typeface="Calibri" charset="0"/>
            </a:endParaRPr>
          </a:p>
        </p:txBody>
      </p:sp>
    </p:spTree>
    <p:extLst>
      <p:ext uri="{BB962C8B-B14F-4D97-AF65-F5344CB8AC3E}">
        <p14:creationId xmlns:p14="http://schemas.microsoft.com/office/powerpoint/2010/main" val="868555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p:cNvSpPr>
            <a:spLocks noGrp="1" noChangeAspect="1"/>
          </p:cNvSpPr>
          <p:nvPr>
            <p:ph type="sldNum" sz="quarter" idx="16"/>
          </p:nvPr>
        </p:nvSpPr>
        <p:spPr bwMode="auto">
          <a:xfrm>
            <a:off x="1524000" y="6570663"/>
            <a:ext cx="498475"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1B323DF-64A5-E74D-8C53-0575D8FAEDDC}" type="slidenum">
              <a:rPr altLang="en-US" sz="1400">
                <a:solidFill>
                  <a:srgbClr val="000000"/>
                </a:solidFill>
                <a:latin typeface="Calibri" charset="0"/>
              </a:rPr>
              <a:pPr fontAlgn="base">
                <a:lnSpc>
                  <a:spcPct val="100000"/>
                </a:lnSpc>
                <a:spcBef>
                  <a:spcPct val="0"/>
                </a:spcBef>
                <a:spcAft>
                  <a:spcPct val="0"/>
                </a:spcAft>
                <a:buSzTx/>
                <a:buFontTx/>
                <a:buNone/>
              </a:pPr>
              <a:t>7</a:t>
            </a:fld>
            <a:endParaRPr altLang="en-US" sz="1400">
              <a:solidFill>
                <a:srgbClr val="000000"/>
              </a:solidFill>
              <a:latin typeface="Calibri" charset="0"/>
            </a:endParaRPr>
          </a:p>
        </p:txBody>
      </p:sp>
      <p:sp>
        <p:nvSpPr>
          <p:cNvPr id="3" name="Title 2">
            <a:extLst>
              <a:ext uri="{FF2B5EF4-FFF2-40B4-BE49-F238E27FC236}"/>
            </a:extLst>
          </p:cNvPr>
          <p:cNvSpPr>
            <a:spLocks noGrp="1" noChangeAspect="1"/>
          </p:cNvSpPr>
          <p:nvPr>
            <p:ph type="title"/>
          </p:nvPr>
        </p:nvSpPr>
        <p:spPr>
          <a:xfrm>
            <a:off x="149225" y="196850"/>
            <a:ext cx="11425238" cy="987425"/>
          </a:xfrm>
        </p:spPr>
        <p:txBody>
          <a:bodyPr>
            <a:noAutofit/>
          </a:bodyPr>
          <a:lstStyle/>
          <a:p>
            <a:pPr eaLnBrk="1" fontAlgn="auto" hangingPunct="1">
              <a:spcAft>
                <a:spcPts val="0"/>
              </a:spcAft>
              <a:defRPr/>
            </a:pPr>
            <a:r>
              <a:rPr lang="en-GB" sz="3200" dirty="0" smtClean="0"/>
              <a:t>Integrated </a:t>
            </a:r>
            <a:r>
              <a:rPr lang="en-GB" sz="3200" dirty="0"/>
              <a:t>trustworthiness: some challenges</a:t>
            </a:r>
            <a:endParaRPr lang="en-US" sz="1100" dirty="0"/>
          </a:p>
        </p:txBody>
      </p:sp>
      <p:sp>
        <p:nvSpPr>
          <p:cNvPr id="5" name="Pentagon 4">
            <a:extLst>
              <a:ext uri="{FF2B5EF4-FFF2-40B4-BE49-F238E27FC236}"/>
            </a:extLst>
          </p:cNvPr>
          <p:cNvSpPr>
            <a:spLocks noChangeAspect="1"/>
          </p:cNvSpPr>
          <p:nvPr/>
        </p:nvSpPr>
        <p:spPr>
          <a:xfrm>
            <a:off x="1585913" y="2071688"/>
            <a:ext cx="3017837" cy="93821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Misalignment of metrics</a:t>
            </a:r>
            <a:endParaRPr lang="en-US" sz="1600" b="1" dirty="0">
              <a:solidFill>
                <a:prstClr val="white"/>
              </a:solidFill>
            </a:endParaRPr>
          </a:p>
        </p:txBody>
      </p:sp>
      <p:sp>
        <p:nvSpPr>
          <p:cNvPr id="8" name="Pentagon 7">
            <a:extLst>
              <a:ext uri="{FF2B5EF4-FFF2-40B4-BE49-F238E27FC236}"/>
            </a:extLst>
          </p:cNvPr>
          <p:cNvSpPr>
            <a:spLocks noChangeAspect="1"/>
          </p:cNvSpPr>
          <p:nvPr/>
        </p:nvSpPr>
        <p:spPr>
          <a:xfrm>
            <a:off x="1585913" y="4251325"/>
            <a:ext cx="3017837" cy="93821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No mechanism for composition </a:t>
            </a:r>
            <a:endParaRPr lang="en-US" sz="1600" b="1" dirty="0">
              <a:solidFill>
                <a:prstClr val="white"/>
              </a:solidFill>
            </a:endParaRPr>
          </a:p>
        </p:txBody>
      </p:sp>
      <p:sp>
        <p:nvSpPr>
          <p:cNvPr id="6" name="Chevron 5">
            <a:extLst>
              <a:ext uri="{FF2B5EF4-FFF2-40B4-BE49-F238E27FC236}"/>
            </a:extLst>
          </p:cNvPr>
          <p:cNvSpPr>
            <a:spLocks noChangeAspect="1"/>
          </p:cNvSpPr>
          <p:nvPr/>
        </p:nvSpPr>
        <p:spPr>
          <a:xfrm>
            <a:off x="4424363" y="2098675"/>
            <a:ext cx="5546725" cy="9398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Even for probabilistic models, the values for failure rates for, e.g., security and safety are very different</a:t>
            </a:r>
            <a:endParaRPr lang="en-US" sz="1400" b="1" dirty="0">
              <a:solidFill>
                <a:schemeClr val="accent1">
                  <a:lumMod val="75000"/>
                </a:schemeClr>
              </a:solidFill>
            </a:endParaRPr>
          </a:p>
        </p:txBody>
      </p:sp>
      <p:sp>
        <p:nvSpPr>
          <p:cNvPr id="11" name="Pentagon 10">
            <a:extLst>
              <a:ext uri="{FF2B5EF4-FFF2-40B4-BE49-F238E27FC236}"/>
            </a:extLst>
          </p:cNvPr>
          <p:cNvSpPr>
            <a:spLocks noChangeAspect="1"/>
          </p:cNvSpPr>
          <p:nvPr/>
        </p:nvSpPr>
        <p:spPr>
          <a:xfrm>
            <a:off x="1585913" y="3160713"/>
            <a:ext cx="3017837" cy="9398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Mutually exclusive requirements</a:t>
            </a:r>
            <a:endParaRPr lang="en-US" sz="1600" b="1" dirty="0">
              <a:solidFill>
                <a:prstClr val="white"/>
              </a:solidFill>
            </a:endParaRPr>
          </a:p>
        </p:txBody>
      </p:sp>
      <p:sp>
        <p:nvSpPr>
          <p:cNvPr id="12" name="Chevron 11">
            <a:extLst>
              <a:ext uri="{FF2B5EF4-FFF2-40B4-BE49-F238E27FC236}"/>
            </a:extLst>
          </p:cNvPr>
          <p:cNvSpPr/>
          <p:nvPr/>
        </p:nvSpPr>
        <p:spPr>
          <a:xfrm>
            <a:off x="4424363" y="3251200"/>
            <a:ext cx="5546725" cy="854075"/>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Requirements for adjacent areas are misaligned. E.g., transparency requirements are fundamentally different for security and privacy</a:t>
            </a:r>
          </a:p>
        </p:txBody>
      </p:sp>
      <p:sp>
        <p:nvSpPr>
          <p:cNvPr id="13" name="Chevron 12">
            <a:extLst>
              <a:ext uri="{FF2B5EF4-FFF2-40B4-BE49-F238E27FC236}"/>
            </a:extLst>
          </p:cNvPr>
          <p:cNvSpPr>
            <a:spLocks noChangeAspect="1"/>
          </p:cNvSpPr>
          <p:nvPr/>
        </p:nvSpPr>
        <p:spPr>
          <a:xfrm>
            <a:off x="4424363" y="4271963"/>
            <a:ext cx="5546725" cy="9398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No reliable tools to model a component in context, e.g., autonomous vehicle in a Smart City</a:t>
            </a:r>
            <a:endParaRPr lang="en-US" sz="1400" b="1"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P spid="11" grpId="0" animBg="1"/>
      <p:bldP spid="12"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27025" y="260350"/>
            <a:ext cx="10515600" cy="814388"/>
          </a:xfrm>
        </p:spPr>
        <p:txBody>
          <a:bodyPr/>
          <a:lstStyle/>
          <a:p>
            <a:pPr eaLnBrk="1" fontAlgn="auto" hangingPunct="1">
              <a:spcAft>
                <a:spcPts val="0"/>
              </a:spcAft>
              <a:defRPr/>
            </a:pPr>
            <a:r>
              <a:rPr lang="en-US" sz="3200" dirty="0" smtClean="0">
                <a:ea typeface="Arial" charset="0"/>
                <a:cs typeface="Arial" charset="0"/>
              </a:rPr>
              <a:t>A </a:t>
            </a:r>
            <a:r>
              <a:rPr lang="en-US" sz="3200" dirty="0">
                <a:ea typeface="Arial" charset="0"/>
                <a:cs typeface="Arial" charset="0"/>
              </a:rPr>
              <a:t>Union of Technologies</a:t>
            </a:r>
          </a:p>
        </p:txBody>
      </p:sp>
      <p:sp>
        <p:nvSpPr>
          <p:cNvPr id="118786" name="Slide Number Placeholder 2"/>
          <p:cNvSpPr>
            <a:spLocks noGrp="1"/>
          </p:cNvSpPr>
          <p:nvPr>
            <p:ph type="sldNum" sz="quarter" idx="10"/>
          </p:nvPr>
        </p:nvSpPr>
        <p:spPr bwMode="auto">
          <a:xfrm>
            <a:off x="1733550" y="6492875"/>
            <a:ext cx="41433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906B0F4-C330-FB47-8E03-F24BF6917575}" type="slidenum">
              <a:rPr altLang="en-US" sz="1400">
                <a:solidFill>
                  <a:srgbClr val="339966"/>
                </a:solidFill>
                <a:ea typeface="Arial" charset="0"/>
                <a:cs typeface="Arial" charset="0"/>
              </a:rPr>
              <a:pPr fontAlgn="base">
                <a:lnSpc>
                  <a:spcPct val="100000"/>
                </a:lnSpc>
                <a:spcBef>
                  <a:spcPct val="0"/>
                </a:spcBef>
                <a:spcAft>
                  <a:spcPct val="0"/>
                </a:spcAft>
                <a:buSzTx/>
                <a:buFontTx/>
                <a:buNone/>
              </a:pPr>
              <a:t>70</a:t>
            </a:fld>
            <a:endParaRPr altLang="en-US" sz="1400">
              <a:solidFill>
                <a:srgbClr val="339966"/>
              </a:solidFill>
              <a:ea typeface="Arial" charset="0"/>
              <a:cs typeface="Arial" charset="0"/>
            </a:endParaRPr>
          </a:p>
        </p:txBody>
      </p:sp>
      <p:grpSp>
        <p:nvGrpSpPr>
          <p:cNvPr id="118787" name="Group 4"/>
          <p:cNvGrpSpPr>
            <a:grpSpLocks/>
          </p:cNvGrpSpPr>
          <p:nvPr/>
        </p:nvGrpSpPr>
        <p:grpSpPr bwMode="auto">
          <a:xfrm>
            <a:off x="577850" y="1274763"/>
            <a:ext cx="10221913" cy="4943475"/>
            <a:chOff x="1319803" y="1505964"/>
            <a:chExt cx="9537865" cy="4613377"/>
          </a:xfrm>
        </p:grpSpPr>
        <p:sp>
          <p:nvSpPr>
            <p:cNvPr id="118789" name="Text Box 69"/>
            <p:cNvSpPr txBox="1">
              <a:spLocks noChangeArrowheads="1"/>
            </p:cNvSpPr>
            <p:nvPr/>
          </p:nvSpPr>
          <p:spPr bwMode="auto">
            <a:xfrm>
              <a:off x="4655850" y="4232039"/>
              <a:ext cx="2950786" cy="2910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r>
                <a:rPr lang="en-US" altLang="en-US" sz="1200" b="1">
                  <a:solidFill>
                    <a:srgbClr val="5B9BD5"/>
                  </a:solidFill>
                  <a:ea typeface="Arial" charset="0"/>
                  <a:cs typeface="Arial" charset="0"/>
                </a:rPr>
                <a:t>Standardized XML Schema</a:t>
              </a:r>
            </a:p>
            <a:p>
              <a:pPr algn="ctr" fontAlgn="base">
                <a:lnSpc>
                  <a:spcPct val="100000"/>
                </a:lnSpc>
                <a:spcBef>
                  <a:spcPct val="0"/>
                </a:spcBef>
                <a:spcAft>
                  <a:spcPct val="0"/>
                </a:spcAft>
                <a:buSzTx/>
                <a:buFontTx/>
                <a:buNone/>
              </a:pPr>
              <a:endParaRPr lang="en-US" altLang="en-US" sz="1200" b="1">
                <a:solidFill>
                  <a:srgbClr val="5B9BD5"/>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5B9BD5"/>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5B9BD5"/>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5B9BD5"/>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5B9BD5"/>
                </a:solidFill>
                <a:ea typeface="Arial" charset="0"/>
                <a:cs typeface="Arial" charset="0"/>
              </a:endParaRPr>
            </a:p>
          </p:txBody>
        </p:sp>
        <p:sp>
          <p:nvSpPr>
            <p:cNvPr id="118790" name="TextBox 72"/>
            <p:cNvSpPr txBox="1">
              <a:spLocks noChangeArrowheads="1"/>
            </p:cNvSpPr>
            <p:nvPr/>
          </p:nvSpPr>
          <p:spPr bwMode="auto">
            <a:xfrm>
              <a:off x="2184403" y="1506774"/>
              <a:ext cx="3618790" cy="34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b="1">
                  <a:solidFill>
                    <a:prstClr val="black"/>
                  </a:solidFill>
                  <a:ea typeface="Arial" charset="0"/>
                  <a:cs typeface="Arial" charset="0"/>
                </a:rPr>
                <a:t>IEC 62559 Use Case Methodology</a:t>
              </a:r>
            </a:p>
          </p:txBody>
        </p:sp>
        <p:pic>
          <p:nvPicPr>
            <p:cNvPr id="118791" name="Picture 7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5376" y="2054041"/>
              <a:ext cx="4042292" cy="217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2" name="TextBox 74"/>
            <p:cNvSpPr txBox="1">
              <a:spLocks noChangeArrowheads="1"/>
            </p:cNvSpPr>
            <p:nvPr/>
          </p:nvSpPr>
          <p:spPr bwMode="auto">
            <a:xfrm>
              <a:off x="6763384" y="1505964"/>
              <a:ext cx="3774359" cy="34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b="1">
                  <a:solidFill>
                    <a:prstClr val="black"/>
                  </a:solidFill>
                  <a:ea typeface="Arial" charset="0"/>
                  <a:cs typeface="Arial" charset="0"/>
                </a:rPr>
                <a:t>NIST CPS Framework Methodology</a:t>
              </a:r>
            </a:p>
          </p:txBody>
        </p:sp>
        <p:graphicFrame>
          <p:nvGraphicFramePr>
            <p:cNvPr id="78" name="Diagram 77">
              <a:extLst>
                <a:ext uri="{FF2B5EF4-FFF2-40B4-BE49-F238E27FC236}"/>
              </a:extLst>
            </p:cNvPr>
            <p:cNvGraphicFramePr/>
            <p:nvPr/>
          </p:nvGraphicFramePr>
          <p:xfrm>
            <a:off x="3253687" y="4460871"/>
            <a:ext cx="6096000" cy="1658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8794" name="Picture 7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19803" y="2032107"/>
              <a:ext cx="4127306" cy="2199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lus 3">
              <a:extLst>
                <a:ext uri="{FF2B5EF4-FFF2-40B4-BE49-F238E27FC236}"/>
              </a:extLst>
            </p:cNvPr>
            <p:cNvSpPr/>
            <p:nvPr/>
          </p:nvSpPr>
          <p:spPr>
            <a:xfrm>
              <a:off x="5585846" y="2305972"/>
              <a:ext cx="913941" cy="914082"/>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a typeface="Arial" charset="0"/>
                <a:cs typeface="Arial" charset="0"/>
              </a:endParaRPr>
            </a:p>
          </p:txBody>
        </p:sp>
      </p:grpSp>
      <p:sp>
        <p:nvSpPr>
          <p:cNvPr id="11" name="Arrow: Down 10">
            <a:extLst>
              <a:ext uri="{FF2B5EF4-FFF2-40B4-BE49-F238E27FC236}"/>
            </a:extLst>
          </p:cNvPr>
          <p:cNvSpPr/>
          <p:nvPr/>
        </p:nvSpPr>
        <p:spPr>
          <a:xfrm>
            <a:off x="5413375" y="3357563"/>
            <a:ext cx="452438" cy="584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Tree>
    <p:extLst>
      <p:ext uri="{BB962C8B-B14F-4D97-AF65-F5344CB8AC3E}">
        <p14:creationId xmlns:p14="http://schemas.microsoft.com/office/powerpoint/2010/main" val="13585783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61938" y="254000"/>
            <a:ext cx="10515600" cy="754063"/>
          </a:xfrm>
        </p:spPr>
        <p:txBody>
          <a:bodyPr/>
          <a:lstStyle/>
          <a:p>
            <a:pPr eaLnBrk="1" fontAlgn="auto" hangingPunct="1">
              <a:spcAft>
                <a:spcPts val="0"/>
              </a:spcAft>
              <a:defRPr/>
            </a:pPr>
            <a:r>
              <a:rPr lang="en-US" sz="3200" dirty="0" smtClean="0">
                <a:ea typeface="Arial" charset="0"/>
                <a:cs typeface="Arial" charset="0"/>
              </a:rPr>
              <a:t>Framework </a:t>
            </a:r>
            <a:r>
              <a:rPr lang="en-US" sz="3200" dirty="0">
                <a:ea typeface="Arial" charset="0"/>
                <a:cs typeface="Arial" charset="0"/>
              </a:rPr>
              <a:t>Open Source Project</a:t>
            </a:r>
          </a:p>
        </p:txBody>
      </p:sp>
      <p:sp>
        <p:nvSpPr>
          <p:cNvPr id="11981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AD61E98B-DAA2-FA4B-A302-E802BD28A2CA}" type="slidenum">
              <a:rPr altLang="en-US" sz="1400">
                <a:solidFill>
                  <a:srgbClr val="339966"/>
                </a:solidFill>
                <a:ea typeface="Arial" charset="0"/>
                <a:cs typeface="Arial" charset="0"/>
              </a:rPr>
              <a:pPr fontAlgn="base">
                <a:lnSpc>
                  <a:spcPct val="100000"/>
                </a:lnSpc>
                <a:spcBef>
                  <a:spcPct val="0"/>
                </a:spcBef>
                <a:spcAft>
                  <a:spcPct val="0"/>
                </a:spcAft>
                <a:buSzTx/>
                <a:buFontTx/>
                <a:buNone/>
              </a:pPr>
              <a:t>71</a:t>
            </a:fld>
            <a:endParaRPr altLang="en-US" sz="1400">
              <a:solidFill>
                <a:srgbClr val="339966"/>
              </a:solidFill>
              <a:ea typeface="Arial" charset="0"/>
              <a:cs typeface="Arial" charset="0"/>
            </a:endParaRPr>
          </a:p>
        </p:txBody>
      </p:sp>
      <p:grpSp>
        <p:nvGrpSpPr>
          <p:cNvPr id="119811" name="Group 15"/>
          <p:cNvGrpSpPr>
            <a:grpSpLocks/>
          </p:cNvGrpSpPr>
          <p:nvPr/>
        </p:nvGrpSpPr>
        <p:grpSpPr bwMode="auto">
          <a:xfrm>
            <a:off x="1195388" y="1662113"/>
            <a:ext cx="9459912" cy="4384675"/>
            <a:chOff x="1194894" y="1661436"/>
            <a:chExt cx="9460680" cy="4384941"/>
          </a:xfrm>
        </p:grpSpPr>
        <p:sp>
          <p:nvSpPr>
            <p:cNvPr id="119814" name="AutoShape 2"/>
            <p:cNvSpPr>
              <a:spLocks noChangeAspect="1" noChangeArrowheads="1"/>
            </p:cNvSpPr>
            <p:nvPr/>
          </p:nvSpPr>
          <p:spPr bwMode="auto">
            <a:xfrm>
              <a:off x="2109294" y="1727378"/>
              <a:ext cx="8011865" cy="427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endParaRPr lang="en-US" altLang="en-US" sz="1800">
                <a:solidFill>
                  <a:prstClr val="black"/>
                </a:solidFill>
                <a:ea typeface="Arial" charset="0"/>
                <a:cs typeface="Arial" charset="0"/>
              </a:endParaRPr>
            </a:p>
          </p:txBody>
        </p:sp>
        <p:grpSp>
          <p:nvGrpSpPr>
            <p:cNvPr id="119815" name="Group 13"/>
            <p:cNvGrpSpPr>
              <a:grpSpLocks/>
            </p:cNvGrpSpPr>
            <p:nvPr/>
          </p:nvGrpSpPr>
          <p:grpSpPr bwMode="auto">
            <a:xfrm>
              <a:off x="1194894" y="1661436"/>
              <a:ext cx="9460680" cy="4384941"/>
              <a:chOff x="2109294" y="1803784"/>
              <a:chExt cx="8063579" cy="3737397"/>
            </a:xfrm>
          </p:grpSpPr>
          <p:pic>
            <p:nvPicPr>
              <p:cNvPr id="119816" name="Picture 102" descr="autre out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205" y="2357805"/>
                <a:ext cx="866779" cy="122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7" name="Picture 68" descr="autre out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4470" y="4313748"/>
                <a:ext cx="866927" cy="12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8" name="Text Box 69"/>
              <p:cNvSpPr txBox="1">
                <a:spLocks noChangeArrowheads="1"/>
              </p:cNvSpPr>
              <p:nvPr/>
            </p:nvSpPr>
            <p:spPr bwMode="auto">
              <a:xfrm>
                <a:off x="5033054" y="1994725"/>
                <a:ext cx="1685527" cy="10379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r>
                  <a:rPr lang="en-US" altLang="en-US" sz="1200" b="1">
                    <a:solidFill>
                      <a:srgbClr val="1F497D"/>
                    </a:solidFill>
                    <a:ea typeface="Arial" charset="0"/>
                    <a:cs typeface="Arial" charset="0"/>
                  </a:rPr>
                  <a:t>Common </a:t>
                </a:r>
              </a:p>
              <a:p>
                <a:pPr algn="ctr" fontAlgn="base">
                  <a:lnSpc>
                    <a:spcPct val="100000"/>
                  </a:lnSpc>
                  <a:spcBef>
                    <a:spcPct val="0"/>
                  </a:spcBef>
                  <a:spcAft>
                    <a:spcPct val="0"/>
                  </a:spcAft>
                  <a:buSzTx/>
                  <a:buFontTx/>
                  <a:buNone/>
                </a:pPr>
                <a:r>
                  <a:rPr lang="en-US" altLang="en-US" sz="1200" b="1">
                    <a:solidFill>
                      <a:srgbClr val="1F497D"/>
                    </a:solidFill>
                    <a:ea typeface="Arial" charset="0"/>
                    <a:cs typeface="Arial" charset="0"/>
                  </a:rPr>
                  <a:t> XML format – </a:t>
                </a:r>
              </a:p>
              <a:p>
                <a:pPr algn="ctr" fontAlgn="base">
                  <a:lnSpc>
                    <a:spcPct val="100000"/>
                  </a:lnSpc>
                  <a:spcBef>
                    <a:spcPct val="0"/>
                  </a:spcBef>
                  <a:spcAft>
                    <a:spcPct val="0"/>
                  </a:spcAft>
                  <a:buSzTx/>
                  <a:buFontTx/>
                  <a:buNone/>
                </a:pPr>
                <a:r>
                  <a:rPr lang="en-US" altLang="en-US" sz="1200" b="1">
                    <a:solidFill>
                      <a:srgbClr val="1F497D"/>
                    </a:solidFill>
                    <a:ea typeface="Arial" charset="0"/>
                    <a:cs typeface="Arial" charset="0"/>
                  </a:rPr>
                  <a:t>Model of CPS</a:t>
                </a:r>
              </a:p>
              <a:p>
                <a:pPr algn="ctr" fontAlgn="base">
                  <a:lnSpc>
                    <a:spcPct val="100000"/>
                  </a:lnSpc>
                  <a:spcBef>
                    <a:spcPct val="0"/>
                  </a:spcBef>
                  <a:spcAft>
                    <a:spcPct val="0"/>
                  </a:spcAft>
                  <a:buSzTx/>
                  <a:buFontTx/>
                  <a:buNone/>
                </a:pPr>
                <a:r>
                  <a:rPr lang="en-US" altLang="en-US" sz="1200" b="1">
                    <a:solidFill>
                      <a:srgbClr val="1F497D"/>
                    </a:solidFill>
                    <a:ea typeface="Arial" charset="0"/>
                    <a:cs typeface="Arial" charset="0"/>
                  </a:rPr>
                  <a:t>CPS and</a:t>
                </a:r>
              </a:p>
              <a:p>
                <a:pPr algn="ctr" fontAlgn="base">
                  <a:lnSpc>
                    <a:spcPct val="100000"/>
                  </a:lnSpc>
                  <a:spcBef>
                    <a:spcPct val="0"/>
                  </a:spcBef>
                  <a:spcAft>
                    <a:spcPct val="0"/>
                  </a:spcAft>
                  <a:buSzTx/>
                  <a:buFontTx/>
                  <a:buNone/>
                </a:pPr>
                <a:r>
                  <a:rPr lang="en-US" altLang="en-US" sz="1200" b="1">
                    <a:solidFill>
                      <a:srgbClr val="1F497D"/>
                    </a:solidFill>
                    <a:ea typeface="Arial" charset="0"/>
                    <a:cs typeface="Arial" charset="0"/>
                  </a:rPr>
                  <a:t>Assurance of CPS</a:t>
                </a:r>
              </a:p>
              <a:p>
                <a:pPr algn="ctr" fontAlgn="base">
                  <a:lnSpc>
                    <a:spcPct val="100000"/>
                  </a:lnSpc>
                  <a:spcBef>
                    <a:spcPct val="0"/>
                  </a:spcBef>
                  <a:spcAft>
                    <a:spcPct val="0"/>
                  </a:spcAft>
                  <a:buSzTx/>
                  <a:buFontTx/>
                  <a:buNone/>
                </a:pPr>
                <a:endParaRPr lang="en-US" altLang="en-US" sz="1200" b="1">
                  <a:solidFill>
                    <a:srgbClr val="1F497D"/>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1F497D"/>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1F497D"/>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1F497D"/>
                  </a:solidFill>
                  <a:ea typeface="Arial" charset="0"/>
                  <a:cs typeface="Arial" charset="0"/>
                </a:endParaRPr>
              </a:p>
              <a:p>
                <a:pPr algn="ctr" fontAlgn="base">
                  <a:lnSpc>
                    <a:spcPct val="100000"/>
                  </a:lnSpc>
                  <a:spcBef>
                    <a:spcPct val="0"/>
                  </a:spcBef>
                  <a:spcAft>
                    <a:spcPct val="0"/>
                  </a:spcAft>
                  <a:buSzTx/>
                  <a:buFontTx/>
                  <a:buNone/>
                </a:pPr>
                <a:endParaRPr lang="en-US" altLang="en-US" sz="1200" b="1">
                  <a:solidFill>
                    <a:srgbClr val="1F497D"/>
                  </a:solidFill>
                  <a:ea typeface="Arial" charset="0"/>
                  <a:cs typeface="Arial" charset="0"/>
                </a:endParaRPr>
              </a:p>
            </p:txBody>
          </p:sp>
          <p:pic>
            <p:nvPicPr>
              <p:cNvPr id="119819" name="Picture 7" descr="Serve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217" y="3810566"/>
                <a:ext cx="978304" cy="109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20" name="Group 29"/>
              <p:cNvGrpSpPr>
                <a:grpSpLocks/>
              </p:cNvGrpSpPr>
              <p:nvPr/>
            </p:nvGrpSpPr>
            <p:grpSpPr bwMode="auto">
              <a:xfrm>
                <a:off x="2109294" y="3579266"/>
                <a:ext cx="1468274" cy="1318679"/>
                <a:chOff x="34858" y="5714"/>
                <a:chExt cx="13589" cy="12207"/>
              </a:xfrm>
            </p:grpSpPr>
            <p:pic>
              <p:nvPicPr>
                <p:cNvPr id="11984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 y="5714"/>
                  <a:ext cx="9157" cy="1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8" y="7622"/>
                  <a:ext cx="9206" cy="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9821" name="Picture 7" descr="Serve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521" y="1804676"/>
                <a:ext cx="978304" cy="1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2" name="TextBox 18"/>
              <p:cNvSpPr txBox="1">
                <a:spLocks noChangeArrowheads="1"/>
              </p:cNvSpPr>
              <p:nvPr/>
            </p:nvSpPr>
            <p:spPr bwMode="auto">
              <a:xfrm>
                <a:off x="8357724" y="3139779"/>
                <a:ext cx="1725973" cy="2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750" tIns="33375" rIns="66750" bIns="33375"/>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900" b="1">
                    <a:solidFill>
                      <a:srgbClr val="30237F"/>
                    </a:solidFill>
                    <a:ea typeface="Arial" charset="0"/>
                    <a:cs typeface="Arial" charset="0"/>
                  </a:rPr>
                  <a:t>Requirements modeling tool</a:t>
                </a:r>
                <a:endParaRPr lang="en-US" altLang="en-US" sz="2400">
                  <a:solidFill>
                    <a:prstClr val="black"/>
                  </a:solidFill>
                  <a:ea typeface="Arial" charset="0"/>
                  <a:cs typeface="Arial" charset="0"/>
                </a:endParaRPr>
              </a:p>
            </p:txBody>
          </p:sp>
          <p:pic>
            <p:nvPicPr>
              <p:cNvPr id="11982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2108" y="1901894"/>
                <a:ext cx="963137" cy="9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2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0612" y="2020814"/>
                <a:ext cx="963137" cy="9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25" name="Picture 7" descr="Serve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217" y="1803784"/>
                <a:ext cx="978304" cy="109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6" name="TextBox 17"/>
              <p:cNvSpPr txBox="1">
                <a:spLocks noChangeArrowheads="1"/>
              </p:cNvSpPr>
              <p:nvPr/>
            </p:nvSpPr>
            <p:spPr bwMode="auto">
              <a:xfrm>
                <a:off x="2433165" y="2808067"/>
                <a:ext cx="1368199" cy="6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750" tIns="33375" rIns="66750" bIns="33375"/>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900">
                    <a:solidFill>
                      <a:srgbClr val="30237F"/>
                    </a:solidFill>
                    <a:ea typeface="Arial" charset="0"/>
                    <a:cs typeface="Arial" charset="0"/>
                  </a:rPr>
                  <a:t>CPS Framework Use Case/Aspects/Concerns Analysis</a:t>
                </a:r>
                <a:endParaRPr lang="en-US" altLang="en-US" sz="2400">
                  <a:solidFill>
                    <a:prstClr val="black"/>
                  </a:solidFill>
                  <a:ea typeface="Arial" charset="0"/>
                  <a:cs typeface="Arial" charset="0"/>
                </a:endParaRPr>
              </a:p>
            </p:txBody>
          </p:sp>
          <p:grpSp>
            <p:nvGrpSpPr>
              <p:cNvPr id="119827" name="Group 54"/>
              <p:cNvGrpSpPr>
                <a:grpSpLocks/>
              </p:cNvGrpSpPr>
              <p:nvPr/>
            </p:nvGrpSpPr>
            <p:grpSpPr bwMode="auto">
              <a:xfrm>
                <a:off x="2201786" y="1804676"/>
                <a:ext cx="1400318" cy="1071324"/>
                <a:chOff x="3439" y="18386"/>
                <a:chExt cx="12954" cy="9921"/>
              </a:xfrm>
            </p:grpSpPr>
            <p:pic>
              <p:nvPicPr>
                <p:cNvPr id="11984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9" y="18386"/>
                  <a:ext cx="8968" cy="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 y="19288"/>
                  <a:ext cx="9964" cy="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9828" name="Picture 7" descr="Serve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521" y="3811458"/>
                <a:ext cx="978304" cy="1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9" name="TextBox 19"/>
              <p:cNvSpPr txBox="1">
                <a:spLocks noChangeArrowheads="1"/>
              </p:cNvSpPr>
              <p:nvPr/>
            </p:nvSpPr>
            <p:spPr bwMode="auto">
              <a:xfrm>
                <a:off x="8275001" y="5126743"/>
                <a:ext cx="1897872" cy="4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750" tIns="33375" rIns="66750" bIns="33375"/>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fr-FR" altLang="en-US" sz="900" b="1">
                    <a:solidFill>
                      <a:srgbClr val="30237F"/>
                    </a:solidFill>
                    <a:ea typeface="Arial" charset="0"/>
                    <a:cs typeface="Arial" charset="0"/>
                  </a:rPr>
                  <a:t>Design Exploration / Model Driven Development / Continuous Integration Tools</a:t>
                </a:r>
                <a:endParaRPr lang="en-US" altLang="en-US" sz="2400">
                  <a:solidFill>
                    <a:prstClr val="black"/>
                  </a:solidFill>
                  <a:ea typeface="Arial" charset="0"/>
                  <a:cs typeface="Arial" charset="0"/>
                </a:endParaRPr>
              </a:p>
            </p:txBody>
          </p:sp>
          <p:pic>
            <p:nvPicPr>
              <p:cNvPr id="11983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78085" y="3888905"/>
                <a:ext cx="1070796" cy="10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31" name="Group 45"/>
              <p:cNvGrpSpPr>
                <a:grpSpLocks/>
              </p:cNvGrpSpPr>
              <p:nvPr/>
            </p:nvGrpSpPr>
            <p:grpSpPr bwMode="auto">
              <a:xfrm>
                <a:off x="4131777" y="2860987"/>
                <a:ext cx="3551428" cy="1852929"/>
                <a:chOff x="26955" y="29067"/>
                <a:chExt cx="32861" cy="17145"/>
              </a:xfrm>
            </p:grpSpPr>
            <p:pic>
              <p:nvPicPr>
                <p:cNvPr id="96" name="Picture 9" descr="version_contro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65" y="31430"/>
                  <a:ext cx="9804" cy="6098"/>
                </a:xfrm>
                <a:prstGeom prst="rect">
                  <a:avLst/>
                </a:prstGeom>
                <a:noFill/>
                <a:ln w="38100" cap="sq">
                  <a:solidFill>
                    <a:srgbClr val="000000"/>
                  </a:solidFill>
                  <a:miter lim="800000"/>
                  <a:headEnd/>
                  <a:tailEnd/>
                </a:ln>
                <a:effectLst>
                  <a:outerShdw blurRad="63500" dist="38099" dir="2700000" algn="tl" rotWithShape="0">
                    <a:srgbClr val="000000">
                      <a:alpha val="42998"/>
                    </a:srgbClr>
                  </a:outerShdw>
                </a:effectLst>
                <a:extLst>
                  <a:ext uri="{909E8E84-426E-40DD-AFC4-6F175D3DCCD1}">
                    <a14:hiddenFill xmlns:a14="http://schemas.microsoft.com/office/drawing/2010/main">
                      <a:solidFill>
                        <a:srgbClr val="FFFFFF"/>
                      </a:solidFill>
                    </a14:hiddenFill>
                  </a:ext>
                </a:extLst>
              </p:spPr>
            </p:pic>
            <p:cxnSp>
              <p:nvCxnSpPr>
                <p:cNvPr id="119837" name="Straight Arrow Connector 21"/>
                <p:cNvCxnSpPr>
                  <a:cxnSpLocks noChangeShapeType="1"/>
                </p:cNvCxnSpPr>
                <p:nvPr/>
              </p:nvCxnSpPr>
              <p:spPr bwMode="auto">
                <a:xfrm rot="10800000" flipV="1">
                  <a:off x="27670" y="35718"/>
                  <a:ext cx="9477" cy="9287"/>
                </a:xfrm>
                <a:prstGeom prst="curvedConnector3">
                  <a:avLst>
                    <a:gd name="adj1" fmla="val 50000"/>
                  </a:avLst>
                </a:prstGeom>
                <a:noFill/>
                <a:ln w="25400">
                  <a:solidFill>
                    <a:srgbClr val="FF0000"/>
                  </a:solidFill>
                  <a:round/>
                  <a:headEnd type="stealth" w="lg" len="med"/>
                  <a:tailEnd type="stealth" w="lg" len="med"/>
                </a:ln>
                <a:extLst>
                  <a:ext uri="{909E8E84-426E-40DD-AFC4-6F175D3DCCD1}">
                    <a14:hiddenFill xmlns:a14="http://schemas.microsoft.com/office/drawing/2010/main">
                      <a:noFill/>
                    </a14:hiddenFill>
                  </a:ext>
                </a:extLst>
              </p:spPr>
            </p:cxnSp>
            <p:cxnSp>
              <p:nvCxnSpPr>
                <p:cNvPr id="119838" name="Straight Arrow Connector 21"/>
                <p:cNvCxnSpPr>
                  <a:cxnSpLocks noChangeShapeType="1"/>
                </p:cNvCxnSpPr>
                <p:nvPr/>
              </p:nvCxnSpPr>
              <p:spPr bwMode="auto">
                <a:xfrm rot="10800000" flipV="1">
                  <a:off x="48577" y="29067"/>
                  <a:ext cx="10525" cy="3079"/>
                </a:xfrm>
                <a:prstGeom prst="curvedConnector3">
                  <a:avLst>
                    <a:gd name="adj1" fmla="val 50000"/>
                  </a:avLst>
                </a:prstGeom>
                <a:noFill/>
                <a:ln w="25400">
                  <a:solidFill>
                    <a:srgbClr val="FF0000"/>
                  </a:solidFill>
                  <a:round/>
                  <a:headEnd type="stealth" w="lg" len="med"/>
                  <a:tailEnd type="stealth" w="lg" len="med"/>
                </a:ln>
                <a:extLst>
                  <a:ext uri="{909E8E84-426E-40DD-AFC4-6F175D3DCCD1}">
                    <a14:hiddenFill xmlns:a14="http://schemas.microsoft.com/office/drawing/2010/main">
                      <a:noFill/>
                    </a14:hiddenFill>
                  </a:ext>
                </a:extLst>
              </p:spPr>
            </p:cxnSp>
            <p:cxnSp>
              <p:nvCxnSpPr>
                <p:cNvPr id="119839" name="Straight Arrow Connector 21"/>
                <p:cNvCxnSpPr>
                  <a:cxnSpLocks noChangeShapeType="1"/>
                </p:cNvCxnSpPr>
                <p:nvPr/>
              </p:nvCxnSpPr>
              <p:spPr bwMode="auto">
                <a:xfrm rot="10800000">
                  <a:off x="26955" y="29067"/>
                  <a:ext cx="10192" cy="3079"/>
                </a:xfrm>
                <a:prstGeom prst="curvedConnector3">
                  <a:avLst>
                    <a:gd name="adj1" fmla="val 50000"/>
                  </a:avLst>
                </a:prstGeom>
                <a:noFill/>
                <a:ln w="25400">
                  <a:solidFill>
                    <a:srgbClr val="FF0000"/>
                  </a:solidFill>
                  <a:round/>
                  <a:headEnd type="stealth" w="lg" len="med"/>
                  <a:tailEnd type="stealth" w="lg" len="med"/>
                </a:ln>
                <a:extLst>
                  <a:ext uri="{909E8E84-426E-40DD-AFC4-6F175D3DCCD1}">
                    <a14:hiddenFill xmlns:a14="http://schemas.microsoft.com/office/drawing/2010/main">
                      <a:noFill/>
                    </a14:hiddenFill>
                  </a:ext>
                </a:extLst>
              </p:spPr>
            </p:cxnSp>
            <p:cxnSp>
              <p:nvCxnSpPr>
                <p:cNvPr id="119840" name="Straight Arrow Connector 21"/>
                <p:cNvCxnSpPr>
                  <a:cxnSpLocks noChangeShapeType="1"/>
                </p:cNvCxnSpPr>
                <p:nvPr/>
              </p:nvCxnSpPr>
              <p:spPr bwMode="auto">
                <a:xfrm rot="10800000">
                  <a:off x="48577" y="35718"/>
                  <a:ext cx="11240" cy="10494"/>
                </a:xfrm>
                <a:prstGeom prst="curvedConnector3">
                  <a:avLst>
                    <a:gd name="adj1" fmla="val 50000"/>
                  </a:avLst>
                </a:prstGeom>
                <a:noFill/>
                <a:ln w="25400">
                  <a:solidFill>
                    <a:srgbClr val="FF0000"/>
                  </a:solidFill>
                  <a:round/>
                  <a:headEnd type="stealth" w="lg" len="med"/>
                  <a:tailEnd type="stealth" w="lg" len="med"/>
                </a:ln>
                <a:extLst>
                  <a:ext uri="{909E8E84-426E-40DD-AFC4-6F175D3DCCD1}">
                    <a14:hiddenFill xmlns:a14="http://schemas.microsoft.com/office/drawing/2010/main">
                      <a:noFill/>
                    </a14:hiddenFill>
                  </a:ext>
                </a:extLst>
              </p:spPr>
            </p:cxnSp>
          </p:grpSp>
          <p:pic>
            <p:nvPicPr>
              <p:cNvPr id="119832" name="Picture 42" descr="xml_technologies_alph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5682" y="3383939"/>
                <a:ext cx="663802" cy="391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Picture 42" descr="xml_technologies_alph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7241" y="2793945"/>
                <a:ext cx="725215" cy="42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4" name="Picture 42" descr="xml_technologies_alph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599" y="3194113"/>
                <a:ext cx="754361" cy="44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35" name="TextBox 19"/>
              <p:cNvSpPr txBox="1">
                <a:spLocks noChangeArrowheads="1"/>
              </p:cNvSpPr>
              <p:nvPr/>
            </p:nvSpPr>
            <p:spPr bwMode="auto">
              <a:xfrm>
                <a:off x="2686502" y="5031321"/>
                <a:ext cx="1897872" cy="3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750" tIns="33375" rIns="66750" bIns="33375"/>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900" b="1">
                    <a:solidFill>
                      <a:srgbClr val="30237F"/>
                    </a:solidFill>
                    <a:ea typeface="Arial" charset="0"/>
                    <a:cs typeface="Arial" charset="0"/>
                  </a:rPr>
                  <a:t>Design Verification and Validation and Assurance Tools</a:t>
                </a:r>
                <a:endParaRPr lang="en-US" altLang="en-US" sz="2400">
                  <a:solidFill>
                    <a:prstClr val="black"/>
                  </a:solidFill>
                  <a:ea typeface="Arial" charset="0"/>
                  <a:cs typeface="Arial" charset="0"/>
                </a:endParaRPr>
              </a:p>
            </p:txBody>
          </p:sp>
        </p:grpSp>
      </p:grpSp>
      <p:sp>
        <p:nvSpPr>
          <p:cNvPr id="119812" name="TextBox 3"/>
          <p:cNvSpPr txBox="1">
            <a:spLocks noChangeArrowheads="1"/>
          </p:cNvSpPr>
          <p:nvPr/>
        </p:nvSpPr>
        <p:spPr bwMode="auto">
          <a:xfrm>
            <a:off x="1695450" y="1060450"/>
            <a:ext cx="6280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b="1" dirty="0">
                <a:solidFill>
                  <a:prstClr val="black"/>
                </a:solidFill>
                <a:ea typeface="Arial" charset="0"/>
                <a:cs typeface="Arial" charset="0"/>
              </a:rPr>
              <a:t>Continuous </a:t>
            </a:r>
            <a:r>
              <a:rPr lang="en-US" altLang="en-US" sz="1800" b="1" dirty="0" smtClean="0">
                <a:solidFill>
                  <a:prstClr val="black"/>
                </a:solidFill>
                <a:ea typeface="Arial" charset="0"/>
                <a:cs typeface="Arial" charset="0"/>
              </a:rPr>
              <a:t>Integration Approach </a:t>
            </a:r>
            <a:r>
              <a:rPr lang="en-US" altLang="en-US" sz="1800" b="1" dirty="0">
                <a:solidFill>
                  <a:prstClr val="black"/>
                </a:solidFill>
                <a:ea typeface="Arial" charset="0"/>
                <a:cs typeface="Arial" charset="0"/>
              </a:rPr>
              <a:t>for CPS Development</a:t>
            </a:r>
          </a:p>
        </p:txBody>
      </p:sp>
      <p:sp>
        <p:nvSpPr>
          <p:cNvPr id="119813" name="TextBox 14"/>
          <p:cNvSpPr txBox="1">
            <a:spLocks noChangeArrowheads="1"/>
          </p:cNvSpPr>
          <p:nvPr/>
        </p:nvSpPr>
        <p:spPr bwMode="auto">
          <a:xfrm>
            <a:off x="3342966" y="5964701"/>
            <a:ext cx="4608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hlinkClick r:id="rId12"/>
              </a:rPr>
              <a:t>https://</a:t>
            </a:r>
            <a:r>
              <a:rPr lang="en-US" altLang="en-US" sz="1800" dirty="0">
                <a:solidFill>
                  <a:prstClr val="black"/>
                </a:solidFill>
                <a:ea typeface="Arial" charset="0"/>
                <a:cs typeface="Arial" charset="0"/>
                <a:hlinkClick r:id="rId12"/>
              </a:rPr>
              <a:t>github.com/usnistgov/cpsframework</a:t>
            </a:r>
            <a:r>
              <a:rPr lang="en-US" altLang="en-US" sz="1800" dirty="0">
                <a:solidFill>
                  <a:prstClr val="black"/>
                </a:solidFill>
                <a:ea typeface="Arial" charset="0"/>
                <a:cs typeface="Arial" charset="0"/>
              </a:rPr>
              <a:t> </a:t>
            </a:r>
          </a:p>
        </p:txBody>
      </p:sp>
    </p:spTree>
    <p:extLst>
      <p:ext uri="{BB962C8B-B14F-4D97-AF65-F5344CB8AC3E}">
        <p14:creationId xmlns:p14="http://schemas.microsoft.com/office/powerpoint/2010/main" val="15806137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06400" y="204788"/>
            <a:ext cx="10515600" cy="792162"/>
          </a:xfrm>
        </p:spPr>
        <p:txBody>
          <a:bodyPr/>
          <a:lstStyle/>
          <a:p>
            <a:pPr eaLnBrk="1" fontAlgn="auto" hangingPunct="1">
              <a:spcAft>
                <a:spcPts val="0"/>
              </a:spcAft>
              <a:defRPr/>
            </a:pPr>
            <a:r>
              <a:rPr lang="en-US" sz="3200" dirty="0" smtClean="0">
                <a:ea typeface="Arial" charset="0"/>
                <a:cs typeface="Arial" charset="0"/>
              </a:rPr>
              <a:t>Methodology</a:t>
            </a:r>
            <a:endParaRPr lang="en-US" sz="3200" dirty="0">
              <a:ea typeface="Arial" charset="0"/>
              <a:cs typeface="Arial" charset="0"/>
            </a:endParaRPr>
          </a:p>
        </p:txBody>
      </p:sp>
      <p:sp>
        <p:nvSpPr>
          <p:cNvPr id="3" name="Content Placeholder 2"/>
          <p:cNvSpPr>
            <a:spLocks noGrp="1"/>
          </p:cNvSpPr>
          <p:nvPr>
            <p:ph sz="half" idx="1"/>
          </p:nvPr>
        </p:nvSpPr>
        <p:spPr>
          <a:xfrm>
            <a:off x="287338" y="1323975"/>
            <a:ext cx="6070600" cy="1808163"/>
          </a:xfrm>
        </p:spPr>
        <p:txBody>
          <a:bodyPr/>
          <a:lstStyle/>
          <a:p>
            <a:pPr marL="514350" indent="-514350" eaLnBrk="1" hangingPunct="1">
              <a:lnSpc>
                <a:spcPct val="80000"/>
              </a:lnSpc>
              <a:buFont typeface="Arial" charset="0"/>
              <a:buAutoNum type="arabicPeriod"/>
            </a:pPr>
            <a:r>
              <a:rPr lang="en-US" altLang="en-US" sz="2400">
                <a:ea typeface="Arial" charset="0"/>
                <a:cs typeface="Arial" charset="0"/>
              </a:rPr>
              <a:t>Capture the CPS Framework in UML</a:t>
            </a:r>
          </a:p>
          <a:p>
            <a:pPr lvl="1" eaLnBrk="1" hangingPunct="1">
              <a:lnSpc>
                <a:spcPct val="80000"/>
              </a:lnSpc>
            </a:pPr>
            <a:r>
              <a:rPr lang="en-US" altLang="en-US">
                <a:ea typeface="Arial" charset="0"/>
                <a:cs typeface="Arial" charset="0"/>
              </a:rPr>
              <a:t>Class hierarchy of facets, aspects, concerns, …</a:t>
            </a:r>
          </a:p>
          <a:p>
            <a:pPr lvl="1" eaLnBrk="1" hangingPunct="1">
              <a:lnSpc>
                <a:spcPct val="80000"/>
              </a:lnSpc>
            </a:pPr>
            <a:r>
              <a:rPr lang="en-US" altLang="en-US">
                <a:ea typeface="Arial" charset="0"/>
                <a:cs typeface="Arial" charset="0"/>
              </a:rPr>
              <a:t>Functional decomposition based on an IEC Use Case standard</a:t>
            </a:r>
          </a:p>
          <a:p>
            <a:pPr marL="514350" indent="-514350" eaLnBrk="1" hangingPunct="1">
              <a:lnSpc>
                <a:spcPct val="80000"/>
              </a:lnSpc>
              <a:buFont typeface="Arial" charset="0"/>
              <a:buNone/>
            </a:pPr>
            <a:endParaRPr lang="en-US" altLang="en-US" sz="2400">
              <a:ea typeface="Arial" charset="0"/>
              <a:cs typeface="Arial" charset="0"/>
            </a:endParaRPr>
          </a:p>
          <a:p>
            <a:pPr lvl="1" eaLnBrk="1" hangingPunct="1">
              <a:lnSpc>
                <a:spcPct val="80000"/>
              </a:lnSpc>
              <a:buFont typeface="Arial" charset="0"/>
              <a:buAutoNum type="arabicPeriod"/>
            </a:pPr>
            <a:endParaRPr lang="en-US" altLang="en-US">
              <a:ea typeface="Arial" charset="0"/>
              <a:cs typeface="Arial" charset="0"/>
            </a:endParaRPr>
          </a:p>
        </p:txBody>
      </p:sp>
      <p:pic>
        <p:nvPicPr>
          <p:cNvPr id="6" name="Content Placeholder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942" t="4396" r="1933" b="3534"/>
          <a:stretch>
            <a:fillRect/>
          </a:stretch>
        </p:blipFill>
        <p:spPr>
          <a:xfrm>
            <a:off x="7739063" y="812800"/>
            <a:ext cx="3725862" cy="1906588"/>
          </a:xfrm>
        </p:spPr>
      </p:pic>
      <p:sp>
        <p:nvSpPr>
          <p:cNvPr id="12083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C84B335-D514-384D-A1BC-652758ED9140}" type="slidenum">
              <a:rPr altLang="en-US" sz="1400">
                <a:solidFill>
                  <a:srgbClr val="339966"/>
                </a:solidFill>
                <a:ea typeface="Arial" charset="0"/>
                <a:cs typeface="Arial" charset="0"/>
              </a:rPr>
              <a:pPr fontAlgn="base">
                <a:lnSpc>
                  <a:spcPct val="100000"/>
                </a:lnSpc>
                <a:spcBef>
                  <a:spcPct val="0"/>
                </a:spcBef>
                <a:spcAft>
                  <a:spcPct val="0"/>
                </a:spcAft>
                <a:buSzTx/>
                <a:buFontTx/>
                <a:buNone/>
              </a:pPr>
              <a:t>72</a:t>
            </a:fld>
            <a:endParaRPr altLang="en-US" sz="1400">
              <a:solidFill>
                <a:srgbClr val="339966"/>
              </a:solidFill>
              <a:ea typeface="Arial" charset="0"/>
              <a:cs typeface="Arial"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4975" y="3468688"/>
            <a:ext cx="3852863"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a:grpSpLocks/>
          </p:cNvGrpSpPr>
          <p:nvPr/>
        </p:nvGrpSpPr>
        <p:grpSpPr bwMode="auto">
          <a:xfrm>
            <a:off x="6784975" y="4733925"/>
            <a:ext cx="4851400" cy="1487488"/>
            <a:chOff x="6314429" y="4812480"/>
            <a:chExt cx="4851145" cy="1488102"/>
          </a:xfrm>
        </p:grpSpPr>
        <p:pic>
          <p:nvPicPr>
            <p:cNvPr id="12084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14429" y="4812480"/>
              <a:ext cx="4135878" cy="125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1174" y="5319683"/>
              <a:ext cx="3614400" cy="98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a:extLst>
              <a:ext uri="{FF2B5EF4-FFF2-40B4-BE49-F238E27FC236}"/>
            </a:extLst>
          </p:cNvPr>
          <p:cNvSpPr txBox="1">
            <a:spLocks/>
          </p:cNvSpPr>
          <p:nvPr/>
        </p:nvSpPr>
        <p:spPr>
          <a:xfrm>
            <a:off x="287338" y="3403600"/>
            <a:ext cx="6070600" cy="1089025"/>
          </a:xfrm>
          <a:prstGeom prst="rect">
            <a:avLst/>
          </a:prstGeom>
        </p:spPr>
        <p:txBody>
          <a:bodyPr>
            <a:normAutofit lnSpcReduction="10000"/>
          </a:bodyPr>
          <a:lstStyle>
            <a:lvl1pPr marL="228600" indent="-228600" algn="l" defTabSz="914400" rtl="0" eaLnBrk="1" latinLnBrk="0" hangingPunct="1">
              <a:lnSpc>
                <a:spcPct val="90000"/>
              </a:lnSpc>
              <a:spcBef>
                <a:spcPts val="1000"/>
              </a:spcBef>
              <a:buSzPct val="125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defRPr/>
            </a:pPr>
            <a:r>
              <a:rPr lang="en-US" sz="2400" dirty="0">
                <a:solidFill>
                  <a:prstClr val="black"/>
                </a:solidFill>
                <a:ea typeface="Arial" charset="0"/>
                <a:cs typeface="Arial" charset="0"/>
              </a:rPr>
              <a:t>Generate an XMLSchema of the model</a:t>
            </a:r>
          </a:p>
          <a:p>
            <a:pPr lvl="1">
              <a:defRPr/>
            </a:pPr>
            <a:r>
              <a:rPr lang="en-US" dirty="0">
                <a:solidFill>
                  <a:prstClr val="black"/>
                </a:solidFill>
                <a:ea typeface="Arial" charset="0"/>
                <a:cs typeface="Arial" charset="0"/>
              </a:rPr>
              <a:t>Which governs an XML instance document of a CPS Framework</a:t>
            </a:r>
          </a:p>
        </p:txBody>
      </p:sp>
      <p:sp>
        <p:nvSpPr>
          <p:cNvPr id="12" name="Content Placeholder 2"/>
          <p:cNvSpPr txBox="1">
            <a:spLocks/>
          </p:cNvSpPr>
          <p:nvPr/>
        </p:nvSpPr>
        <p:spPr bwMode="auto">
          <a:xfrm>
            <a:off x="287338" y="4953000"/>
            <a:ext cx="607060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80000"/>
              </a:lnSpc>
              <a:spcAft>
                <a:spcPct val="0"/>
              </a:spcAft>
              <a:buFont typeface="Arial" charset="0"/>
              <a:buAutoNum type="arabicPeriod" startAt="3"/>
            </a:pPr>
            <a:r>
              <a:rPr lang="en-US" altLang="en-US" sz="2400">
                <a:solidFill>
                  <a:prstClr val="black"/>
                </a:solidFill>
                <a:ea typeface="Arial" charset="0"/>
                <a:cs typeface="Arial" charset="0"/>
              </a:rPr>
              <a:t>Produce a test example CPS, e.g. a smart communicating thermostat</a:t>
            </a:r>
          </a:p>
          <a:p>
            <a:pPr fontAlgn="base">
              <a:lnSpc>
                <a:spcPct val="80000"/>
              </a:lnSpc>
              <a:spcAft>
                <a:spcPct val="0"/>
              </a:spcAft>
              <a:buFont typeface="Arial" charset="0"/>
              <a:buNone/>
            </a:pPr>
            <a:endParaRPr lang="en-US" altLang="en-US" sz="2400">
              <a:solidFill>
                <a:prstClr val="black"/>
              </a:solidFill>
              <a:ea typeface="Arial" charset="0"/>
              <a:cs typeface="Arial" charset="0"/>
            </a:endParaRPr>
          </a:p>
          <a:p>
            <a:pPr lvl="1" fontAlgn="base">
              <a:lnSpc>
                <a:spcPct val="80000"/>
              </a:lnSpc>
              <a:spcAft>
                <a:spcPct val="0"/>
              </a:spcAft>
              <a:buFont typeface="Arial" charset="0"/>
              <a:buAutoNum type="arabicPeriod"/>
            </a:pPr>
            <a:endParaRPr lang="en-US" altLang="en-US">
              <a:solidFill>
                <a:prstClr val="black"/>
              </a:solidFill>
              <a:ea typeface="Arial" charset="0"/>
              <a:cs typeface="Arial"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l="4610" t="4063" r="3484" b="2281"/>
          <a:stretch>
            <a:fillRect/>
          </a:stretch>
        </p:blipFill>
        <p:spPr bwMode="auto">
          <a:xfrm>
            <a:off x="6907213" y="665163"/>
            <a:ext cx="1741487"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2095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788988" y="815975"/>
            <a:ext cx="10936287" cy="711200"/>
          </a:xfrm>
        </p:spPr>
        <p:txBody>
          <a:bodyPr>
            <a:noAutofit/>
          </a:bodyPr>
          <a:lstStyle/>
          <a:p>
            <a:pPr eaLnBrk="1" fontAlgn="auto" hangingPunct="1">
              <a:spcAft>
                <a:spcPts val="0"/>
              </a:spcAft>
              <a:defRPr/>
            </a:pPr>
            <a:r>
              <a:rPr lang="en-US" sz="3600" dirty="0" smtClean="0"/>
              <a:t>Use </a:t>
            </a:r>
            <a:r>
              <a:rPr lang="en-US" sz="3600" dirty="0"/>
              <a:t>Case </a:t>
            </a:r>
            <a:r>
              <a:rPr lang="en-US" sz="3600" dirty="0" smtClean="0"/>
              <a:t>Methodology</a:t>
            </a:r>
            <a:endParaRPr lang="en-US" sz="3600" dirty="0"/>
          </a:p>
        </p:txBody>
      </p:sp>
      <p:sp>
        <p:nvSpPr>
          <p:cNvPr id="12185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5F5BC0CE-00CA-F54C-A581-5E42E04C2D87}" type="slidenum">
              <a:rPr altLang="en-US" sz="1400">
                <a:solidFill>
                  <a:srgbClr val="339966"/>
                </a:solidFill>
                <a:latin typeface="Calibri" charset="0"/>
              </a:rPr>
              <a:pPr fontAlgn="base">
                <a:lnSpc>
                  <a:spcPct val="100000"/>
                </a:lnSpc>
                <a:spcBef>
                  <a:spcPct val="0"/>
                </a:spcBef>
                <a:spcAft>
                  <a:spcPct val="0"/>
                </a:spcAft>
                <a:buSzTx/>
                <a:buFontTx/>
                <a:buNone/>
              </a:pPr>
              <a:t>73</a:t>
            </a:fld>
            <a:endParaRPr altLang="en-US" sz="1400">
              <a:solidFill>
                <a:srgbClr val="339966"/>
              </a:solidFill>
              <a:latin typeface="Calibri" charset="0"/>
            </a:endParaRPr>
          </a:p>
        </p:txBody>
      </p:sp>
    </p:spTree>
    <p:extLst>
      <p:ext uri="{BB962C8B-B14F-4D97-AF65-F5344CB8AC3E}">
        <p14:creationId xmlns:p14="http://schemas.microsoft.com/office/powerpoint/2010/main" val="16515860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Content Placeholder 2"/>
          <p:cNvSpPr>
            <a:spLocks noGrp="1"/>
          </p:cNvSpPr>
          <p:nvPr>
            <p:ph idx="1"/>
          </p:nvPr>
        </p:nvSpPr>
        <p:spPr>
          <a:xfrm>
            <a:off x="1392238" y="1730375"/>
            <a:ext cx="8810625" cy="3221038"/>
          </a:xfrm>
        </p:spPr>
        <p:txBody>
          <a:bodyPr/>
          <a:lstStyle/>
          <a:p>
            <a:pPr marL="514350" indent="-514350">
              <a:buFont typeface="Arial" charset="0"/>
              <a:buAutoNum type="arabicParenR"/>
            </a:pPr>
            <a:r>
              <a:rPr lang="en-US" altLang="en-US"/>
              <a:t>What Is A Use Case?</a:t>
            </a:r>
          </a:p>
          <a:p>
            <a:pPr marL="514350" indent="-514350">
              <a:buFont typeface="Arial" charset="0"/>
              <a:buAutoNum type="arabicParenR"/>
            </a:pPr>
            <a:r>
              <a:rPr lang="en-US" altLang="en-US"/>
              <a:t>IEC 62599 Standard - Use Case Methodology</a:t>
            </a:r>
          </a:p>
          <a:p>
            <a:pPr marL="514350" indent="-514350">
              <a:buFont typeface="Arial" charset="0"/>
              <a:buAutoNum type="arabicParenR"/>
            </a:pPr>
            <a:r>
              <a:rPr lang="en-US" altLang="en-US"/>
              <a:t>IEC 62599-2 Standard - Template Format for Use Case</a:t>
            </a:r>
          </a:p>
          <a:p>
            <a:pPr marL="514350" indent="-514350">
              <a:buFont typeface="Arial" charset="0"/>
              <a:buAutoNum type="arabicParenR"/>
            </a:pPr>
            <a:r>
              <a:rPr lang="en-US" altLang="en-US"/>
              <a:t>Benefits of Standard-based Use Case</a:t>
            </a:r>
          </a:p>
        </p:txBody>
      </p:sp>
      <p:sp>
        <p:nvSpPr>
          <p:cNvPr id="6" name="Title 1">
            <a:extLst>
              <a:ext uri="{FF2B5EF4-FFF2-40B4-BE49-F238E27FC236}"/>
            </a:extLst>
          </p:cNvPr>
          <p:cNvSpPr>
            <a:spLocks noGrp="1"/>
          </p:cNvSpPr>
          <p:nvPr>
            <p:ph type="title"/>
          </p:nvPr>
        </p:nvSpPr>
        <p:spPr>
          <a:xfrm>
            <a:off x="123825" y="174625"/>
            <a:ext cx="11866563" cy="844550"/>
          </a:xfrm>
        </p:spPr>
        <p:txBody>
          <a:bodyPr wrap="square" numCol="1" anchorCtr="0" compatLnSpc="1">
            <a:prstTxWarp prst="textNoShape">
              <a:avLst/>
            </a:prstTxWarp>
            <a:noAutofit/>
          </a:bodyPr>
          <a:lstStyle/>
          <a:p>
            <a:r>
              <a:rPr lang="en-US" altLang="en-US" sz="3200">
                <a:effectLst>
                  <a:outerShdw blurRad="38100" dist="38100" dir="2700000" algn="tl">
                    <a:srgbClr val="C0C0C0"/>
                  </a:outerShdw>
                </a:effectLst>
              </a:rPr>
              <a:t>IEC 62599 Standard</a:t>
            </a:r>
            <a:endParaRPr lang="en-US" altLang="en-US" sz="3200">
              <a:effectLst>
                <a:outerShdw blurRad="38100" dist="38100" dir="2700000" algn="tl">
                  <a:srgbClr val="C0C0C0"/>
                </a:outerShdw>
              </a:effectLst>
              <a:ea typeface="Arial" charset="0"/>
              <a:cs typeface="Arial" charset="0"/>
            </a:endParaRPr>
          </a:p>
        </p:txBody>
      </p:sp>
    </p:spTree>
    <p:extLst>
      <p:ext uri="{BB962C8B-B14F-4D97-AF65-F5344CB8AC3E}">
        <p14:creationId xmlns:p14="http://schemas.microsoft.com/office/powerpoint/2010/main" val="19801847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46063" y="195263"/>
            <a:ext cx="10515600" cy="679450"/>
          </a:xfrm>
        </p:spPr>
        <p:txBody>
          <a:bodyPr/>
          <a:lstStyle/>
          <a:p>
            <a:pPr>
              <a:defRPr/>
            </a:pPr>
            <a:r>
              <a:rPr lang="en-US" sz="3200" dirty="0" smtClean="0">
                <a:latin typeface="+mn-lt"/>
              </a:rPr>
              <a:t>What </a:t>
            </a:r>
            <a:r>
              <a:rPr lang="en-US" sz="3200" dirty="0">
                <a:latin typeface="+mn-lt"/>
              </a:rPr>
              <a:t>Is A Use Case?</a:t>
            </a:r>
          </a:p>
        </p:txBody>
      </p:sp>
      <p:sp>
        <p:nvSpPr>
          <p:cNvPr id="124930" name="Content Placeholder 2"/>
          <p:cNvSpPr>
            <a:spLocks noGrp="1"/>
          </p:cNvSpPr>
          <p:nvPr>
            <p:ph idx="1"/>
          </p:nvPr>
        </p:nvSpPr>
        <p:spPr>
          <a:xfrm>
            <a:off x="246063" y="1389063"/>
            <a:ext cx="7315200" cy="5187950"/>
          </a:xfrm>
        </p:spPr>
        <p:txBody>
          <a:bodyPr/>
          <a:lstStyle/>
          <a:p>
            <a:pPr>
              <a:lnSpc>
                <a:spcPct val="100000"/>
              </a:lnSpc>
              <a:spcBef>
                <a:spcPct val="0"/>
              </a:spcBef>
              <a:spcAft>
                <a:spcPts val="600"/>
              </a:spcAft>
            </a:pPr>
            <a:r>
              <a:rPr lang="en-US" altLang="en-US" sz="3600">
                <a:solidFill>
                  <a:srgbClr val="0000CC"/>
                </a:solidFill>
              </a:rPr>
              <a:t>A use case </a:t>
            </a:r>
            <a:r>
              <a:rPr lang="en-US" altLang="en-US" sz="3600"/>
              <a:t>is </a:t>
            </a:r>
            <a:r>
              <a:rPr lang="en-US" altLang="en-US" sz="3600">
                <a:solidFill>
                  <a:srgbClr val="0000CC"/>
                </a:solidFill>
              </a:rPr>
              <a:t>an abstraction of a function</a:t>
            </a:r>
            <a:r>
              <a:rPr lang="en-US" altLang="en-US" sz="3600"/>
              <a:t> of a system. </a:t>
            </a:r>
          </a:p>
          <a:p>
            <a:pPr>
              <a:lnSpc>
                <a:spcPct val="100000"/>
              </a:lnSpc>
              <a:spcBef>
                <a:spcPct val="0"/>
              </a:spcBef>
              <a:spcAft>
                <a:spcPts val="600"/>
              </a:spcAft>
            </a:pPr>
            <a:r>
              <a:rPr lang="en-US" altLang="en-US" sz="3600" u="sng">
                <a:solidFill>
                  <a:srgbClr val="0033CC"/>
                </a:solidFill>
              </a:rPr>
              <a:t>A use case </a:t>
            </a:r>
            <a:r>
              <a:rPr lang="en-US" altLang="en-US" sz="3600" u="sng"/>
              <a:t>is a </a:t>
            </a:r>
            <a:r>
              <a:rPr lang="en-US" altLang="en-US" sz="3600" u="sng">
                <a:solidFill>
                  <a:srgbClr val="0033CC"/>
                </a:solidFill>
              </a:rPr>
              <a:t>specification of a set of actions performed by a system</a:t>
            </a:r>
            <a:r>
              <a:rPr lang="en-US" altLang="en-US" sz="3600">
                <a:solidFill>
                  <a:srgbClr val="0033CC"/>
                </a:solidFill>
              </a:rPr>
              <a:t>.</a:t>
            </a:r>
            <a:r>
              <a:rPr lang="en-US" altLang="en-US" sz="3600"/>
              <a:t> (ISO/IEC 19505-2:2012)</a:t>
            </a:r>
          </a:p>
          <a:p>
            <a:pPr>
              <a:lnSpc>
                <a:spcPct val="100000"/>
              </a:lnSpc>
              <a:spcBef>
                <a:spcPct val="0"/>
              </a:spcBef>
              <a:spcAft>
                <a:spcPts val="600"/>
              </a:spcAft>
            </a:pPr>
            <a:r>
              <a:rPr lang="en-US" altLang="en-US" sz="3600">
                <a:solidFill>
                  <a:srgbClr val="0000CC"/>
                </a:solidFill>
              </a:rPr>
              <a:t>Use cases are used to capture functional requirements of a system.</a:t>
            </a:r>
          </a:p>
        </p:txBody>
      </p:sp>
      <p:sp>
        <p:nvSpPr>
          <p:cNvPr id="124931" name="TextBox 4"/>
          <p:cNvSpPr txBox="1">
            <a:spLocks noChangeArrowheads="1"/>
          </p:cNvSpPr>
          <p:nvPr/>
        </p:nvSpPr>
        <p:spPr bwMode="auto">
          <a:xfrm>
            <a:off x="7754938" y="1327150"/>
            <a:ext cx="3990975" cy="5016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0" fontAlgn="base" hangingPunct="0">
              <a:lnSpc>
                <a:spcPct val="100000"/>
              </a:lnSpc>
              <a:spcBef>
                <a:spcPct val="0"/>
              </a:spcBef>
              <a:spcAft>
                <a:spcPct val="0"/>
              </a:spcAft>
              <a:buSzTx/>
              <a:buFontTx/>
              <a:buNone/>
            </a:pPr>
            <a:r>
              <a:rPr lang="en-US" altLang="en-US" sz="3200">
                <a:solidFill>
                  <a:prstClr val="black"/>
                </a:solidFill>
              </a:rPr>
              <a:t>Example:</a:t>
            </a:r>
          </a:p>
          <a:p>
            <a:pPr eaLnBrk="0" fontAlgn="base" hangingPunct="0">
              <a:lnSpc>
                <a:spcPct val="100000"/>
              </a:lnSpc>
              <a:spcBef>
                <a:spcPct val="0"/>
              </a:spcBef>
              <a:spcAft>
                <a:spcPct val="0"/>
              </a:spcAft>
              <a:buSzTx/>
              <a:buFontTx/>
              <a:buNone/>
            </a:pPr>
            <a:r>
              <a:rPr lang="en-US" altLang="en-US" sz="3200" b="1" u="sng">
                <a:solidFill>
                  <a:srgbClr val="0000CC"/>
                </a:solidFill>
              </a:rPr>
              <a:t>Smart thermostat</a:t>
            </a:r>
          </a:p>
          <a:p>
            <a:pPr eaLnBrk="0" fontAlgn="base" hangingPunct="0">
              <a:lnSpc>
                <a:spcPct val="100000"/>
              </a:lnSpc>
              <a:spcBef>
                <a:spcPct val="0"/>
              </a:spcBef>
              <a:spcAft>
                <a:spcPct val="0"/>
              </a:spcAft>
              <a:buSzTx/>
              <a:buFontTx/>
              <a:buNone/>
            </a:pPr>
            <a:r>
              <a:rPr lang="en-US" altLang="en-US" sz="3200">
                <a:solidFill>
                  <a:srgbClr val="0000CC"/>
                </a:solidFill>
              </a:rPr>
              <a:t>has heating, cooling and automatic control modes (</a:t>
            </a:r>
            <a:r>
              <a:rPr lang="en-US" altLang="en-US" sz="3200" b="1">
                <a:solidFill>
                  <a:srgbClr val="0000CC"/>
                </a:solidFill>
              </a:rPr>
              <a:t>three</a:t>
            </a:r>
            <a:r>
              <a:rPr lang="en-US" altLang="en-US" sz="3200">
                <a:solidFill>
                  <a:srgbClr val="0000CC"/>
                </a:solidFill>
              </a:rPr>
              <a:t> </a:t>
            </a:r>
            <a:r>
              <a:rPr lang="en-US" altLang="en-US" sz="3200" b="1" u="sng">
                <a:solidFill>
                  <a:srgbClr val="0000CC"/>
                </a:solidFill>
              </a:rPr>
              <a:t>actions</a:t>
            </a:r>
            <a:r>
              <a:rPr lang="en-US" altLang="en-US" sz="3200">
                <a:solidFill>
                  <a:srgbClr val="0000CC"/>
                </a:solidFill>
              </a:rPr>
              <a:t>) to control HVAC system to maintain room temperature near a user’s set point</a:t>
            </a:r>
          </a:p>
        </p:txBody>
      </p:sp>
    </p:spTree>
    <p:extLst>
      <p:ext uri="{BB962C8B-B14F-4D97-AF65-F5344CB8AC3E}">
        <p14:creationId xmlns:p14="http://schemas.microsoft.com/office/powerpoint/2010/main" val="11874278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03213" y="276225"/>
            <a:ext cx="10515600" cy="622300"/>
          </a:xfrm>
        </p:spPr>
        <p:txBody>
          <a:bodyPr/>
          <a:lstStyle/>
          <a:p>
            <a:pPr>
              <a:defRPr/>
            </a:pPr>
            <a:r>
              <a:rPr lang="en-US" sz="3200" dirty="0" smtClean="0">
                <a:latin typeface="+mn-lt"/>
              </a:rPr>
              <a:t>IEC </a:t>
            </a:r>
            <a:r>
              <a:rPr lang="en-US" sz="3200" dirty="0">
                <a:latin typeface="+mn-lt"/>
              </a:rPr>
              <a:t>62559 - Use Case Methodology</a:t>
            </a:r>
          </a:p>
        </p:txBody>
      </p:sp>
      <p:grpSp>
        <p:nvGrpSpPr>
          <p:cNvPr id="126978" name="Group 10"/>
          <p:cNvGrpSpPr>
            <a:grpSpLocks/>
          </p:cNvGrpSpPr>
          <p:nvPr/>
        </p:nvGrpSpPr>
        <p:grpSpPr bwMode="auto">
          <a:xfrm>
            <a:off x="166688" y="1108075"/>
            <a:ext cx="11776075" cy="5432425"/>
            <a:chOff x="166682" y="1108809"/>
            <a:chExt cx="11776197" cy="5431269"/>
          </a:xfrm>
        </p:grpSpPr>
        <p:pic>
          <p:nvPicPr>
            <p:cNvPr id="1269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2" y="1108809"/>
              <a:ext cx="7534070" cy="543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extLst>
            </p:cNvPr>
            <p:cNvCxnSpPr/>
            <p:nvPr/>
          </p:nvCxnSpPr>
          <p:spPr>
            <a:xfrm flipH="1">
              <a:off x="2441593" y="2219823"/>
              <a:ext cx="5442006" cy="4102815"/>
            </a:xfrm>
            <a:prstGeom prst="straightConnector1">
              <a:avLst/>
            </a:prstGeom>
            <a:ln w="34925">
              <a:headEnd type="triangle" w="lg" len="lg"/>
              <a:tailEnd type="oval"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extLst>
            </p:cNvPr>
            <p:cNvCxnSpPr/>
            <p:nvPr/>
          </p:nvCxnSpPr>
          <p:spPr>
            <a:xfrm flipH="1" flipV="1">
              <a:off x="2379680" y="2469007"/>
              <a:ext cx="5438831" cy="1006261"/>
            </a:xfrm>
            <a:prstGeom prst="straightConnector1">
              <a:avLst/>
            </a:prstGeom>
            <a:ln w="34925">
              <a:headEnd type="triangle" w="lg" len="lg"/>
              <a:tailEnd type="oval"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extLst>
            </p:cNvPr>
            <p:cNvCxnSpPr/>
            <p:nvPr/>
          </p:nvCxnSpPr>
          <p:spPr>
            <a:xfrm flipH="1">
              <a:off x="4368838" y="5059256"/>
              <a:ext cx="3509999" cy="163477"/>
            </a:xfrm>
            <a:prstGeom prst="straightConnector1">
              <a:avLst/>
            </a:prstGeom>
            <a:ln w="34925">
              <a:headEnd type="triangle" w="lg" len="lg"/>
              <a:tailEnd type="oval"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extLst>
            </p:cNvPr>
            <p:cNvSpPr/>
            <p:nvPr/>
          </p:nvSpPr>
          <p:spPr>
            <a:xfrm>
              <a:off x="7802636" y="1223085"/>
              <a:ext cx="4140243" cy="4831322"/>
            </a:xfrm>
            <a:prstGeom prst="rect">
              <a:avLst/>
            </a:prstGeom>
            <a:ln w="12700">
              <a:solidFill>
                <a:schemeClr val="accent1"/>
              </a:solidFill>
            </a:ln>
          </p:spPr>
          <p:txBody>
            <a:bodyPr>
              <a:spAutoFit/>
            </a:bodyPr>
            <a:lstStyle/>
            <a:p>
              <a:pPr eaLnBrk="0" fontAlgn="base" hangingPunct="0">
                <a:spcBef>
                  <a:spcPct val="0"/>
                </a:spcBef>
                <a:spcAft>
                  <a:spcPct val="0"/>
                </a:spcAft>
                <a:defRPr/>
              </a:pPr>
              <a:r>
                <a:rPr lang="en-US" sz="2400" b="1" dirty="0">
                  <a:solidFill>
                    <a:prstClr val="black"/>
                  </a:solidFill>
                </a:rPr>
                <a:t>IEC 62559 - Use Case Methodology:</a:t>
              </a:r>
            </a:p>
            <a:p>
              <a:pPr marL="285750" indent="-285750" eaLnBrk="0" fontAlgn="base" hangingPunct="0">
                <a:spcBef>
                  <a:spcPct val="0"/>
                </a:spcBef>
                <a:spcAft>
                  <a:spcPts val="1200"/>
                </a:spcAft>
                <a:buFont typeface="Arial" panose="020B0604020202020204" pitchFamily="34" charset="0"/>
                <a:buChar char="•"/>
                <a:defRPr/>
              </a:pPr>
              <a:r>
                <a:rPr lang="en-US" sz="2400" b="1" spc="40" dirty="0">
                  <a:solidFill>
                    <a:srgbClr val="000000"/>
                  </a:solidFill>
                  <a:ea typeface="Times New Roman" panose="02020603050405020304" pitchFamily="18" charset="0"/>
                </a:rPr>
                <a:t>Part 1 </a:t>
              </a:r>
              <a:r>
                <a:rPr lang="en-US" sz="2400" spc="40" dirty="0">
                  <a:solidFill>
                    <a:srgbClr val="000000"/>
                  </a:solidFill>
                  <a:ea typeface="Times New Roman" panose="02020603050405020304" pitchFamily="18" charset="0"/>
                </a:rPr>
                <a:t>– </a:t>
              </a:r>
              <a:r>
                <a:rPr lang="en-US" sz="2400" b="1" spc="40" dirty="0">
                  <a:solidFill>
                    <a:srgbClr val="0000CC"/>
                  </a:solidFill>
                  <a:ea typeface="Times New Roman" panose="02020603050405020304" pitchFamily="18" charset="0"/>
                </a:rPr>
                <a:t>Concept and processes </a:t>
              </a:r>
              <a:r>
                <a:rPr lang="en-US" sz="2400" b="1" spc="40" dirty="0">
                  <a:solidFill>
                    <a:prstClr val="black"/>
                  </a:solidFill>
                  <a:ea typeface="Times New Roman" panose="02020603050405020304" pitchFamily="18" charset="0"/>
                </a:rPr>
                <a:t>in standardization</a:t>
              </a:r>
            </a:p>
            <a:p>
              <a:pPr marL="285750" indent="-285750" eaLnBrk="0" fontAlgn="base" hangingPunct="0">
                <a:spcBef>
                  <a:spcPct val="0"/>
                </a:spcBef>
                <a:spcAft>
                  <a:spcPts val="1200"/>
                </a:spcAft>
                <a:buFont typeface="Arial" panose="020B0604020202020204" pitchFamily="34" charset="0"/>
                <a:buChar char="•"/>
                <a:defRPr/>
              </a:pPr>
              <a:r>
                <a:rPr lang="en-US" sz="2400" b="1" spc="40" dirty="0">
                  <a:solidFill>
                    <a:prstClr val="black"/>
                  </a:solidFill>
                  <a:ea typeface="Times New Roman" panose="02020603050405020304" pitchFamily="18" charset="0"/>
                </a:rPr>
                <a:t>Part 2 </a:t>
              </a:r>
              <a:r>
                <a:rPr lang="en-US" sz="2400" spc="40" dirty="0">
                  <a:solidFill>
                    <a:prstClr val="black"/>
                  </a:solidFill>
                  <a:ea typeface="Times New Roman" panose="02020603050405020304" pitchFamily="18" charset="0"/>
                </a:rPr>
                <a:t>– </a:t>
              </a:r>
              <a:r>
                <a:rPr lang="en-US" sz="2400" b="1" spc="40" dirty="0">
                  <a:solidFill>
                    <a:srgbClr val="0000CC"/>
                  </a:solidFill>
                  <a:ea typeface="Times New Roman" panose="02020603050405020304" pitchFamily="18" charset="0"/>
                </a:rPr>
                <a:t>Definition of a template</a:t>
              </a:r>
              <a:r>
                <a:rPr lang="en-US" sz="2400" spc="40" dirty="0">
                  <a:solidFill>
                    <a:prstClr val="black"/>
                  </a:solidFill>
                  <a:ea typeface="Times New Roman" panose="02020603050405020304" pitchFamily="18" charset="0"/>
                </a:rPr>
                <a:t> </a:t>
              </a:r>
              <a:r>
                <a:rPr lang="en-US" sz="2400" b="1" spc="40" dirty="0">
                  <a:solidFill>
                    <a:srgbClr val="0000CC"/>
                  </a:solidFill>
                  <a:ea typeface="Times New Roman" panose="02020603050405020304" pitchFamily="18" charset="0"/>
                </a:rPr>
                <a:t>format </a:t>
              </a:r>
              <a:r>
                <a:rPr lang="en-US" sz="2400" spc="40" dirty="0">
                  <a:solidFill>
                    <a:prstClr val="black"/>
                  </a:solidFill>
                  <a:ea typeface="Times New Roman" panose="02020603050405020304" pitchFamily="18" charset="0"/>
                </a:rPr>
                <a:t>for use cases, actor list and requirements list</a:t>
              </a:r>
            </a:p>
            <a:p>
              <a:pPr marL="285750" indent="-285750" eaLnBrk="0" fontAlgn="base" hangingPunct="0">
                <a:spcBef>
                  <a:spcPct val="0"/>
                </a:spcBef>
                <a:spcAft>
                  <a:spcPct val="0"/>
                </a:spcAft>
                <a:buFont typeface="Arial" panose="020B0604020202020204" pitchFamily="34" charset="0"/>
                <a:buChar char="•"/>
                <a:defRPr/>
              </a:pPr>
              <a:r>
                <a:rPr lang="en-US" sz="2400" b="1" dirty="0">
                  <a:solidFill>
                    <a:prstClr val="black"/>
                  </a:solidFill>
                </a:rPr>
                <a:t>Part 3 </a:t>
              </a:r>
              <a:r>
                <a:rPr lang="en-US" sz="2400" dirty="0">
                  <a:solidFill>
                    <a:prstClr val="black"/>
                  </a:solidFill>
                </a:rPr>
                <a:t>– </a:t>
              </a:r>
              <a:r>
                <a:rPr lang="en-US" sz="2400" b="1" spc="40" dirty="0">
                  <a:solidFill>
                    <a:srgbClr val="0000CC"/>
                  </a:solidFill>
                  <a:ea typeface="Times New Roman" panose="02020603050405020304" pitchFamily="18" charset="0"/>
                </a:rPr>
                <a:t>UML Model and XML Serialization </a:t>
              </a:r>
              <a:r>
                <a:rPr lang="en-US" sz="2400" dirty="0">
                  <a:solidFill>
                    <a:prstClr val="black"/>
                  </a:solidFill>
                </a:rPr>
                <a:t>of use case template artifacts</a:t>
              </a:r>
              <a:endParaRPr lang="en-US" sz="2400" b="1" dirty="0">
                <a:solidFill>
                  <a:srgbClr val="0000CC"/>
                </a:solidFill>
              </a:endParaRPr>
            </a:p>
          </p:txBody>
        </p:sp>
      </p:grpSp>
    </p:spTree>
    <p:extLst>
      <p:ext uri="{BB962C8B-B14F-4D97-AF65-F5344CB8AC3E}">
        <p14:creationId xmlns:p14="http://schemas.microsoft.com/office/powerpoint/2010/main" val="19065270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extLst>
          </p:cNvPr>
          <p:cNvSpPr txBox="1">
            <a:spLocks/>
          </p:cNvSpPr>
          <p:nvPr/>
        </p:nvSpPr>
        <p:spPr>
          <a:xfrm>
            <a:off x="285750" y="103188"/>
            <a:ext cx="11550650" cy="700087"/>
          </a:xfrm>
          <a:prstGeom prst="rect">
            <a:avLst/>
          </a:prstGeom>
        </p:spPr>
        <p:txBody>
          <a:bodyPr anchor="ctr">
            <a:normAutofit/>
          </a:bodyPr>
          <a:lstStyle>
            <a:lvl1pPr algn="l" defTabSz="457200" rtl="0" eaLnBrk="1" latinLnBrk="0" hangingPunct="1">
              <a:spcBef>
                <a:spcPct val="0"/>
              </a:spcBef>
              <a:buNone/>
              <a:defRPr sz="3600" b="1" kern="1200">
                <a:solidFill>
                  <a:srgbClr val="0B5D73"/>
                </a:solidFill>
                <a:latin typeface="Arial"/>
                <a:ea typeface="+mj-ea"/>
                <a:cs typeface="Arial"/>
              </a:defRPr>
            </a:lvl1pPr>
          </a:lstStyle>
          <a:p>
            <a:pPr fontAlgn="base">
              <a:spcAft>
                <a:spcPct val="0"/>
              </a:spcAft>
              <a:defRPr/>
            </a:pPr>
            <a:r>
              <a:rPr lang="en-US" sz="3200" dirty="0" smtClean="0">
                <a:solidFill>
                  <a:prstClr val="black"/>
                </a:solidFill>
              </a:rPr>
              <a:t>IEC </a:t>
            </a:r>
            <a:r>
              <a:rPr lang="en-US" sz="3200" dirty="0">
                <a:solidFill>
                  <a:prstClr val="black"/>
                </a:solidFill>
              </a:rPr>
              <a:t>62559-2  - Template Format for Use Case</a:t>
            </a:r>
          </a:p>
        </p:txBody>
      </p:sp>
      <p:grpSp>
        <p:nvGrpSpPr>
          <p:cNvPr id="129026" name="Group 35"/>
          <p:cNvGrpSpPr>
            <a:grpSpLocks/>
          </p:cNvGrpSpPr>
          <p:nvPr/>
        </p:nvGrpSpPr>
        <p:grpSpPr bwMode="auto">
          <a:xfrm>
            <a:off x="498475" y="898525"/>
            <a:ext cx="11371263" cy="5640388"/>
            <a:chOff x="498143" y="897810"/>
            <a:chExt cx="11372241" cy="5641398"/>
          </a:xfrm>
        </p:grpSpPr>
        <p:pic>
          <p:nvPicPr>
            <p:cNvPr id="129027" name="Picture 4"/>
            <p:cNvPicPr>
              <a:picLocks noChangeAspect="1" noChangeArrowheads="1"/>
            </p:cNvPicPr>
            <p:nvPr/>
          </p:nvPicPr>
          <p:blipFill>
            <a:blip r:embed="rId3">
              <a:extLst>
                <a:ext uri="{28A0092B-C50C-407E-A947-70E740481C1C}">
                  <a14:useLocalDpi xmlns:a14="http://schemas.microsoft.com/office/drawing/2010/main" val="0"/>
                </a:ext>
              </a:extLst>
            </a:blip>
            <a:srcRect r="15004" b="16258"/>
            <a:stretch>
              <a:fillRect/>
            </a:stretch>
          </p:blipFill>
          <p:spPr bwMode="auto">
            <a:xfrm>
              <a:off x="498143" y="897810"/>
              <a:ext cx="6032689" cy="54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3"/>
            <p:cNvSpPr>
              <a:spLocks noChangeArrowheads="1"/>
            </p:cNvSpPr>
            <p:nvPr/>
          </p:nvSpPr>
          <p:spPr bwMode="auto">
            <a:xfrm>
              <a:off x="7850176" y="1106952"/>
              <a:ext cx="4020208" cy="543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0" fontAlgn="base" hangingPunct="0">
                <a:lnSpc>
                  <a:spcPct val="100000"/>
                </a:lnSpc>
                <a:spcBef>
                  <a:spcPct val="0"/>
                </a:spcBef>
                <a:spcAft>
                  <a:spcPts val="600"/>
                </a:spcAft>
                <a:buSzTx/>
                <a:buFont typeface="Arial" charset="0"/>
                <a:buAutoNum type="arabicPeriod"/>
              </a:pPr>
              <a:r>
                <a:rPr lang="en-US" altLang="en-US" sz="2400" b="1">
                  <a:solidFill>
                    <a:srgbClr val="0033CC"/>
                  </a:solidFill>
                </a:rPr>
                <a:t>Description of the use case</a:t>
              </a:r>
            </a:p>
            <a:p>
              <a:pPr eaLnBrk="0" fontAlgn="base" hangingPunct="0">
                <a:lnSpc>
                  <a:spcPct val="100000"/>
                </a:lnSpc>
                <a:spcBef>
                  <a:spcPct val="0"/>
                </a:spcBef>
                <a:spcAft>
                  <a:spcPts val="600"/>
                </a:spcAft>
                <a:buSzTx/>
                <a:buFont typeface="Arial" charset="0"/>
                <a:buAutoNum type="arabicPeriod"/>
              </a:pPr>
              <a:r>
                <a:rPr lang="en-US" altLang="en-US" sz="2400" b="1">
                  <a:solidFill>
                    <a:srgbClr val="0033CC"/>
                  </a:solidFill>
                </a:rPr>
                <a:t>Diagrams of use case</a:t>
              </a:r>
            </a:p>
            <a:p>
              <a:pPr eaLnBrk="0" fontAlgn="base" hangingPunct="0">
                <a:lnSpc>
                  <a:spcPct val="100000"/>
                </a:lnSpc>
                <a:spcBef>
                  <a:spcPct val="0"/>
                </a:spcBef>
                <a:spcAft>
                  <a:spcPts val="600"/>
                </a:spcAft>
                <a:buSzTx/>
                <a:buFont typeface="Arial" charset="0"/>
                <a:buAutoNum type="arabicPeriod"/>
              </a:pPr>
              <a:r>
                <a:rPr lang="en-US" altLang="en-US" sz="2400" b="1">
                  <a:solidFill>
                    <a:srgbClr val="0033CC"/>
                  </a:solidFill>
                </a:rPr>
                <a:t>Technical details</a:t>
              </a:r>
            </a:p>
            <a:p>
              <a:pPr eaLnBrk="0" fontAlgn="base" hangingPunct="0">
                <a:lnSpc>
                  <a:spcPct val="100000"/>
                </a:lnSpc>
                <a:spcBef>
                  <a:spcPct val="0"/>
                </a:spcBef>
                <a:spcAft>
                  <a:spcPts val="600"/>
                </a:spcAft>
                <a:buSzTx/>
                <a:buFont typeface="Arial" charset="0"/>
                <a:buAutoNum type="arabicPeriod"/>
              </a:pPr>
              <a:r>
                <a:rPr lang="en-US" altLang="en-US" sz="2400" b="1">
                  <a:solidFill>
                    <a:srgbClr val="0033CC"/>
                  </a:solidFill>
                </a:rPr>
                <a:t>Step by step analysis of use case</a:t>
              </a:r>
            </a:p>
            <a:p>
              <a:pPr eaLnBrk="0" fontAlgn="base" hangingPunct="0">
                <a:lnSpc>
                  <a:spcPct val="100000"/>
                </a:lnSpc>
                <a:spcBef>
                  <a:spcPct val="0"/>
                </a:spcBef>
                <a:spcAft>
                  <a:spcPts val="600"/>
                </a:spcAft>
                <a:buSzTx/>
                <a:buFont typeface="Arial" charset="0"/>
                <a:buAutoNum type="arabicPeriod"/>
              </a:pPr>
              <a:r>
                <a:rPr lang="en-US" altLang="en-US" sz="2400" b="1">
                  <a:solidFill>
                    <a:srgbClr val="0033CC"/>
                  </a:solidFill>
                </a:rPr>
                <a:t>Information or energy exchanged</a:t>
              </a:r>
            </a:p>
            <a:p>
              <a:pPr eaLnBrk="0" fontAlgn="base" hangingPunct="0">
                <a:lnSpc>
                  <a:spcPct val="100000"/>
                </a:lnSpc>
                <a:spcBef>
                  <a:spcPct val="0"/>
                </a:spcBef>
                <a:spcAft>
                  <a:spcPts val="600"/>
                </a:spcAft>
                <a:buSzTx/>
                <a:buFont typeface="Arial" charset="0"/>
                <a:buAutoNum type="arabicPeriod"/>
              </a:pPr>
              <a:r>
                <a:rPr lang="en-US" altLang="en-US" sz="2400">
                  <a:solidFill>
                    <a:prstClr val="black"/>
                  </a:solidFill>
                </a:rPr>
                <a:t>Requirements (optional)</a:t>
              </a:r>
            </a:p>
            <a:p>
              <a:pPr eaLnBrk="0" fontAlgn="base" hangingPunct="0">
                <a:lnSpc>
                  <a:spcPct val="100000"/>
                </a:lnSpc>
                <a:spcBef>
                  <a:spcPct val="0"/>
                </a:spcBef>
                <a:spcAft>
                  <a:spcPts val="600"/>
                </a:spcAft>
                <a:buSzTx/>
                <a:buFont typeface="Arial" charset="0"/>
                <a:buAutoNum type="arabicPeriod"/>
              </a:pPr>
              <a:r>
                <a:rPr lang="en-US" altLang="en-US" sz="2400" b="1">
                  <a:solidFill>
                    <a:srgbClr val="0033CC"/>
                  </a:solidFill>
                </a:rPr>
                <a:t>Common terms and definitions</a:t>
              </a:r>
            </a:p>
            <a:p>
              <a:pPr eaLnBrk="0" fontAlgn="base" hangingPunct="0">
                <a:lnSpc>
                  <a:spcPct val="100000"/>
                </a:lnSpc>
                <a:spcBef>
                  <a:spcPct val="0"/>
                </a:spcBef>
                <a:spcAft>
                  <a:spcPts val="600"/>
                </a:spcAft>
                <a:buSzTx/>
                <a:buFont typeface="Arial" charset="0"/>
                <a:buAutoNum type="arabicPeriod"/>
              </a:pPr>
              <a:r>
                <a:rPr lang="en-US" altLang="en-US" sz="2400">
                  <a:solidFill>
                    <a:prstClr val="black"/>
                  </a:solidFill>
                </a:rPr>
                <a:t>Custom information (optional)</a:t>
              </a:r>
            </a:p>
          </p:txBody>
        </p:sp>
        <p:cxnSp>
          <p:nvCxnSpPr>
            <p:cNvPr id="9" name="Straight Connector 8">
              <a:extLst>
                <a:ext uri="{FF2B5EF4-FFF2-40B4-BE49-F238E27FC236}"/>
              </a:extLst>
            </p:cNvPr>
            <p:cNvCxnSpPr/>
            <p:nvPr/>
          </p:nvCxnSpPr>
          <p:spPr>
            <a:xfrm flipV="1">
              <a:off x="5765921" y="1280467"/>
              <a:ext cx="2067103" cy="469984"/>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extLst>
            </p:cNvPr>
            <p:cNvCxnSpPr/>
            <p:nvPr/>
          </p:nvCxnSpPr>
          <p:spPr>
            <a:xfrm flipV="1">
              <a:off x="5648436" y="1310634"/>
              <a:ext cx="2200464" cy="960610"/>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extLst>
            </p:cNvPr>
            <p:cNvCxnSpPr/>
            <p:nvPr/>
          </p:nvCxnSpPr>
          <p:spPr>
            <a:xfrm flipV="1">
              <a:off x="5353136" y="2587212"/>
              <a:ext cx="2530693" cy="233405"/>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extLst>
            </p:cNvPr>
            <p:cNvCxnSpPr>
              <a:endCxn id="129028" idx="1"/>
            </p:cNvCxnSpPr>
            <p:nvPr/>
          </p:nvCxnSpPr>
          <p:spPr>
            <a:xfrm flipV="1">
              <a:off x="5888170" y="3822509"/>
              <a:ext cx="1962319" cy="893923"/>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extLst>
            </p:cNvPr>
            <p:cNvCxnSpPr/>
            <p:nvPr/>
          </p:nvCxnSpPr>
          <p:spPr>
            <a:xfrm flipV="1">
              <a:off x="5754808" y="3000036"/>
              <a:ext cx="2140134" cy="368366"/>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extLst>
            </p:cNvPr>
            <p:cNvCxnSpPr/>
            <p:nvPr/>
          </p:nvCxnSpPr>
          <p:spPr>
            <a:xfrm flipV="1">
              <a:off x="5783386" y="5821530"/>
              <a:ext cx="2125845" cy="252457"/>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extLst>
            </p:cNvPr>
            <p:cNvCxnSpPr/>
            <p:nvPr/>
          </p:nvCxnSpPr>
          <p:spPr>
            <a:xfrm flipV="1">
              <a:off x="5899282" y="4632279"/>
              <a:ext cx="2009948" cy="496977"/>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extLst>
            </p:cNvPr>
            <p:cNvCxnSpPr/>
            <p:nvPr/>
          </p:nvCxnSpPr>
          <p:spPr>
            <a:xfrm flipV="1">
              <a:off x="5927860" y="5089560"/>
              <a:ext cx="2057577" cy="533496"/>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extLst>
            </p:cNvPr>
            <p:cNvSpPr/>
            <p:nvPr/>
          </p:nvSpPr>
          <p:spPr>
            <a:xfrm>
              <a:off x="3925851" y="2387152"/>
              <a:ext cx="1694008" cy="2000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sz="1200" dirty="0">
                  <a:solidFill>
                    <a:prstClr val="black"/>
                  </a:solidFill>
                </a:rPr>
                <a:t>Diagram of use case</a:t>
              </a:r>
            </a:p>
          </p:txBody>
        </p:sp>
        <p:cxnSp>
          <p:nvCxnSpPr>
            <p:cNvPr id="31" name="Straight Connector 30">
              <a:extLst>
                <a:ext uri="{FF2B5EF4-FFF2-40B4-BE49-F238E27FC236}"/>
              </a:extLst>
            </p:cNvPr>
            <p:cNvCxnSpPr/>
            <p:nvPr/>
          </p:nvCxnSpPr>
          <p:spPr>
            <a:xfrm flipV="1">
              <a:off x="5648436" y="2198206"/>
              <a:ext cx="2271908" cy="279450"/>
            </a:xfrm>
            <a:prstGeom prst="line">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46277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382838" y="1603375"/>
            <a:ext cx="8010525" cy="503238"/>
          </a:xfrm>
        </p:spPr>
        <p:txBody>
          <a:bodyPr>
            <a:noAutofit/>
          </a:bodyPr>
          <a:lstStyle/>
          <a:p>
            <a:pPr algn="ctr">
              <a:defRPr/>
            </a:pPr>
            <a:r>
              <a:rPr lang="en-US" sz="2800" dirty="0">
                <a:effectLst/>
                <a:latin typeface="+mn-lt"/>
              </a:rPr>
              <a:t>2. Diagram of Smart Thermostat Use Case</a:t>
            </a:r>
          </a:p>
        </p:txBody>
      </p:sp>
      <p:sp>
        <p:nvSpPr>
          <p:cNvPr id="36" name="Title 1">
            <a:extLst>
              <a:ext uri="{FF2B5EF4-FFF2-40B4-BE49-F238E27FC236}"/>
            </a:extLst>
          </p:cNvPr>
          <p:cNvSpPr txBox="1">
            <a:spLocks/>
          </p:cNvSpPr>
          <p:nvPr/>
        </p:nvSpPr>
        <p:spPr>
          <a:xfrm>
            <a:off x="125413" y="133350"/>
            <a:ext cx="11056937" cy="914400"/>
          </a:xfrm>
          <a:prstGeom prst="rect">
            <a:avLst/>
          </a:prstGeom>
        </p:spPr>
        <p:txBody>
          <a:bodyPr anchor="ctr"/>
          <a:lstStyle>
            <a:lvl1pPr algn="l" defTabSz="457200" rtl="0" eaLnBrk="1" latinLnBrk="0" hangingPunct="1">
              <a:spcBef>
                <a:spcPct val="0"/>
              </a:spcBef>
              <a:buNone/>
              <a:defRPr sz="3600" b="1" kern="1200">
                <a:solidFill>
                  <a:srgbClr val="0B5D73"/>
                </a:solidFill>
                <a:latin typeface="Arial"/>
                <a:ea typeface="+mj-ea"/>
                <a:cs typeface="Arial"/>
              </a:defRPr>
            </a:lvl1pPr>
          </a:lstStyle>
          <a:p>
            <a:pPr fontAlgn="base">
              <a:spcAft>
                <a:spcPct val="0"/>
              </a:spcAft>
              <a:defRPr/>
            </a:pPr>
            <a:r>
              <a:rPr lang="en-US" sz="2800" dirty="0" smtClean="0">
                <a:solidFill>
                  <a:prstClr val="black"/>
                </a:solidFill>
              </a:rPr>
              <a:t>IEC </a:t>
            </a:r>
            <a:r>
              <a:rPr lang="en-US" sz="2800" dirty="0">
                <a:solidFill>
                  <a:prstClr val="black"/>
                </a:solidFill>
              </a:rPr>
              <a:t>62559-2 </a:t>
            </a:r>
            <a:r>
              <a:rPr lang="en-US" sz="2800" dirty="0" smtClean="0">
                <a:solidFill>
                  <a:prstClr val="black"/>
                </a:solidFill>
              </a:rPr>
              <a:t>Standard Example - Smart </a:t>
            </a:r>
            <a:r>
              <a:rPr lang="en-US" sz="2800" dirty="0">
                <a:solidFill>
                  <a:prstClr val="black"/>
                </a:solidFill>
              </a:rPr>
              <a:t>Thermostat Use </a:t>
            </a:r>
            <a:r>
              <a:rPr lang="en-US" sz="2800" dirty="0" smtClean="0">
                <a:solidFill>
                  <a:prstClr val="black"/>
                </a:solidFill>
              </a:rPr>
              <a:t>Case</a:t>
            </a:r>
            <a:endParaRPr lang="en-US" sz="2800" dirty="0">
              <a:solidFill>
                <a:prstClr val="black"/>
              </a:solidFill>
            </a:endParaRPr>
          </a:p>
        </p:txBody>
      </p:sp>
      <p:sp>
        <p:nvSpPr>
          <p:cNvPr id="5" name="Rectangle 4">
            <a:extLst>
              <a:ext uri="{FF2B5EF4-FFF2-40B4-BE49-F238E27FC236}"/>
            </a:extLst>
          </p:cNvPr>
          <p:cNvSpPr/>
          <p:nvPr/>
        </p:nvSpPr>
        <p:spPr>
          <a:xfrm>
            <a:off x="2036763" y="5619750"/>
            <a:ext cx="1190625" cy="461963"/>
          </a:xfrm>
          <a:prstGeom prst="rect">
            <a:avLst/>
          </a:prstGeom>
        </p:spPr>
        <p:txBody>
          <a:bodyPr wrap="none">
            <a:spAutoFit/>
          </a:bodyPr>
          <a:lstStyle/>
          <a:p>
            <a:pPr eaLnBrk="0" fontAlgn="base" hangingPunct="0">
              <a:spcBef>
                <a:spcPct val="0"/>
              </a:spcBef>
              <a:spcAft>
                <a:spcPct val="0"/>
              </a:spcAft>
              <a:defRPr/>
            </a:pPr>
            <a:r>
              <a:rPr lang="en-US" sz="2400" b="1" spc="40" dirty="0">
                <a:solidFill>
                  <a:srgbClr val="0000CC"/>
                </a:solidFill>
                <a:ea typeface="Times New Roman" panose="02020603050405020304" pitchFamily="18" charset="0"/>
              </a:rPr>
              <a:t>Actors</a:t>
            </a:r>
            <a:endParaRPr lang="en-US" sz="2400" b="1" dirty="0">
              <a:solidFill>
                <a:srgbClr val="0000CC"/>
              </a:solidFill>
            </a:endParaRPr>
          </a:p>
        </p:txBody>
      </p:sp>
      <p:sp>
        <p:nvSpPr>
          <p:cNvPr id="15" name="Rounded Rectangle 25">
            <a:extLst>
              <a:ext uri="{FF2B5EF4-FFF2-40B4-BE49-F238E27FC236}"/>
            </a:extLst>
          </p:cNvPr>
          <p:cNvSpPr/>
          <p:nvPr/>
        </p:nvSpPr>
        <p:spPr>
          <a:xfrm>
            <a:off x="2116138" y="3522663"/>
            <a:ext cx="2638425" cy="14001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b="1">
              <a:solidFill>
                <a:prstClr val="white"/>
              </a:solidFill>
            </a:endParaRPr>
          </a:p>
        </p:txBody>
      </p:sp>
      <p:sp>
        <p:nvSpPr>
          <p:cNvPr id="16" name="Rounded Rectangle 25">
            <a:extLst>
              <a:ext uri="{FF2B5EF4-FFF2-40B4-BE49-F238E27FC236}"/>
            </a:extLst>
          </p:cNvPr>
          <p:cNvSpPr/>
          <p:nvPr/>
        </p:nvSpPr>
        <p:spPr>
          <a:xfrm>
            <a:off x="6435725" y="2746375"/>
            <a:ext cx="5507038" cy="122872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b="1">
              <a:solidFill>
                <a:prstClr val="white"/>
              </a:solidFill>
            </a:endParaRPr>
          </a:p>
        </p:txBody>
      </p:sp>
      <p:sp>
        <p:nvSpPr>
          <p:cNvPr id="17" name="Rounded Rectangle 25">
            <a:extLst>
              <a:ext uri="{FF2B5EF4-FFF2-40B4-BE49-F238E27FC236}"/>
            </a:extLst>
          </p:cNvPr>
          <p:cNvSpPr/>
          <p:nvPr/>
        </p:nvSpPr>
        <p:spPr>
          <a:xfrm>
            <a:off x="6392863" y="4117975"/>
            <a:ext cx="5580062" cy="192563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b="1">
              <a:solidFill>
                <a:prstClr val="white"/>
              </a:solidFill>
            </a:endParaRPr>
          </a:p>
        </p:txBody>
      </p:sp>
      <p:sp>
        <p:nvSpPr>
          <p:cNvPr id="18" name="Oval 17">
            <a:extLst>
              <a:ext uri="{FF2B5EF4-FFF2-40B4-BE49-F238E27FC236}"/>
            </a:extLst>
          </p:cNvPr>
          <p:cNvSpPr/>
          <p:nvPr/>
        </p:nvSpPr>
        <p:spPr>
          <a:xfrm>
            <a:off x="223838" y="4044950"/>
            <a:ext cx="1525587" cy="581025"/>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User</a:t>
            </a:r>
          </a:p>
        </p:txBody>
      </p:sp>
      <p:sp>
        <p:nvSpPr>
          <p:cNvPr id="19" name="Oval 18">
            <a:extLst>
              <a:ext uri="{FF2B5EF4-FFF2-40B4-BE49-F238E27FC236}"/>
            </a:extLst>
          </p:cNvPr>
          <p:cNvSpPr/>
          <p:nvPr/>
        </p:nvSpPr>
        <p:spPr>
          <a:xfrm>
            <a:off x="2295525" y="4037013"/>
            <a:ext cx="2236788" cy="606425"/>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Thermostat</a:t>
            </a:r>
          </a:p>
          <a:p>
            <a:pPr algn="ctr" eaLnBrk="0" fontAlgn="base" hangingPunct="0">
              <a:spcBef>
                <a:spcPct val="0"/>
              </a:spcBef>
              <a:spcAft>
                <a:spcPct val="0"/>
              </a:spcAft>
              <a:defRPr/>
            </a:pPr>
            <a:r>
              <a:rPr lang="en-US" b="1" dirty="0">
                <a:solidFill>
                  <a:srgbClr val="0000CC"/>
                </a:solidFill>
              </a:rPr>
              <a:t>Controller</a:t>
            </a:r>
          </a:p>
        </p:txBody>
      </p:sp>
      <p:sp>
        <p:nvSpPr>
          <p:cNvPr id="20" name="Oval 19">
            <a:extLst>
              <a:ext uri="{FF2B5EF4-FFF2-40B4-BE49-F238E27FC236}"/>
            </a:extLst>
          </p:cNvPr>
          <p:cNvSpPr/>
          <p:nvPr/>
        </p:nvSpPr>
        <p:spPr>
          <a:xfrm>
            <a:off x="6553200" y="4852988"/>
            <a:ext cx="1879600" cy="581025"/>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HVAC</a:t>
            </a:r>
          </a:p>
          <a:p>
            <a:pPr algn="ctr" eaLnBrk="0" fontAlgn="base" hangingPunct="0">
              <a:spcBef>
                <a:spcPct val="0"/>
              </a:spcBef>
              <a:spcAft>
                <a:spcPct val="0"/>
              </a:spcAft>
              <a:defRPr/>
            </a:pPr>
            <a:r>
              <a:rPr lang="en-US" b="1" dirty="0">
                <a:solidFill>
                  <a:srgbClr val="0000CC"/>
                </a:solidFill>
              </a:rPr>
              <a:t>Controller</a:t>
            </a:r>
          </a:p>
        </p:txBody>
      </p:sp>
      <p:sp>
        <p:nvSpPr>
          <p:cNvPr id="21" name="Oval 20">
            <a:extLst>
              <a:ext uri="{FF2B5EF4-FFF2-40B4-BE49-F238E27FC236}"/>
            </a:extLst>
          </p:cNvPr>
          <p:cNvSpPr/>
          <p:nvPr/>
        </p:nvSpPr>
        <p:spPr>
          <a:xfrm>
            <a:off x="9583738" y="4341813"/>
            <a:ext cx="2270125" cy="57943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Compressor</a:t>
            </a:r>
          </a:p>
        </p:txBody>
      </p:sp>
      <p:sp>
        <p:nvSpPr>
          <p:cNvPr id="22" name="Oval 21">
            <a:extLst>
              <a:ext uri="{FF2B5EF4-FFF2-40B4-BE49-F238E27FC236}"/>
            </a:extLst>
          </p:cNvPr>
          <p:cNvSpPr/>
          <p:nvPr/>
        </p:nvSpPr>
        <p:spPr>
          <a:xfrm>
            <a:off x="9553575" y="5005388"/>
            <a:ext cx="2286000" cy="40005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Fan</a:t>
            </a:r>
          </a:p>
        </p:txBody>
      </p:sp>
      <p:sp>
        <p:nvSpPr>
          <p:cNvPr id="23" name="Oval 22">
            <a:extLst>
              <a:ext uri="{FF2B5EF4-FFF2-40B4-BE49-F238E27FC236}"/>
            </a:extLst>
          </p:cNvPr>
          <p:cNvSpPr/>
          <p:nvPr/>
        </p:nvSpPr>
        <p:spPr>
          <a:xfrm>
            <a:off x="9569450" y="5375275"/>
            <a:ext cx="2270125" cy="58578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Furnace</a:t>
            </a:r>
          </a:p>
        </p:txBody>
      </p:sp>
      <p:sp>
        <p:nvSpPr>
          <p:cNvPr id="24" name="Oval 23">
            <a:extLst>
              <a:ext uri="{FF2B5EF4-FFF2-40B4-BE49-F238E27FC236}"/>
            </a:extLst>
          </p:cNvPr>
          <p:cNvSpPr/>
          <p:nvPr/>
        </p:nvSpPr>
        <p:spPr>
          <a:xfrm>
            <a:off x="7827963" y="2962275"/>
            <a:ext cx="2330450" cy="6858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b="1" dirty="0">
                <a:solidFill>
                  <a:srgbClr val="0000CC"/>
                </a:solidFill>
              </a:rPr>
              <a:t>Temperature</a:t>
            </a:r>
          </a:p>
          <a:p>
            <a:pPr algn="ctr" eaLnBrk="0" fontAlgn="base" hangingPunct="0">
              <a:spcBef>
                <a:spcPct val="0"/>
              </a:spcBef>
              <a:spcAft>
                <a:spcPct val="0"/>
              </a:spcAft>
              <a:defRPr/>
            </a:pPr>
            <a:r>
              <a:rPr lang="en-US" b="1" dirty="0">
                <a:solidFill>
                  <a:srgbClr val="0000CC"/>
                </a:solidFill>
              </a:rPr>
              <a:t>Sensor</a:t>
            </a:r>
          </a:p>
        </p:txBody>
      </p:sp>
      <p:cxnSp>
        <p:nvCxnSpPr>
          <p:cNvPr id="25" name="Straight Arrow Connector 24">
            <a:extLst>
              <a:ext uri="{FF2B5EF4-FFF2-40B4-BE49-F238E27FC236}"/>
            </a:extLst>
          </p:cNvPr>
          <p:cNvCxnSpPr>
            <a:stCxn id="18" idx="6"/>
            <a:endCxn id="19" idx="2"/>
          </p:cNvCxnSpPr>
          <p:nvPr/>
        </p:nvCxnSpPr>
        <p:spPr>
          <a:xfrm>
            <a:off x="1749425" y="4335463"/>
            <a:ext cx="546100" cy="4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extLst>
          </p:cNvPr>
          <p:cNvCxnSpPr>
            <a:stCxn id="19" idx="5"/>
            <a:endCxn id="20" idx="2"/>
          </p:cNvCxnSpPr>
          <p:nvPr/>
        </p:nvCxnSpPr>
        <p:spPr>
          <a:xfrm>
            <a:off x="4205288" y="4554538"/>
            <a:ext cx="2347912" cy="5889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extLst>
          </p:cNvPr>
          <p:cNvCxnSpPr>
            <a:stCxn id="20" idx="6"/>
            <a:endCxn id="21" idx="2"/>
          </p:cNvCxnSpPr>
          <p:nvPr/>
        </p:nvCxnSpPr>
        <p:spPr>
          <a:xfrm flipV="1">
            <a:off x="8432800" y="4632325"/>
            <a:ext cx="1150938" cy="5111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extLst>
          </p:cNvPr>
          <p:cNvCxnSpPr>
            <a:stCxn id="20" idx="6"/>
            <a:endCxn id="22" idx="2"/>
          </p:cNvCxnSpPr>
          <p:nvPr/>
        </p:nvCxnSpPr>
        <p:spPr>
          <a:xfrm>
            <a:off x="8432800" y="5143500"/>
            <a:ext cx="1120775" cy="619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extLst>
          </p:cNvPr>
          <p:cNvCxnSpPr>
            <a:stCxn id="20" idx="6"/>
            <a:endCxn id="23" idx="2"/>
          </p:cNvCxnSpPr>
          <p:nvPr/>
        </p:nvCxnSpPr>
        <p:spPr>
          <a:xfrm>
            <a:off x="8432800" y="5143500"/>
            <a:ext cx="1136650" cy="523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091" name="TextBox 29"/>
          <p:cNvSpPr txBox="1">
            <a:spLocks noChangeArrowheads="1"/>
          </p:cNvSpPr>
          <p:nvPr/>
        </p:nvSpPr>
        <p:spPr bwMode="auto">
          <a:xfrm>
            <a:off x="7931150" y="4152900"/>
            <a:ext cx="1487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0" fontAlgn="base" hangingPunct="0">
              <a:lnSpc>
                <a:spcPct val="100000"/>
              </a:lnSpc>
              <a:spcBef>
                <a:spcPct val="0"/>
              </a:spcBef>
              <a:spcAft>
                <a:spcPct val="0"/>
              </a:spcAft>
              <a:buSzTx/>
              <a:buFontTx/>
              <a:buNone/>
            </a:pPr>
            <a:r>
              <a:rPr lang="en-US" altLang="en-US" sz="1800" b="1">
                <a:solidFill>
                  <a:prstClr val="black"/>
                </a:solidFill>
              </a:rPr>
              <a:t>HVAC System</a:t>
            </a:r>
          </a:p>
        </p:txBody>
      </p:sp>
      <p:cxnSp>
        <p:nvCxnSpPr>
          <p:cNvPr id="31" name="Straight Arrow Connector 30">
            <a:extLst>
              <a:ext uri="{FF2B5EF4-FFF2-40B4-BE49-F238E27FC236}"/>
            </a:extLst>
          </p:cNvPr>
          <p:cNvCxnSpPr>
            <a:stCxn id="19" idx="7"/>
            <a:endCxn id="24" idx="2"/>
          </p:cNvCxnSpPr>
          <p:nvPr/>
        </p:nvCxnSpPr>
        <p:spPr>
          <a:xfrm flipV="1">
            <a:off x="4205288" y="3305175"/>
            <a:ext cx="3622675" cy="82073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extLst>
          </p:cNvPr>
          <p:cNvSpPr txBox="1"/>
          <p:nvPr/>
        </p:nvSpPr>
        <p:spPr>
          <a:xfrm>
            <a:off x="4816475" y="3363913"/>
            <a:ext cx="1565275" cy="369887"/>
          </a:xfrm>
          <a:prstGeom prst="rect">
            <a:avLst/>
          </a:prstGeom>
          <a:noFill/>
        </p:spPr>
        <p:txBody>
          <a:bodyPr wrap="none">
            <a:spAutoFit/>
          </a:bodyPr>
          <a:lstStyle/>
          <a:p>
            <a:pPr eaLnBrk="0" fontAlgn="base" hangingPunct="0">
              <a:spcBef>
                <a:spcPct val="0"/>
              </a:spcBef>
              <a:spcAft>
                <a:spcPct val="0"/>
              </a:spcAft>
              <a:defRPr/>
            </a:pPr>
            <a:r>
              <a:rPr lang="en-US" b="1" dirty="0">
                <a:solidFill>
                  <a:srgbClr val="70AD47">
                    <a:lumMod val="60000"/>
                    <a:lumOff val="40000"/>
                  </a:srgbClr>
                </a:solidFill>
              </a:rPr>
              <a:t>Temperature</a:t>
            </a:r>
          </a:p>
        </p:txBody>
      </p:sp>
      <p:sp>
        <p:nvSpPr>
          <p:cNvPr id="33" name="TextBox 32">
            <a:extLst>
              <a:ext uri="{FF2B5EF4-FFF2-40B4-BE49-F238E27FC236}"/>
            </a:extLst>
          </p:cNvPr>
          <p:cNvSpPr txBox="1"/>
          <p:nvPr/>
        </p:nvSpPr>
        <p:spPr>
          <a:xfrm>
            <a:off x="5173663" y="4421188"/>
            <a:ext cx="889000" cy="369887"/>
          </a:xfrm>
          <a:prstGeom prst="rect">
            <a:avLst/>
          </a:prstGeom>
          <a:noFill/>
        </p:spPr>
        <p:txBody>
          <a:bodyPr wrap="none">
            <a:spAutoFit/>
          </a:bodyPr>
          <a:lstStyle/>
          <a:p>
            <a:pPr eaLnBrk="0" fontAlgn="base" hangingPunct="0">
              <a:spcBef>
                <a:spcPct val="0"/>
              </a:spcBef>
              <a:spcAft>
                <a:spcPct val="0"/>
              </a:spcAft>
              <a:defRPr/>
            </a:pPr>
            <a:r>
              <a:rPr lang="en-US" b="1" dirty="0">
                <a:solidFill>
                  <a:srgbClr val="70AD47">
                    <a:lumMod val="60000"/>
                    <a:lumOff val="40000"/>
                  </a:srgbClr>
                </a:solidFill>
              </a:rPr>
              <a:t>Status</a:t>
            </a:r>
          </a:p>
        </p:txBody>
      </p:sp>
      <p:sp>
        <p:nvSpPr>
          <p:cNvPr id="34" name="TextBox 33">
            <a:extLst>
              <a:ext uri="{FF2B5EF4-FFF2-40B4-BE49-F238E27FC236}"/>
            </a:extLst>
          </p:cNvPr>
          <p:cNvSpPr txBox="1"/>
          <p:nvPr/>
        </p:nvSpPr>
        <p:spPr>
          <a:xfrm>
            <a:off x="4889500" y="5049838"/>
            <a:ext cx="1004888" cy="368300"/>
          </a:xfrm>
          <a:prstGeom prst="rect">
            <a:avLst/>
          </a:prstGeom>
          <a:noFill/>
        </p:spPr>
        <p:txBody>
          <a:bodyPr wrap="none">
            <a:spAutoFit/>
          </a:bodyPr>
          <a:lstStyle/>
          <a:p>
            <a:pPr eaLnBrk="0" fontAlgn="base" hangingPunct="0">
              <a:spcBef>
                <a:spcPct val="0"/>
              </a:spcBef>
              <a:spcAft>
                <a:spcPct val="0"/>
              </a:spcAft>
              <a:defRPr/>
            </a:pPr>
            <a:r>
              <a:rPr lang="en-US" b="1" dirty="0">
                <a:solidFill>
                  <a:srgbClr val="70AD47">
                    <a:lumMod val="60000"/>
                    <a:lumOff val="40000"/>
                  </a:srgbClr>
                </a:solidFill>
              </a:rPr>
              <a:t>Control</a:t>
            </a:r>
          </a:p>
        </p:txBody>
      </p:sp>
      <p:sp>
        <p:nvSpPr>
          <p:cNvPr id="131096" name="TextBox 34"/>
          <p:cNvSpPr txBox="1">
            <a:spLocks noChangeArrowheads="1"/>
          </p:cNvSpPr>
          <p:nvPr/>
        </p:nvSpPr>
        <p:spPr bwMode="auto">
          <a:xfrm>
            <a:off x="2446338" y="3584575"/>
            <a:ext cx="191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0" fontAlgn="base" hangingPunct="0">
              <a:lnSpc>
                <a:spcPct val="100000"/>
              </a:lnSpc>
              <a:spcBef>
                <a:spcPct val="0"/>
              </a:spcBef>
              <a:spcAft>
                <a:spcPct val="0"/>
              </a:spcAft>
              <a:buSzTx/>
              <a:buFontTx/>
              <a:buNone/>
            </a:pPr>
            <a:r>
              <a:rPr lang="en-US" altLang="en-US" sz="1800" b="1">
                <a:solidFill>
                  <a:prstClr val="black"/>
                </a:solidFill>
              </a:rPr>
              <a:t>Smart Thermostat</a:t>
            </a:r>
          </a:p>
        </p:txBody>
      </p:sp>
      <p:cxnSp>
        <p:nvCxnSpPr>
          <p:cNvPr id="7" name="Straight Arrow Connector 6">
            <a:extLst>
              <a:ext uri="{FF2B5EF4-FFF2-40B4-BE49-F238E27FC236}"/>
            </a:extLst>
          </p:cNvPr>
          <p:cNvCxnSpPr>
            <a:stCxn id="5" idx="0"/>
            <a:endCxn id="18" idx="4"/>
          </p:cNvCxnSpPr>
          <p:nvPr/>
        </p:nvCxnSpPr>
        <p:spPr>
          <a:xfrm flipH="1" flipV="1">
            <a:off x="985838" y="4625975"/>
            <a:ext cx="1646237" cy="993775"/>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extLst>
          </p:cNvPr>
          <p:cNvCxnSpPr>
            <a:stCxn id="5" idx="0"/>
            <a:endCxn id="19" idx="4"/>
          </p:cNvCxnSpPr>
          <p:nvPr/>
        </p:nvCxnSpPr>
        <p:spPr>
          <a:xfrm flipV="1">
            <a:off x="2632075" y="4643438"/>
            <a:ext cx="782638" cy="976312"/>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extLst>
          </p:cNvPr>
          <p:cNvCxnSpPr>
            <a:stCxn id="5" idx="0"/>
            <a:endCxn id="20" idx="4"/>
          </p:cNvCxnSpPr>
          <p:nvPr/>
        </p:nvCxnSpPr>
        <p:spPr>
          <a:xfrm flipV="1">
            <a:off x="2632075" y="5434013"/>
            <a:ext cx="4860925" cy="185737"/>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extLst>
          </p:cNvPr>
          <p:cNvCxnSpPr>
            <a:stCxn id="5" idx="0"/>
            <a:endCxn id="24" idx="4"/>
          </p:cNvCxnSpPr>
          <p:nvPr/>
        </p:nvCxnSpPr>
        <p:spPr>
          <a:xfrm flipV="1">
            <a:off x="2632075" y="3648075"/>
            <a:ext cx="6361113" cy="1971675"/>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extLst>
          </p:cNvPr>
          <p:cNvSpPr txBox="1"/>
          <p:nvPr/>
        </p:nvSpPr>
        <p:spPr>
          <a:xfrm>
            <a:off x="701675" y="3290888"/>
            <a:ext cx="1565275" cy="647700"/>
          </a:xfrm>
          <a:prstGeom prst="rect">
            <a:avLst/>
          </a:prstGeom>
          <a:noFill/>
        </p:spPr>
        <p:txBody>
          <a:bodyPr wrap="none">
            <a:spAutoFit/>
          </a:bodyPr>
          <a:lstStyle/>
          <a:p>
            <a:pPr algn="ctr" eaLnBrk="0" fontAlgn="base" hangingPunct="0">
              <a:spcBef>
                <a:spcPct val="0"/>
              </a:spcBef>
              <a:spcAft>
                <a:spcPct val="0"/>
              </a:spcAft>
              <a:defRPr/>
            </a:pPr>
            <a:r>
              <a:rPr lang="en-US" b="1" dirty="0">
                <a:solidFill>
                  <a:srgbClr val="70AD47">
                    <a:lumMod val="60000"/>
                    <a:lumOff val="40000"/>
                  </a:srgbClr>
                </a:solidFill>
              </a:rPr>
              <a:t>Temperature</a:t>
            </a:r>
          </a:p>
          <a:p>
            <a:pPr algn="ctr" eaLnBrk="0" fontAlgn="base" hangingPunct="0">
              <a:spcBef>
                <a:spcPct val="0"/>
              </a:spcBef>
              <a:spcAft>
                <a:spcPct val="0"/>
              </a:spcAft>
              <a:defRPr/>
            </a:pPr>
            <a:r>
              <a:rPr lang="en-US" b="1" dirty="0">
                <a:solidFill>
                  <a:srgbClr val="70AD47">
                    <a:lumMod val="60000"/>
                    <a:lumOff val="40000"/>
                  </a:srgbClr>
                </a:solidFill>
              </a:rPr>
              <a:t>Set point</a:t>
            </a:r>
          </a:p>
        </p:txBody>
      </p:sp>
      <p:sp>
        <p:nvSpPr>
          <p:cNvPr id="41" name="Rectangle 40">
            <a:extLst>
              <a:ext uri="{FF2B5EF4-FFF2-40B4-BE49-F238E27FC236}"/>
            </a:extLst>
          </p:cNvPr>
          <p:cNvSpPr/>
          <p:nvPr/>
        </p:nvSpPr>
        <p:spPr>
          <a:xfrm>
            <a:off x="2055813" y="2451100"/>
            <a:ext cx="3676650" cy="461963"/>
          </a:xfrm>
          <a:prstGeom prst="rect">
            <a:avLst/>
          </a:prstGeom>
        </p:spPr>
        <p:txBody>
          <a:bodyPr wrap="none">
            <a:spAutoFit/>
          </a:bodyPr>
          <a:lstStyle/>
          <a:p>
            <a:pPr eaLnBrk="0" fontAlgn="base" hangingPunct="0">
              <a:spcBef>
                <a:spcPct val="0"/>
              </a:spcBef>
              <a:spcAft>
                <a:spcPct val="0"/>
              </a:spcAft>
              <a:defRPr/>
            </a:pPr>
            <a:r>
              <a:rPr lang="en-US" sz="2400" b="1" spc="40" dirty="0">
                <a:solidFill>
                  <a:srgbClr val="70AD47">
                    <a:lumMod val="60000"/>
                    <a:lumOff val="40000"/>
                  </a:srgbClr>
                </a:solidFill>
                <a:ea typeface="Times New Roman" panose="02020603050405020304" pitchFamily="18" charset="0"/>
              </a:rPr>
              <a:t>Information exchanged</a:t>
            </a:r>
            <a:endParaRPr lang="en-US" sz="2400" b="1" dirty="0">
              <a:solidFill>
                <a:srgbClr val="70AD47">
                  <a:lumMod val="60000"/>
                  <a:lumOff val="40000"/>
                </a:srgbClr>
              </a:solidFill>
            </a:endParaRPr>
          </a:p>
        </p:txBody>
      </p:sp>
      <p:cxnSp>
        <p:nvCxnSpPr>
          <p:cNvPr id="42" name="Straight Arrow Connector 41">
            <a:extLst>
              <a:ext uri="{FF2B5EF4-FFF2-40B4-BE49-F238E27FC236}"/>
            </a:extLst>
          </p:cNvPr>
          <p:cNvCxnSpPr>
            <a:stCxn id="41" idx="2"/>
            <a:endCxn id="39" idx="0"/>
          </p:cNvCxnSpPr>
          <p:nvPr/>
        </p:nvCxnSpPr>
        <p:spPr>
          <a:xfrm flipH="1">
            <a:off x="1484313" y="2913063"/>
            <a:ext cx="2409825" cy="37782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extLst>
          </p:cNvPr>
          <p:cNvCxnSpPr>
            <a:stCxn id="41" idx="2"/>
            <a:endCxn id="34" idx="0"/>
          </p:cNvCxnSpPr>
          <p:nvPr/>
        </p:nvCxnSpPr>
        <p:spPr>
          <a:xfrm>
            <a:off x="3894138" y="2913063"/>
            <a:ext cx="1497012" cy="213677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extLst>
          </p:cNvPr>
          <p:cNvCxnSpPr>
            <a:stCxn id="41" idx="2"/>
            <a:endCxn id="33" idx="0"/>
          </p:cNvCxnSpPr>
          <p:nvPr/>
        </p:nvCxnSpPr>
        <p:spPr>
          <a:xfrm>
            <a:off x="3894138" y="2913063"/>
            <a:ext cx="1724025" cy="150812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extLst>
          </p:cNvPr>
          <p:cNvCxnSpPr>
            <a:stCxn id="41" idx="2"/>
            <a:endCxn id="32" idx="0"/>
          </p:cNvCxnSpPr>
          <p:nvPr/>
        </p:nvCxnSpPr>
        <p:spPr>
          <a:xfrm>
            <a:off x="3894138" y="2913063"/>
            <a:ext cx="1704975" cy="4508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329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20713" y="2174875"/>
          <a:ext cx="11310937" cy="4013202"/>
        </p:xfrm>
        <a:graphic>
          <a:graphicData uri="http://schemas.openxmlformats.org/drawingml/2006/table">
            <a:tbl>
              <a:tblPr/>
              <a:tblGrid>
                <a:gridCol w="2592387"/>
                <a:gridCol w="1917700"/>
                <a:gridCol w="5030788"/>
                <a:gridCol w="1770062"/>
              </a:tblGrid>
              <a:tr h="687388">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Information exchanged ID</a:t>
                      </a:r>
                      <a:endParaRPr kumimoji="0" lang="en-US" altLang="en-US" sz="1800" b="1" i="1" u="none" strike="noStrike" cap="none" normalizeH="0" baseline="0">
                        <a:ln>
                          <a:noFill/>
                        </a:ln>
                        <a:solidFill>
                          <a:srgbClr val="00206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Name of information</a:t>
                      </a:r>
                      <a:endParaRPr kumimoji="0" lang="en-US" altLang="en-US" sz="1800" b="1" i="1" u="none" strike="noStrike" cap="none" normalizeH="0" baseline="0">
                        <a:ln>
                          <a:noFill/>
                        </a:ln>
                        <a:solidFill>
                          <a:srgbClr val="00206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Description of information exchanged</a:t>
                      </a:r>
                      <a:endParaRPr kumimoji="0" lang="en-US" altLang="en-US" sz="1800" b="1" i="1" u="none" strike="noStrike" cap="none" normalizeH="0" baseline="0">
                        <a:ln>
                          <a:noFill/>
                        </a:ln>
                        <a:solidFill>
                          <a:srgbClr val="00206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Requirements IDs</a:t>
                      </a:r>
                      <a:endParaRPr kumimoji="0" lang="en-US" altLang="en-US" sz="1800" b="1" i="1" u="none" strike="noStrike" cap="none" normalizeH="0" baseline="0">
                        <a:ln>
                          <a:noFill/>
                        </a:ln>
                        <a:solidFill>
                          <a:srgbClr val="00206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28613">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Temperature</a:t>
                      </a:r>
                      <a:endParaRPr kumimoji="0" lang="en-US" altLang="en-US" sz="1800" b="1" i="0" u="none" strike="noStrike" cap="none" normalizeH="0" baseline="0">
                        <a:ln>
                          <a:noFill/>
                        </a:ln>
                        <a:solidFill>
                          <a:srgbClr val="FFFFFF"/>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Temperature</a:t>
                      </a:r>
                      <a:endParaRPr kumimoji="0" lang="en-US" altLang="en-US" sz="1800" b="0"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Float temperature value</a:t>
                      </a:r>
                      <a:endParaRPr kumimoji="0" lang="en-US" altLang="en-US" sz="1800" b="0"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rPr>
                        <a:t> </a:t>
                      </a:r>
                      <a:endParaRPr kumimoji="0" lang="en-US" altLang="en-US" sz="1800" b="0" i="0" u="none" strike="noStrike" cap="none" normalizeH="0" baseline="0">
                        <a:ln>
                          <a:noFill/>
                        </a:ln>
                        <a:solidFill>
                          <a:srgbClr val="00000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28613">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TemperatureSetPoint</a:t>
                      </a:r>
                      <a:endParaRPr kumimoji="0" lang="en-US" altLang="en-US" sz="1800" b="1" i="0" u="none" strike="noStrike" cap="none" normalizeH="0" baseline="0">
                        <a:ln>
                          <a:noFill/>
                        </a:ln>
                        <a:solidFill>
                          <a:srgbClr val="FFFFFF"/>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Temperature</a:t>
                      </a:r>
                      <a:endParaRPr kumimoji="0" lang="en-US" altLang="en-US" sz="1800" b="0"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Float temperature value</a:t>
                      </a:r>
                      <a:endParaRPr kumimoji="0" lang="en-US" altLang="en-US" sz="1800" b="0"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rPr>
                        <a:t> </a:t>
                      </a:r>
                      <a:endParaRPr kumimoji="0" lang="en-US" altLang="en-US" sz="1800" b="0" i="0" u="none" strike="noStrike" cap="none" normalizeH="0" baseline="0">
                        <a:ln>
                          <a:noFill/>
                        </a:ln>
                        <a:solidFill>
                          <a:srgbClr val="00000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1262063">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Control</a:t>
                      </a:r>
                      <a:endParaRPr kumimoji="0" lang="en-US" altLang="en-US" sz="1800" b="1" i="0" u="none" strike="noStrike" cap="none" normalizeH="0" baseline="0">
                        <a:ln>
                          <a:noFill/>
                        </a:ln>
                        <a:solidFill>
                          <a:srgbClr val="FFFFFF"/>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0033CC"/>
                          </a:solidFill>
                          <a:effectLst/>
                          <a:latin typeface="Arial" charset="0"/>
                        </a:rPr>
                        <a:t>Control</a:t>
                      </a:r>
                      <a:endParaRPr kumimoji="0" lang="en-US" altLang="en-US" sz="1800" b="1"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0033CC"/>
                          </a:solidFill>
                          <a:effectLst/>
                          <a:latin typeface="Arial" charset="0"/>
                        </a:rPr>
                        <a:t>Control: </a:t>
                      </a: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0033CC"/>
                          </a:solidFill>
                          <a:effectLst/>
                          <a:latin typeface="Arial" charset="0"/>
                        </a:rPr>
                        <a:t>1 = On, 0 = Off</a:t>
                      </a: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0033CC"/>
                          </a:solidFill>
                          <a:effectLst/>
                          <a:latin typeface="Arial" charset="0"/>
                        </a:rPr>
                        <a:t>Example:</a:t>
                      </a:r>
                    </a:p>
                    <a:p>
                      <a:pPr marL="0" marR="0" lvl="0" indent="0" algn="just" defTabSz="914400" rtl="0" eaLnBrk="1" fontAlgn="base" latinLnBrk="0" hangingPunct="1">
                        <a:lnSpc>
                          <a:spcPct val="115000"/>
                        </a:lnSpc>
                        <a:spcBef>
                          <a:spcPct val="0"/>
                        </a:spcBef>
                        <a:spcAft>
                          <a:spcPct val="0"/>
                        </a:spcAft>
                        <a:buClrTx/>
                        <a:buSzTx/>
                        <a:buFontTx/>
                        <a:buNone/>
                        <a:tabLst/>
                      </a:pPr>
                      <a:endParaRPr kumimoji="0" lang="en-US" altLang="en-US" sz="1800" b="1"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ndParaRPr>
                    </a:p>
                  </a:txBody>
                  <a:tcPr marL="91439" marR="91439"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1406525">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charset="0"/>
                        </a:rPr>
                        <a:t>Status</a:t>
                      </a:r>
                      <a:endParaRPr kumimoji="0" lang="en-US" altLang="en-US" sz="1800" b="1" i="0" u="none" strike="noStrike" cap="none" normalizeH="0" baseline="0">
                        <a:ln>
                          <a:noFill/>
                        </a:ln>
                        <a:solidFill>
                          <a:srgbClr val="FFFFFF"/>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Status of HVAC</a:t>
                      </a:r>
                      <a:endParaRPr kumimoji="0" lang="en-US" altLang="en-US" sz="1800" b="0"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Contains the current status of the HVAC: </a:t>
                      </a: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0 = Off, 1 = On</a:t>
                      </a: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33CC"/>
                          </a:solidFill>
                          <a:effectLst/>
                          <a:latin typeface="Arial" charset="0"/>
                        </a:rPr>
                        <a:t>Example: </a:t>
                      </a:r>
                    </a:p>
                    <a:p>
                      <a:pPr marL="0" marR="0" lvl="0" indent="0" algn="just" defTabSz="914400" rtl="0" eaLnBrk="1" fontAlgn="base" latinLnBrk="0" hangingPunct="1">
                        <a:lnSpc>
                          <a:spcPct val="115000"/>
                        </a:lnSpc>
                        <a:spcBef>
                          <a:spcPct val="0"/>
                        </a:spcBef>
                        <a:spcAft>
                          <a:spcPct val="0"/>
                        </a:spcAft>
                        <a:buClrTx/>
                        <a:buSzTx/>
                        <a:buFontTx/>
                        <a:buNone/>
                        <a:tabLst/>
                      </a:pPr>
                      <a:endParaRPr kumimoji="0" lang="en-US" altLang="en-US" sz="1800" b="0" i="0" u="none" strike="noStrike" cap="none" normalizeH="0" baseline="0">
                        <a:ln>
                          <a:noFill/>
                        </a:ln>
                        <a:solidFill>
                          <a:srgbClr val="0033CC"/>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SzPct val="125000"/>
                        <a:buFont typeface="Arial" charset="0"/>
                        <a:defRPr sz="2400">
                          <a:solidFill>
                            <a:schemeClr val="tx1"/>
                          </a:solidFill>
                          <a:latin typeface="Arial" charset="0"/>
                        </a:defRPr>
                      </a:lvl1pPr>
                      <a:lvl2pPr marL="742950" indent="-285750">
                        <a:lnSpc>
                          <a:spcPct val="90000"/>
                        </a:lnSpc>
                        <a:spcBef>
                          <a:spcPts val="500"/>
                        </a:spcBef>
                        <a:buFont typeface="Courier New" charset="0"/>
                        <a:defRPr sz="2000">
                          <a:solidFill>
                            <a:schemeClr val="tx1"/>
                          </a:solidFill>
                          <a:latin typeface="Arial" charset="0"/>
                        </a:defRPr>
                      </a:lvl2pPr>
                      <a:lvl3pPr marL="1143000" indent="-228600">
                        <a:lnSpc>
                          <a:spcPct val="90000"/>
                        </a:lnSpc>
                        <a:spcBef>
                          <a:spcPts val="500"/>
                        </a:spcBef>
                        <a:buFont typeface="Wingdings" charset="2"/>
                        <a:defRPr>
                          <a:solidFill>
                            <a:schemeClr val="tx1"/>
                          </a:solidFill>
                          <a:latin typeface="Arial" charset="0"/>
                        </a:defRPr>
                      </a:lvl3pPr>
                      <a:lvl4pPr marL="1600200" indent="-228600">
                        <a:lnSpc>
                          <a:spcPct val="90000"/>
                        </a:lnSpc>
                        <a:spcBef>
                          <a:spcPts val="500"/>
                        </a:spcBef>
                        <a:buFont typeface="Arial" charset="0"/>
                        <a:defRPr sz="1600">
                          <a:solidFill>
                            <a:schemeClr val="tx1"/>
                          </a:solidFill>
                          <a:latin typeface="Arial" charset="0"/>
                        </a:defRPr>
                      </a:lvl4pPr>
                      <a:lvl5pPr marL="2057400" indent="-228600">
                        <a:lnSpc>
                          <a:spcPct val="90000"/>
                        </a:lnSpc>
                        <a:spcBef>
                          <a:spcPts val="500"/>
                        </a:spcBef>
                        <a:buFont typeface="Arial" charset="0"/>
                        <a:defRPr sz="1600">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rPr>
                        <a:t> </a:t>
                      </a:r>
                      <a:endParaRPr kumimoji="0" lang="en-US" altLang="en-US" sz="1800" b="0" i="0" u="none" strike="noStrike" cap="none" normalizeH="0" baseline="0">
                        <a:ln>
                          <a:noFill/>
                        </a:ln>
                        <a:solidFill>
                          <a:srgbClr val="00000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sp>
        <p:nvSpPr>
          <p:cNvPr id="7" name="Rectangle 6">
            <a:extLst>
              <a:ext uri="{FF2B5EF4-FFF2-40B4-BE49-F238E27FC236}"/>
            </a:extLst>
          </p:cNvPr>
          <p:cNvSpPr/>
          <p:nvPr/>
        </p:nvSpPr>
        <p:spPr>
          <a:xfrm>
            <a:off x="396875" y="1460500"/>
            <a:ext cx="4608513" cy="522288"/>
          </a:xfrm>
          <a:prstGeom prst="rect">
            <a:avLst/>
          </a:prstGeom>
        </p:spPr>
        <p:txBody>
          <a:bodyPr wrap="none">
            <a:spAutoFit/>
          </a:bodyPr>
          <a:lstStyle/>
          <a:p>
            <a:pPr algn="just" eaLnBrk="0" fontAlgn="base" hangingPunct="0">
              <a:spcBef>
                <a:spcPts val="2400"/>
              </a:spcBef>
              <a:spcAft>
                <a:spcPct val="0"/>
              </a:spcAft>
              <a:tabLst>
                <a:tab pos="457200" algn="l"/>
              </a:tabLst>
              <a:defRPr/>
            </a:pPr>
            <a:r>
              <a:rPr lang="en-GB" sz="2800" b="1" spc="40" dirty="0">
                <a:solidFill>
                  <a:srgbClr val="365F91"/>
                </a:solidFill>
                <a:latin typeface="Cambria" panose="02040503050406030204" pitchFamily="18" charset="0"/>
              </a:rPr>
              <a:t>5	Information Exchanged</a:t>
            </a:r>
            <a:endParaRPr lang="en-US" sz="2800" b="1" spc="40" dirty="0">
              <a:solidFill>
                <a:srgbClr val="365F91"/>
              </a:solidFill>
              <a:latin typeface="Cambria" panose="02040503050406030204" pitchFamily="18" charset="0"/>
            </a:endParaRPr>
          </a:p>
        </p:txBody>
      </p:sp>
      <p:sp>
        <p:nvSpPr>
          <p:cNvPr id="8" name="Title 1">
            <a:extLst>
              <a:ext uri="{FF2B5EF4-FFF2-40B4-BE49-F238E27FC236}"/>
            </a:extLst>
          </p:cNvPr>
          <p:cNvSpPr txBox="1">
            <a:spLocks/>
          </p:cNvSpPr>
          <p:nvPr/>
        </p:nvSpPr>
        <p:spPr>
          <a:xfrm>
            <a:off x="228600" y="88900"/>
            <a:ext cx="11077575" cy="936625"/>
          </a:xfrm>
          <a:prstGeom prst="rect">
            <a:avLst/>
          </a:prstGeom>
        </p:spPr>
        <p:txBody>
          <a:bodyPr anchor="ctr"/>
          <a:lstStyle>
            <a:lvl1pPr algn="l" defTabSz="457200" rtl="0" eaLnBrk="1" latinLnBrk="0" hangingPunct="1">
              <a:spcBef>
                <a:spcPct val="0"/>
              </a:spcBef>
              <a:buNone/>
              <a:defRPr sz="3600" b="1" kern="1200">
                <a:solidFill>
                  <a:srgbClr val="0B5D73"/>
                </a:solidFill>
                <a:latin typeface="Arial"/>
                <a:ea typeface="+mj-ea"/>
                <a:cs typeface="Arial"/>
              </a:defRPr>
            </a:lvl1pPr>
          </a:lstStyle>
          <a:p>
            <a:pPr fontAlgn="base">
              <a:spcAft>
                <a:spcPct val="0"/>
              </a:spcAft>
              <a:defRPr/>
            </a:pPr>
            <a:r>
              <a:rPr lang="en-US" sz="2800" dirty="0" smtClean="0">
                <a:solidFill>
                  <a:prstClr val="black"/>
                </a:solidFill>
              </a:rPr>
              <a:t>IEC </a:t>
            </a:r>
            <a:r>
              <a:rPr lang="en-US" sz="2800" dirty="0">
                <a:solidFill>
                  <a:prstClr val="black"/>
                </a:solidFill>
              </a:rPr>
              <a:t>62559-2 Standard-based Smart Thermostat Use Case (Cont’d) </a:t>
            </a:r>
          </a:p>
        </p:txBody>
      </p:sp>
      <p:graphicFrame>
        <p:nvGraphicFramePr>
          <p:cNvPr id="9" name="Table 8">
            <a:extLst>
              <a:ext uri="{FF2B5EF4-FFF2-40B4-BE49-F238E27FC236}"/>
            </a:extLst>
          </p:cNvPr>
          <p:cNvGraphicFramePr>
            <a:graphicFrameLocks noGrp="1"/>
          </p:cNvGraphicFramePr>
          <p:nvPr/>
        </p:nvGraphicFramePr>
        <p:xfrm>
          <a:off x="7521575" y="3844925"/>
          <a:ext cx="2392362" cy="669992"/>
        </p:xfrm>
        <a:graphic>
          <a:graphicData uri="http://schemas.openxmlformats.org/drawingml/2006/table">
            <a:tbl>
              <a:tblPr firstRow="1" bandRow="1">
                <a:tableStyleId>{5C22544A-7EE6-4342-B048-85BDC9FD1C3A}</a:tableStyleId>
              </a:tblPr>
              <a:tblGrid>
                <a:gridCol w="797454">
                  <a:extLst>
                    <a:ext uri="{9D8B030D-6E8A-4147-A177-3AD203B41FA5}"/>
                  </a:extLst>
                </a:gridCol>
                <a:gridCol w="797454">
                  <a:extLst>
                    <a:ext uri="{9D8B030D-6E8A-4147-A177-3AD203B41FA5}"/>
                  </a:extLst>
                </a:gridCol>
                <a:gridCol w="797454">
                  <a:extLst>
                    <a:ext uri="{9D8B030D-6E8A-4147-A177-3AD203B41FA5}"/>
                  </a:extLst>
                </a:gridCol>
              </a:tblGrid>
              <a:tr h="334963">
                <a:tc>
                  <a:txBody>
                    <a:bodyPr/>
                    <a:lstStyle/>
                    <a:p>
                      <a:r>
                        <a:rPr lang="en-US" sz="1600" dirty="0"/>
                        <a:t>Cool</a:t>
                      </a:r>
                    </a:p>
                  </a:txBody>
                  <a:tcPr marL="91484" marR="91484" marT="45578" marB="45578"/>
                </a:tc>
                <a:tc>
                  <a:txBody>
                    <a:bodyPr/>
                    <a:lstStyle/>
                    <a:p>
                      <a:r>
                        <a:rPr lang="en-US" sz="1600" dirty="0"/>
                        <a:t>Fun</a:t>
                      </a:r>
                    </a:p>
                  </a:txBody>
                  <a:tcPr marL="91484" marR="91484" marT="45578" marB="45578"/>
                </a:tc>
                <a:tc>
                  <a:txBody>
                    <a:bodyPr/>
                    <a:lstStyle/>
                    <a:p>
                      <a:r>
                        <a:rPr lang="en-US" sz="1600" dirty="0"/>
                        <a:t>Heat</a:t>
                      </a:r>
                    </a:p>
                  </a:txBody>
                  <a:tcPr marL="91484" marR="91484" marT="45578" marB="45578"/>
                </a:tc>
                <a:extLst>
                  <a:ext uri="{0D108BD9-81ED-4DB2-BD59-A6C34878D82A}"/>
                </a:extLst>
              </a:tr>
              <a:tr h="334963">
                <a:tc>
                  <a:txBody>
                    <a:bodyPr/>
                    <a:lstStyle/>
                    <a:p>
                      <a:r>
                        <a:rPr lang="en-US" sz="1600" dirty="0"/>
                        <a:t>0</a:t>
                      </a:r>
                    </a:p>
                  </a:txBody>
                  <a:tcPr marL="91484" marR="91484" marT="45578" marB="45578"/>
                </a:tc>
                <a:tc>
                  <a:txBody>
                    <a:bodyPr/>
                    <a:lstStyle/>
                    <a:p>
                      <a:r>
                        <a:rPr lang="en-US" sz="1600" dirty="0"/>
                        <a:t>0</a:t>
                      </a:r>
                    </a:p>
                  </a:txBody>
                  <a:tcPr marL="91484" marR="91484" marT="45578" marB="45578"/>
                </a:tc>
                <a:tc>
                  <a:txBody>
                    <a:bodyPr/>
                    <a:lstStyle/>
                    <a:p>
                      <a:r>
                        <a:rPr lang="en-US" sz="1600" dirty="0"/>
                        <a:t>0</a:t>
                      </a:r>
                    </a:p>
                  </a:txBody>
                  <a:tcPr marL="91484" marR="91484" marT="45578" marB="45578"/>
                </a:tc>
                <a:extLst>
                  <a:ext uri="{0D108BD9-81ED-4DB2-BD59-A6C34878D82A}"/>
                </a:extLst>
              </a:tr>
            </a:tbl>
          </a:graphicData>
        </a:graphic>
      </p:graphicFrame>
      <p:graphicFrame>
        <p:nvGraphicFramePr>
          <p:cNvPr id="10" name="Table 9">
            <a:extLst>
              <a:ext uri="{FF2B5EF4-FFF2-40B4-BE49-F238E27FC236}"/>
            </a:extLst>
          </p:cNvPr>
          <p:cNvGraphicFramePr>
            <a:graphicFrameLocks noGrp="1"/>
          </p:cNvGraphicFramePr>
          <p:nvPr/>
        </p:nvGraphicFramePr>
        <p:xfrm>
          <a:off x="7493000" y="5284788"/>
          <a:ext cx="2352675" cy="669992"/>
        </p:xfrm>
        <a:graphic>
          <a:graphicData uri="http://schemas.openxmlformats.org/drawingml/2006/table">
            <a:tbl>
              <a:tblPr firstRow="1" bandRow="1">
                <a:tableStyleId>{5C22544A-7EE6-4342-B048-85BDC9FD1C3A}</a:tableStyleId>
              </a:tblPr>
              <a:tblGrid>
                <a:gridCol w="784225">
                  <a:extLst>
                    <a:ext uri="{9D8B030D-6E8A-4147-A177-3AD203B41FA5}"/>
                  </a:extLst>
                </a:gridCol>
                <a:gridCol w="784225">
                  <a:extLst>
                    <a:ext uri="{9D8B030D-6E8A-4147-A177-3AD203B41FA5}"/>
                  </a:extLst>
                </a:gridCol>
                <a:gridCol w="784225">
                  <a:extLst>
                    <a:ext uri="{9D8B030D-6E8A-4147-A177-3AD203B41FA5}"/>
                  </a:extLst>
                </a:gridCol>
              </a:tblGrid>
              <a:tr h="334963">
                <a:tc>
                  <a:txBody>
                    <a:bodyPr/>
                    <a:lstStyle/>
                    <a:p>
                      <a:r>
                        <a:rPr lang="en-US" sz="1600" dirty="0"/>
                        <a:t>Cool</a:t>
                      </a:r>
                    </a:p>
                  </a:txBody>
                  <a:tcPr marL="91416" marR="91416" marT="45578" marB="45578"/>
                </a:tc>
                <a:tc>
                  <a:txBody>
                    <a:bodyPr/>
                    <a:lstStyle/>
                    <a:p>
                      <a:r>
                        <a:rPr lang="en-US" sz="1600" dirty="0"/>
                        <a:t>Fun</a:t>
                      </a:r>
                    </a:p>
                  </a:txBody>
                  <a:tcPr marL="91416" marR="91416" marT="45578" marB="45578"/>
                </a:tc>
                <a:tc>
                  <a:txBody>
                    <a:bodyPr/>
                    <a:lstStyle/>
                    <a:p>
                      <a:r>
                        <a:rPr lang="en-US" sz="1600" dirty="0"/>
                        <a:t>Heat</a:t>
                      </a:r>
                    </a:p>
                  </a:txBody>
                  <a:tcPr marL="91416" marR="91416" marT="45578" marB="45578"/>
                </a:tc>
                <a:extLst>
                  <a:ext uri="{0D108BD9-81ED-4DB2-BD59-A6C34878D82A}"/>
                </a:extLst>
              </a:tr>
              <a:tr h="334963">
                <a:tc>
                  <a:txBody>
                    <a:bodyPr/>
                    <a:lstStyle/>
                    <a:p>
                      <a:r>
                        <a:rPr lang="en-US" sz="1600" dirty="0"/>
                        <a:t>1</a:t>
                      </a:r>
                    </a:p>
                  </a:txBody>
                  <a:tcPr marL="91416" marR="91416" marT="45578" marB="45578"/>
                </a:tc>
                <a:tc>
                  <a:txBody>
                    <a:bodyPr/>
                    <a:lstStyle/>
                    <a:p>
                      <a:r>
                        <a:rPr lang="en-US" sz="1600" dirty="0"/>
                        <a:t>1</a:t>
                      </a:r>
                    </a:p>
                  </a:txBody>
                  <a:tcPr marL="91416" marR="91416" marT="45578" marB="45578"/>
                </a:tc>
                <a:tc>
                  <a:txBody>
                    <a:bodyPr/>
                    <a:lstStyle/>
                    <a:p>
                      <a:r>
                        <a:rPr lang="en-US" sz="1600" dirty="0"/>
                        <a:t>0</a:t>
                      </a:r>
                    </a:p>
                  </a:txBody>
                  <a:tcPr marL="91416" marR="91416" marT="45578" marB="45578"/>
                </a:tc>
                <a:extLst>
                  <a:ext uri="{0D108BD9-81ED-4DB2-BD59-A6C34878D82A}"/>
                </a:extLst>
              </a:tr>
            </a:tbl>
          </a:graphicData>
        </a:graphic>
      </p:graphicFrame>
      <p:sp>
        <p:nvSpPr>
          <p:cNvPr id="2" name="Arrow: Right 1">
            <a:extLst>
              <a:ext uri="{FF2B5EF4-FFF2-40B4-BE49-F238E27FC236}"/>
            </a:extLst>
          </p:cNvPr>
          <p:cNvSpPr/>
          <p:nvPr/>
        </p:nvSpPr>
        <p:spPr>
          <a:xfrm>
            <a:off x="228600" y="2417763"/>
            <a:ext cx="349250"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prstClr val="white"/>
              </a:solidFill>
            </a:endParaRPr>
          </a:p>
        </p:txBody>
      </p:sp>
      <p:sp>
        <p:nvSpPr>
          <p:cNvPr id="3" name="Left Brace 2">
            <a:extLst>
              <a:ext uri="{FF2B5EF4-FFF2-40B4-BE49-F238E27FC236}"/>
            </a:extLst>
          </p:cNvPr>
          <p:cNvSpPr/>
          <p:nvPr/>
        </p:nvSpPr>
        <p:spPr>
          <a:xfrm>
            <a:off x="238125" y="2903538"/>
            <a:ext cx="266700" cy="2262187"/>
          </a:xfrm>
          <a:prstGeom prst="leftBrace">
            <a:avLst>
              <a:gd name="adj1" fmla="val 8333"/>
              <a:gd name="adj2" fmla="val 51064"/>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eaLnBrk="0" fontAlgn="base" hangingPunct="0">
              <a:spcBef>
                <a:spcPct val="0"/>
              </a:spcBef>
              <a:spcAft>
                <a:spcPct val="0"/>
              </a:spcAft>
              <a:defRPr/>
            </a:pPr>
            <a:endParaRPr lang="en-US">
              <a:solidFill>
                <a:prstClr val="black"/>
              </a:solidFill>
            </a:endParaRPr>
          </a:p>
        </p:txBody>
      </p:sp>
    </p:spTree>
    <p:extLst>
      <p:ext uri="{BB962C8B-B14F-4D97-AF65-F5344CB8AC3E}">
        <p14:creationId xmlns:p14="http://schemas.microsoft.com/office/powerpoint/2010/main" val="1590681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1"/>
          <p:cNvSpPr>
            <a:spLocks noGrp="1" noChangeAspect="1"/>
          </p:cNvSpPr>
          <p:nvPr>
            <p:ph type="sldNum" sz="quarter" idx="16"/>
          </p:nvPr>
        </p:nvSpPr>
        <p:spPr bwMode="auto">
          <a:xfrm>
            <a:off x="1524000" y="6570663"/>
            <a:ext cx="498475"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A400D99-DA6A-6245-A68F-CB91D4009B72}" type="slidenum">
              <a:rPr altLang="en-US" sz="1400">
                <a:solidFill>
                  <a:srgbClr val="000000"/>
                </a:solidFill>
                <a:latin typeface="Calibri" charset="0"/>
              </a:rPr>
              <a:pPr fontAlgn="base">
                <a:lnSpc>
                  <a:spcPct val="100000"/>
                </a:lnSpc>
                <a:spcBef>
                  <a:spcPct val="0"/>
                </a:spcBef>
                <a:spcAft>
                  <a:spcPct val="0"/>
                </a:spcAft>
                <a:buSzTx/>
                <a:buFontTx/>
                <a:buNone/>
              </a:pPr>
              <a:t>8</a:t>
            </a:fld>
            <a:endParaRPr altLang="en-US" sz="1400">
              <a:solidFill>
                <a:srgbClr val="000000"/>
              </a:solidFill>
              <a:latin typeface="Calibri" charset="0"/>
            </a:endParaRPr>
          </a:p>
        </p:txBody>
      </p:sp>
      <p:sp>
        <p:nvSpPr>
          <p:cNvPr id="3" name="Title 2">
            <a:extLst>
              <a:ext uri="{FF2B5EF4-FFF2-40B4-BE49-F238E27FC236}"/>
            </a:extLst>
          </p:cNvPr>
          <p:cNvSpPr>
            <a:spLocks noGrp="1" noChangeAspect="1"/>
          </p:cNvSpPr>
          <p:nvPr>
            <p:ph type="title"/>
          </p:nvPr>
        </p:nvSpPr>
        <p:spPr>
          <a:xfrm>
            <a:off x="223838" y="260350"/>
            <a:ext cx="11534775" cy="939800"/>
          </a:xfrm>
        </p:spPr>
        <p:txBody>
          <a:bodyPr>
            <a:noAutofit/>
          </a:bodyPr>
          <a:lstStyle/>
          <a:p>
            <a:pPr eaLnBrk="1" fontAlgn="auto" hangingPunct="1">
              <a:spcAft>
                <a:spcPts val="0"/>
              </a:spcAft>
              <a:defRPr/>
            </a:pPr>
            <a:r>
              <a:rPr lang="en-GB" sz="3200" dirty="0" smtClean="0"/>
              <a:t>Next </a:t>
            </a:r>
            <a:r>
              <a:rPr lang="en-GB" sz="3200" dirty="0"/>
              <a:t>steps: from TW positioning to ontology &amp; reasoning</a:t>
            </a:r>
            <a:endParaRPr lang="en-US" sz="1100" dirty="0"/>
          </a:p>
        </p:txBody>
      </p:sp>
      <p:sp>
        <p:nvSpPr>
          <p:cNvPr id="5" name="Pentagon 4">
            <a:extLst>
              <a:ext uri="{FF2B5EF4-FFF2-40B4-BE49-F238E27FC236}"/>
            </a:extLst>
          </p:cNvPr>
          <p:cNvSpPr>
            <a:spLocks noChangeAspect="1"/>
          </p:cNvSpPr>
          <p:nvPr/>
        </p:nvSpPr>
        <p:spPr>
          <a:xfrm>
            <a:off x="1909763" y="2001838"/>
            <a:ext cx="3017837" cy="93821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Current state</a:t>
            </a:r>
            <a:endParaRPr lang="en-US" sz="1600" b="1" dirty="0">
              <a:solidFill>
                <a:prstClr val="white"/>
              </a:solidFill>
            </a:endParaRPr>
          </a:p>
        </p:txBody>
      </p:sp>
      <p:sp>
        <p:nvSpPr>
          <p:cNvPr id="8" name="Pentagon 7">
            <a:extLst>
              <a:ext uri="{FF2B5EF4-FFF2-40B4-BE49-F238E27FC236}"/>
            </a:extLst>
          </p:cNvPr>
          <p:cNvSpPr>
            <a:spLocks noChangeAspect="1"/>
          </p:cNvSpPr>
          <p:nvPr/>
        </p:nvSpPr>
        <p:spPr>
          <a:xfrm>
            <a:off x="1909763" y="4179888"/>
            <a:ext cx="3017837" cy="9398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Trust language</a:t>
            </a:r>
            <a:endParaRPr lang="en-US" sz="1600" b="1" dirty="0">
              <a:solidFill>
                <a:prstClr val="white"/>
              </a:solidFill>
            </a:endParaRPr>
          </a:p>
        </p:txBody>
      </p:sp>
      <p:sp>
        <p:nvSpPr>
          <p:cNvPr id="6" name="Chevron 5">
            <a:extLst>
              <a:ext uri="{FF2B5EF4-FFF2-40B4-BE49-F238E27FC236}"/>
            </a:extLst>
          </p:cNvPr>
          <p:cNvSpPr>
            <a:spLocks noChangeAspect="1"/>
          </p:cNvSpPr>
          <p:nvPr/>
        </p:nvSpPr>
        <p:spPr>
          <a:xfrm>
            <a:off x="4748213" y="2028825"/>
            <a:ext cx="5545137" cy="9398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CPS framework positions trustworthiness within CPS and allows the technologists to decompose this concept</a:t>
            </a:r>
            <a:endParaRPr lang="en-US" sz="1400" b="1" dirty="0">
              <a:solidFill>
                <a:schemeClr val="accent1">
                  <a:lumMod val="75000"/>
                </a:schemeClr>
              </a:solidFill>
            </a:endParaRPr>
          </a:p>
        </p:txBody>
      </p:sp>
      <p:sp>
        <p:nvSpPr>
          <p:cNvPr id="11" name="Pentagon 10">
            <a:extLst>
              <a:ext uri="{FF2B5EF4-FFF2-40B4-BE49-F238E27FC236}"/>
            </a:extLst>
          </p:cNvPr>
          <p:cNvSpPr>
            <a:spLocks noChangeAspect="1"/>
          </p:cNvSpPr>
          <p:nvPr/>
        </p:nvSpPr>
        <p:spPr>
          <a:xfrm>
            <a:off x="1909763" y="3090863"/>
            <a:ext cx="3017837" cy="9398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82" eaLnBrk="1" fontAlgn="auto" hangingPunct="1">
              <a:spcBef>
                <a:spcPts val="0"/>
              </a:spcBef>
              <a:spcAft>
                <a:spcPts val="0"/>
              </a:spcAft>
              <a:defRPr/>
            </a:pPr>
            <a:r>
              <a:rPr lang="en-GB" sz="1600" b="1" dirty="0">
                <a:solidFill>
                  <a:prstClr val="white"/>
                </a:solidFill>
              </a:rPr>
              <a:t>Ontology and reasoning</a:t>
            </a:r>
            <a:endParaRPr lang="en-US" sz="1600" b="1" dirty="0">
              <a:solidFill>
                <a:prstClr val="white"/>
              </a:solidFill>
            </a:endParaRPr>
          </a:p>
        </p:txBody>
      </p:sp>
      <p:sp>
        <p:nvSpPr>
          <p:cNvPr id="12" name="Chevron 11">
            <a:extLst>
              <a:ext uri="{FF2B5EF4-FFF2-40B4-BE49-F238E27FC236}"/>
            </a:extLst>
          </p:cNvPr>
          <p:cNvSpPr/>
          <p:nvPr/>
        </p:nvSpPr>
        <p:spPr>
          <a:xfrm>
            <a:off x="4748213" y="3181350"/>
            <a:ext cx="5545137" cy="854075"/>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Future work needs to create a trustworthiness ontology matching the current CPS framework and reasoning algorithms to </a:t>
            </a:r>
            <a:r>
              <a:rPr lang="en-GB" sz="1400" b="1" dirty="0" err="1">
                <a:solidFill>
                  <a:schemeClr val="accent1">
                    <a:lumMod val="75000"/>
                  </a:schemeClr>
                </a:solidFill>
              </a:rPr>
              <a:t>analyze</a:t>
            </a:r>
            <a:r>
              <a:rPr lang="en-GB" sz="1400" b="1" dirty="0">
                <a:solidFill>
                  <a:schemeClr val="accent1">
                    <a:lumMod val="75000"/>
                  </a:schemeClr>
                </a:solidFill>
              </a:rPr>
              <a:t> trustworthiness</a:t>
            </a:r>
          </a:p>
        </p:txBody>
      </p:sp>
      <p:sp>
        <p:nvSpPr>
          <p:cNvPr id="13" name="Chevron 12">
            <a:extLst>
              <a:ext uri="{FF2B5EF4-FFF2-40B4-BE49-F238E27FC236}"/>
            </a:extLst>
          </p:cNvPr>
          <p:cNvSpPr>
            <a:spLocks noChangeAspect="1"/>
          </p:cNvSpPr>
          <p:nvPr/>
        </p:nvSpPr>
        <p:spPr>
          <a:xfrm>
            <a:off x="4748213" y="4202113"/>
            <a:ext cx="5545137" cy="9398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225410" lvl="1" defTabSz="457182" eaLnBrk="1" fontAlgn="auto" hangingPunct="1">
              <a:spcBef>
                <a:spcPts val="0"/>
              </a:spcBef>
              <a:spcAft>
                <a:spcPts val="0"/>
              </a:spcAft>
              <a:defRPr/>
            </a:pPr>
            <a:r>
              <a:rPr lang="en-GB" sz="1400" b="1" dirty="0">
                <a:solidFill>
                  <a:schemeClr val="accent1">
                    <a:lumMod val="75000"/>
                  </a:schemeClr>
                </a:solidFill>
              </a:rPr>
              <a:t>Trust language will need to be developed as a tool for trustworthiness calculus (building on existing ‘reasoning languages’ such as OCL, OWL, etc.)</a:t>
            </a:r>
            <a:endParaRPr lang="en-US" sz="1400" b="1"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P spid="11" grpId="0" animBg="1"/>
      <p:bldP spid="12"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53988" y="106363"/>
            <a:ext cx="11995150" cy="742950"/>
          </a:xfrm>
        </p:spPr>
        <p:txBody>
          <a:bodyPr>
            <a:noAutofit/>
          </a:bodyPr>
          <a:lstStyle/>
          <a:p>
            <a:pPr>
              <a:defRPr/>
            </a:pPr>
            <a:r>
              <a:rPr lang="en-US" sz="3200" dirty="0" smtClean="0">
                <a:effectLst/>
                <a:latin typeface="+mn-lt"/>
              </a:rPr>
              <a:t>Benefits </a:t>
            </a:r>
            <a:r>
              <a:rPr lang="en-US" sz="3200" dirty="0">
                <a:effectLst/>
                <a:latin typeface="+mn-lt"/>
              </a:rPr>
              <a:t>of a Standard-based Use Case Methodology</a:t>
            </a:r>
          </a:p>
        </p:txBody>
      </p:sp>
      <p:sp>
        <p:nvSpPr>
          <p:cNvPr id="3" name="Content Placeholder 2">
            <a:extLst>
              <a:ext uri="{FF2B5EF4-FFF2-40B4-BE49-F238E27FC236}"/>
            </a:extLst>
          </p:cNvPr>
          <p:cNvSpPr>
            <a:spLocks noGrp="1"/>
          </p:cNvSpPr>
          <p:nvPr>
            <p:ph idx="1"/>
          </p:nvPr>
        </p:nvSpPr>
        <p:spPr>
          <a:xfrm>
            <a:off x="420688" y="1711325"/>
            <a:ext cx="11461750" cy="4217988"/>
          </a:xfrm>
        </p:spPr>
        <p:txBody>
          <a:bodyPr>
            <a:noAutofit/>
          </a:bodyPr>
          <a:lstStyle/>
          <a:p>
            <a:pPr marL="171450" indent="-171450">
              <a:lnSpc>
                <a:spcPct val="100000"/>
              </a:lnSpc>
              <a:spcBef>
                <a:spcPts val="0"/>
              </a:spcBef>
              <a:spcAft>
                <a:spcPts val="1200"/>
              </a:spcAft>
              <a:buSzTx/>
              <a:buFont typeface="Arial" panose="020B0604020202020204" pitchFamily="34" charset="0"/>
              <a:buChar char="•"/>
              <a:defRPr/>
            </a:pPr>
            <a:r>
              <a:rPr lang="en-US" sz="3200" b="1" dirty="0">
                <a:solidFill>
                  <a:srgbClr val="0000CC"/>
                </a:solidFill>
              </a:rPr>
              <a:t>provide a standardized format and common understanding of use </a:t>
            </a:r>
            <a:r>
              <a:rPr lang="en-US" sz="3200" b="1" dirty="0" smtClean="0">
                <a:solidFill>
                  <a:srgbClr val="0000CC"/>
                </a:solidFill>
              </a:rPr>
              <a:t>cases, </a:t>
            </a:r>
            <a:r>
              <a:rPr lang="en-US" sz="3200" b="1" dirty="0" smtClean="0"/>
              <a:t>including </a:t>
            </a:r>
            <a:r>
              <a:rPr lang="en-US" sz="3200" b="1" dirty="0"/>
              <a:t>functionalities, actors and </a:t>
            </a:r>
            <a:r>
              <a:rPr lang="en-US" sz="3200" b="1" dirty="0" smtClean="0"/>
              <a:t>interactions</a:t>
            </a:r>
            <a:r>
              <a:rPr lang="en-US" sz="3200" b="1" dirty="0" smtClean="0">
                <a:solidFill>
                  <a:srgbClr val="0000CC"/>
                </a:solidFill>
              </a:rPr>
              <a:t> </a:t>
            </a:r>
            <a:r>
              <a:rPr lang="en-US" sz="3200" b="1" dirty="0"/>
              <a:t>of </a:t>
            </a:r>
            <a:r>
              <a:rPr lang="en-US" sz="3200" b="1" dirty="0" smtClean="0"/>
              <a:t>CPS</a:t>
            </a:r>
          </a:p>
          <a:p>
            <a:pPr marL="171450" indent="-171450">
              <a:lnSpc>
                <a:spcPct val="100000"/>
              </a:lnSpc>
              <a:spcBef>
                <a:spcPts val="0"/>
              </a:spcBef>
              <a:spcAft>
                <a:spcPts val="1200"/>
              </a:spcAft>
              <a:buSzTx/>
              <a:buFont typeface="Arial" panose="020B0604020202020204" pitchFamily="34" charset="0"/>
              <a:buChar char="•"/>
              <a:defRPr/>
            </a:pPr>
            <a:r>
              <a:rPr lang="en-US" sz="3200" b="1" dirty="0" smtClean="0">
                <a:solidFill>
                  <a:srgbClr val="0000CC"/>
                </a:solidFill>
              </a:rPr>
              <a:t>help to easily understand functions and requirements </a:t>
            </a:r>
            <a:r>
              <a:rPr lang="en-US" sz="3200" b="1" dirty="0" smtClean="0"/>
              <a:t>of CPS </a:t>
            </a:r>
          </a:p>
          <a:p>
            <a:pPr marL="171450" indent="-171450">
              <a:lnSpc>
                <a:spcPct val="100000"/>
              </a:lnSpc>
              <a:spcBef>
                <a:spcPts val="0"/>
              </a:spcBef>
              <a:spcAft>
                <a:spcPts val="1200"/>
              </a:spcAft>
              <a:buSzTx/>
              <a:buFont typeface="Arial" panose="020B0604020202020204" pitchFamily="34" charset="0"/>
              <a:buChar char="•"/>
              <a:defRPr/>
            </a:pPr>
            <a:r>
              <a:rPr lang="en-US" sz="3200" b="1" dirty="0" smtClean="0">
                <a:solidFill>
                  <a:srgbClr val="0000CC"/>
                </a:solidFill>
              </a:rPr>
              <a:t>help </a:t>
            </a:r>
            <a:r>
              <a:rPr lang="en-US" sz="3200" b="1" dirty="0">
                <a:solidFill>
                  <a:srgbClr val="0000CC"/>
                </a:solidFill>
              </a:rPr>
              <a:t>to easily exchange or share of use cases </a:t>
            </a:r>
            <a:r>
              <a:rPr lang="en-US" sz="3200" b="1" dirty="0"/>
              <a:t>among CPS </a:t>
            </a:r>
            <a:r>
              <a:rPr lang="en-US" sz="3200" b="1" dirty="0" smtClean="0"/>
              <a:t>development </a:t>
            </a:r>
            <a:r>
              <a:rPr lang="en-US" sz="3200" b="1" dirty="0"/>
              <a:t>processes</a:t>
            </a:r>
          </a:p>
          <a:p>
            <a:pPr>
              <a:buFont typeface="Arial" panose="020B0604020202020204" pitchFamily="34" charset="0"/>
              <a:buChar char="•"/>
              <a:defRPr/>
            </a:pPr>
            <a:endParaRPr lang="en-US" sz="3200" dirty="0"/>
          </a:p>
          <a:p>
            <a:pPr>
              <a:buFont typeface="Arial" panose="020B0604020202020204" pitchFamily="34" charset="0"/>
              <a:buChar char="•"/>
              <a:defRPr/>
            </a:pPr>
            <a:endParaRPr lang="en-US" sz="3200" dirty="0"/>
          </a:p>
        </p:txBody>
      </p:sp>
    </p:spTree>
    <p:extLst>
      <p:ext uri="{BB962C8B-B14F-4D97-AF65-F5344CB8AC3E}">
        <p14:creationId xmlns:p14="http://schemas.microsoft.com/office/powerpoint/2010/main" val="19294517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503238" y="430213"/>
            <a:ext cx="10936287" cy="711200"/>
          </a:xfrm>
        </p:spPr>
        <p:txBody>
          <a:bodyPr>
            <a:noAutofit/>
          </a:bodyPr>
          <a:lstStyle/>
          <a:p>
            <a:pPr eaLnBrk="1" fontAlgn="auto" hangingPunct="1">
              <a:spcAft>
                <a:spcPts val="0"/>
              </a:spcAft>
              <a:defRPr/>
            </a:pPr>
            <a:r>
              <a:rPr lang="en-US" sz="3600" dirty="0" smtClean="0"/>
              <a:t>Model Realization</a:t>
            </a:r>
            <a:endParaRPr lang="en-US" sz="3600" dirty="0"/>
          </a:p>
        </p:txBody>
      </p:sp>
      <p:sp>
        <p:nvSpPr>
          <p:cNvPr id="13721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59A4F729-EE43-6F46-A0CA-AEE70E29E0B9}" type="slidenum">
              <a:rPr altLang="en-US" sz="1400">
                <a:solidFill>
                  <a:srgbClr val="339966"/>
                </a:solidFill>
                <a:latin typeface="Calibri" charset="0"/>
              </a:rPr>
              <a:pPr fontAlgn="base">
                <a:lnSpc>
                  <a:spcPct val="100000"/>
                </a:lnSpc>
                <a:spcBef>
                  <a:spcPct val="0"/>
                </a:spcBef>
                <a:spcAft>
                  <a:spcPct val="0"/>
                </a:spcAft>
                <a:buSzTx/>
                <a:buFontTx/>
                <a:buNone/>
              </a:pPr>
              <a:t>81</a:t>
            </a:fld>
            <a:endParaRPr altLang="en-US" sz="1400">
              <a:solidFill>
                <a:srgbClr val="339966"/>
              </a:solidFill>
              <a:latin typeface="Calibri" charset="0"/>
            </a:endParaRPr>
          </a:p>
        </p:txBody>
      </p:sp>
    </p:spTree>
    <p:extLst>
      <p:ext uri="{BB962C8B-B14F-4D97-AF65-F5344CB8AC3E}">
        <p14:creationId xmlns:p14="http://schemas.microsoft.com/office/powerpoint/2010/main" val="6725662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331788" y="271463"/>
            <a:ext cx="10515600" cy="815975"/>
          </a:xfrm>
        </p:spPr>
        <p:txBody>
          <a:bodyPr/>
          <a:lstStyle/>
          <a:p>
            <a:pPr eaLnBrk="1" fontAlgn="auto" hangingPunct="1">
              <a:spcAft>
                <a:spcPts val="0"/>
              </a:spcAft>
              <a:defRPr/>
            </a:pPr>
            <a:r>
              <a:rPr lang="en-US" sz="3200" dirty="0" smtClean="0">
                <a:ea typeface="Arial" charset="0"/>
                <a:cs typeface="Arial" charset="0"/>
              </a:rPr>
              <a:t>CPS </a:t>
            </a:r>
            <a:r>
              <a:rPr lang="en-US" sz="3200" dirty="0">
                <a:ea typeface="Arial" charset="0"/>
                <a:cs typeface="Arial" charset="0"/>
              </a:rPr>
              <a:t>Framework Modeling Tools</a:t>
            </a:r>
          </a:p>
        </p:txBody>
      </p:sp>
      <p:graphicFrame>
        <p:nvGraphicFramePr>
          <p:cNvPr id="2" name="Content Placeholder 1">
            <a:extLst>
              <a:ext uri="{FF2B5EF4-FFF2-40B4-BE49-F238E27FC236}"/>
            </a:extLst>
          </p:cNvPr>
          <p:cNvGraphicFramePr>
            <a:graphicFrameLocks noGrp="1"/>
          </p:cNvGraphicFramePr>
          <p:nvPr>
            <p:ph idx="1"/>
          </p:nvPr>
        </p:nvGraphicFramePr>
        <p:xfrm>
          <a:off x="1623902" y="1416452"/>
          <a:ext cx="8944196" cy="282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824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1A4F1CD-8B87-AF4A-A950-47CED8856F1D}"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82</a:t>
            </a:fld>
            <a:endParaRPr altLang="en-US" sz="1400">
              <a:solidFill>
                <a:srgbClr val="339966"/>
              </a:solidFill>
              <a:ea typeface="Arial" charset="0"/>
              <a:cs typeface="Arial" charset="0"/>
            </a:endParaRPr>
          </a:p>
        </p:txBody>
      </p:sp>
      <p:sp>
        <p:nvSpPr>
          <p:cNvPr id="3" name="Rectangle: Rounded Corners 2">
            <a:extLst>
              <a:ext uri="{FF2B5EF4-FFF2-40B4-BE49-F238E27FC236}"/>
            </a:extLst>
          </p:cNvPr>
          <p:cNvSpPr/>
          <p:nvPr/>
        </p:nvSpPr>
        <p:spPr>
          <a:xfrm>
            <a:off x="8848725" y="5027613"/>
            <a:ext cx="1719263" cy="1341437"/>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defRPr/>
            </a:pPr>
            <a:r>
              <a:rPr lang="en-US" altLang="en-US" sz="1800" dirty="0" smtClean="0">
                <a:solidFill>
                  <a:srgbClr val="FFFFFF"/>
                </a:solidFill>
                <a:ea typeface="Arial" charset="0"/>
                <a:cs typeface="Arial" charset="0"/>
              </a:rPr>
              <a:t>CPS</a:t>
            </a:r>
          </a:p>
          <a:p>
            <a:pPr algn="ctr" fontAlgn="base">
              <a:lnSpc>
                <a:spcPct val="100000"/>
              </a:lnSpc>
              <a:spcBef>
                <a:spcPct val="0"/>
              </a:spcBef>
              <a:spcAft>
                <a:spcPct val="0"/>
              </a:spcAft>
              <a:buSzTx/>
              <a:buFontTx/>
              <a:buNone/>
              <a:defRPr/>
            </a:pPr>
            <a:r>
              <a:rPr lang="en-US" altLang="en-US" sz="1800" dirty="0" smtClean="0">
                <a:solidFill>
                  <a:srgbClr val="FFFFFF"/>
                </a:solidFill>
                <a:ea typeface="Arial" charset="0"/>
                <a:cs typeface="Arial" charset="0"/>
              </a:rPr>
              <a:t>Relate Concerns to Structure</a:t>
            </a:r>
          </a:p>
          <a:p>
            <a:pPr algn="ctr" fontAlgn="base">
              <a:lnSpc>
                <a:spcPct val="100000"/>
              </a:lnSpc>
              <a:spcBef>
                <a:spcPct val="0"/>
              </a:spcBef>
              <a:spcAft>
                <a:spcPct val="0"/>
              </a:spcAft>
              <a:buSzTx/>
              <a:buFontTx/>
              <a:buNone/>
              <a:defRPr/>
            </a:pPr>
            <a:r>
              <a:rPr lang="en-US" altLang="en-US" sz="1800" dirty="0" err="1" smtClean="0">
                <a:solidFill>
                  <a:srgbClr val="FFFFFF"/>
                </a:solidFill>
                <a:ea typeface="Arial" charset="0"/>
                <a:cs typeface="Arial" charset="0"/>
              </a:rPr>
              <a:t>xml:xsd</a:t>
            </a:r>
            <a:endParaRPr lang="en-US" altLang="en-US" sz="1800" dirty="0" smtClean="0">
              <a:solidFill>
                <a:srgbClr val="FFFFFF"/>
              </a:solidFill>
              <a:ea typeface="Arial" charset="0"/>
              <a:cs typeface="Arial" charset="0"/>
            </a:endParaRPr>
          </a:p>
        </p:txBody>
      </p:sp>
      <p:sp>
        <p:nvSpPr>
          <p:cNvPr id="7" name="Rectangle: Rounded Corners 6">
            <a:extLst>
              <a:ext uri="{FF2B5EF4-FFF2-40B4-BE49-F238E27FC236}"/>
            </a:extLst>
          </p:cNvPr>
          <p:cNvSpPr/>
          <p:nvPr/>
        </p:nvSpPr>
        <p:spPr>
          <a:xfrm>
            <a:off x="1624013" y="4979988"/>
            <a:ext cx="1677987" cy="1341437"/>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defRPr/>
            </a:pPr>
            <a:r>
              <a:rPr lang="en-US" altLang="en-US" sz="1800" dirty="0" smtClean="0">
                <a:solidFill>
                  <a:srgbClr val="FFFFFF"/>
                </a:solidFill>
                <a:ea typeface="Arial" charset="0"/>
                <a:cs typeface="Arial" charset="0"/>
              </a:rPr>
              <a:t>Reasoning and Assessments</a:t>
            </a:r>
          </a:p>
          <a:p>
            <a:pPr algn="ctr" fontAlgn="base">
              <a:lnSpc>
                <a:spcPct val="100000"/>
              </a:lnSpc>
              <a:spcBef>
                <a:spcPct val="0"/>
              </a:spcBef>
              <a:spcAft>
                <a:spcPct val="0"/>
              </a:spcAft>
              <a:buSzTx/>
              <a:buFontTx/>
              <a:buNone/>
              <a:defRPr/>
            </a:pPr>
            <a:r>
              <a:rPr lang="en-US" altLang="en-US" sz="1800" dirty="0" err="1" smtClean="0">
                <a:solidFill>
                  <a:srgbClr val="FFFFFF"/>
                </a:solidFill>
                <a:ea typeface="Arial" charset="0"/>
                <a:cs typeface="Arial" charset="0"/>
              </a:rPr>
              <a:t>owl:sparql</a:t>
            </a:r>
            <a:endParaRPr lang="en-US" altLang="en-US" sz="1800" dirty="0" smtClean="0">
              <a:solidFill>
                <a:srgbClr val="FFFFFF"/>
              </a:solidFill>
              <a:ea typeface="Arial" charset="0"/>
              <a:cs typeface="Arial" charset="0"/>
            </a:endParaRPr>
          </a:p>
        </p:txBody>
      </p:sp>
      <p:pic>
        <p:nvPicPr>
          <p:cNvPr id="138246" name="Picture 8"/>
          <p:cNvPicPr>
            <a:picLocks noChangeAspect="1"/>
          </p:cNvPicPr>
          <p:nvPr/>
        </p:nvPicPr>
        <p:blipFill>
          <a:blip r:embed="rId7">
            <a:extLst>
              <a:ext uri="{28A0092B-C50C-407E-A947-70E740481C1C}">
                <a14:useLocalDpi xmlns:a14="http://schemas.microsoft.com/office/drawing/2010/main" val="0"/>
              </a:ext>
            </a:extLst>
          </a:blip>
          <a:srcRect l="10384" t="18118" r="10925" b="13591"/>
          <a:stretch>
            <a:fillRect/>
          </a:stretch>
        </p:blipFill>
        <p:spPr bwMode="auto">
          <a:xfrm>
            <a:off x="5434013" y="3267075"/>
            <a:ext cx="150653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3684588"/>
            <a:ext cx="1174750"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8" name="Picture 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94125" y="3605213"/>
            <a:ext cx="10398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Rounded Corners 32">
            <a:extLst>
              <a:ext uri="{FF2B5EF4-FFF2-40B4-BE49-F238E27FC236}"/>
            </a:extLst>
          </p:cNvPr>
          <p:cNvSpPr/>
          <p:nvPr/>
        </p:nvSpPr>
        <p:spPr>
          <a:xfrm>
            <a:off x="5327650" y="4979988"/>
            <a:ext cx="1719263" cy="1341437"/>
          </a:xfrm>
          <a:prstGeom prst="round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prstClr val="white"/>
                </a:solidFill>
                <a:ea typeface="Arial" charset="0"/>
                <a:cs typeface="Arial" charset="0"/>
              </a:rPr>
              <a:t>CPS Assurance and Code-Generation</a:t>
            </a:r>
          </a:p>
        </p:txBody>
      </p:sp>
    </p:spTree>
    <p:extLst>
      <p:ext uri="{BB962C8B-B14F-4D97-AF65-F5344CB8AC3E}">
        <p14:creationId xmlns:p14="http://schemas.microsoft.com/office/powerpoint/2010/main" val="16152354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extLst>
          </p:cNvPr>
          <p:cNvSpPr>
            <a:spLocks noGrp="1"/>
          </p:cNvSpPr>
          <p:nvPr>
            <p:ph type="title"/>
          </p:nvPr>
        </p:nvSpPr>
        <p:spPr>
          <a:xfrm>
            <a:off x="317500" y="187325"/>
            <a:ext cx="10515600" cy="803275"/>
          </a:xfrm>
        </p:spPr>
        <p:txBody>
          <a:bodyPr/>
          <a:lstStyle/>
          <a:p>
            <a:pPr eaLnBrk="1" fontAlgn="auto" hangingPunct="1">
              <a:spcAft>
                <a:spcPts val="0"/>
              </a:spcAft>
              <a:defRPr/>
            </a:pPr>
            <a:r>
              <a:rPr lang="en-US" sz="3200" dirty="0" smtClean="0">
                <a:ea typeface="Arial" charset="0"/>
                <a:cs typeface="Arial" charset="0"/>
              </a:rPr>
              <a:t>NIST </a:t>
            </a:r>
            <a:r>
              <a:rPr lang="en-US" sz="3200" dirty="0">
                <a:ea typeface="Arial" charset="0"/>
                <a:cs typeface="Arial" charset="0"/>
              </a:rPr>
              <a:t>CPS Framework</a:t>
            </a:r>
          </a:p>
        </p:txBody>
      </p:sp>
      <p:sp>
        <p:nvSpPr>
          <p:cNvPr id="13926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4415985-52C9-1B4F-AFE1-7CF917E405C7}"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83</a:t>
            </a:fld>
            <a:endParaRPr altLang="en-US" sz="1400">
              <a:solidFill>
                <a:srgbClr val="339966"/>
              </a:solidFill>
              <a:ea typeface="Arial" charset="0"/>
              <a:cs typeface="Arial" charset="0"/>
            </a:endParaRPr>
          </a:p>
        </p:txBody>
      </p:sp>
      <p:pic>
        <p:nvPicPr>
          <p:cNvPr id="1392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327150"/>
            <a:ext cx="8634412" cy="4856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extLst>
          </p:cNvPr>
          <p:cNvSpPr txBox="1"/>
          <p:nvPr/>
        </p:nvSpPr>
        <p:spPr>
          <a:xfrm>
            <a:off x="95250" y="931863"/>
            <a:ext cx="12001500" cy="523875"/>
          </a:xfrm>
          <a:prstGeom prst="rect">
            <a:avLst/>
          </a:prstGeom>
          <a:noFill/>
        </p:spPr>
        <p:txBody>
          <a:bodyPr>
            <a:spAutoFit/>
          </a:bodyPr>
          <a:lstStyle/>
          <a:p>
            <a:pPr algn="ctr">
              <a:defRPr/>
            </a:pPr>
            <a:r>
              <a:rPr lang="en-US" sz="2800" b="1" i="1" dirty="0">
                <a:solidFill>
                  <a:srgbClr val="008000"/>
                </a:solidFill>
                <a:ea typeface="Arial" charset="0"/>
                <a:cs typeface="Arial" charset="0"/>
              </a:rPr>
              <a:t>‘Concern-driven’: holistic, integrated approach to CPS/</a:t>
            </a:r>
            <a:r>
              <a:rPr lang="en-US" sz="2800" b="1" i="1" dirty="0" err="1">
                <a:solidFill>
                  <a:srgbClr val="008000"/>
                </a:solidFill>
                <a:ea typeface="Arial" charset="0"/>
                <a:cs typeface="Arial" charset="0"/>
              </a:rPr>
              <a:t>IoT</a:t>
            </a:r>
            <a:r>
              <a:rPr lang="en-US" sz="2800" b="1" i="1" dirty="0">
                <a:solidFill>
                  <a:srgbClr val="008000"/>
                </a:solidFill>
                <a:ea typeface="Arial" charset="0"/>
                <a:cs typeface="Arial" charset="0"/>
              </a:rPr>
              <a:t> concerns</a:t>
            </a:r>
            <a:r>
              <a:rPr lang="en-US" sz="2800" b="1" i="1" dirty="0">
                <a:solidFill>
                  <a:srgbClr val="70AD47"/>
                </a:solidFill>
                <a:ea typeface="Arial" charset="0"/>
                <a:cs typeface="Arial" charset="0"/>
              </a:rPr>
              <a:t>.</a:t>
            </a:r>
          </a:p>
        </p:txBody>
      </p:sp>
      <p:cxnSp>
        <p:nvCxnSpPr>
          <p:cNvPr id="81" name="Straight Connector 80">
            <a:extLst>
              <a:ext uri="{FF2B5EF4-FFF2-40B4-BE49-F238E27FC236}"/>
            </a:extLst>
          </p:cNvPr>
          <p:cNvCxnSpPr/>
          <p:nvPr/>
        </p:nvCxnSpPr>
        <p:spPr>
          <a:xfrm>
            <a:off x="-9525" y="6519863"/>
            <a:ext cx="12192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9270" name="Content Placeholder 2"/>
          <p:cNvSpPr>
            <a:spLocks noGrp="1"/>
          </p:cNvSpPr>
          <p:nvPr>
            <p:ph idx="4294967295"/>
          </p:nvPr>
        </p:nvSpPr>
        <p:spPr>
          <a:xfrm>
            <a:off x="4835525" y="6119813"/>
            <a:ext cx="7261225" cy="252412"/>
          </a:xfrm>
        </p:spPr>
        <p:txBody>
          <a:bodyPr/>
          <a:lstStyle/>
          <a:p>
            <a:pPr eaLnBrk="1" hangingPunct="1"/>
            <a:r>
              <a:rPr lang="en-US" altLang="en-US" sz="1400" b="1">
                <a:ea typeface="Arial" charset="0"/>
                <a:cs typeface="Arial" charset="0"/>
              </a:rPr>
              <a:t>CPS Framework Release 1.0 (May2016) available at </a:t>
            </a:r>
            <a:r>
              <a:rPr lang="en-US" altLang="en-US" sz="1400">
                <a:ea typeface="Arial" charset="0"/>
                <a:cs typeface="Arial" charset="0"/>
                <a:hlinkClick r:id="rId3"/>
              </a:rPr>
              <a:t>https://pages.nist.gov/cpspwg/</a:t>
            </a:r>
            <a:r>
              <a:rPr lang="en-US" altLang="en-US" sz="1400">
                <a:ea typeface="Arial" charset="0"/>
                <a:cs typeface="Arial" charset="0"/>
              </a:rPr>
              <a:t> </a:t>
            </a:r>
          </a:p>
        </p:txBody>
      </p:sp>
    </p:spTree>
    <p:extLst>
      <p:ext uri="{BB962C8B-B14F-4D97-AF65-F5344CB8AC3E}">
        <p14:creationId xmlns:p14="http://schemas.microsoft.com/office/powerpoint/2010/main" val="9219810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09563" y="307975"/>
            <a:ext cx="10515600" cy="709613"/>
          </a:xfrm>
        </p:spPr>
        <p:txBody>
          <a:bodyPr/>
          <a:lstStyle/>
          <a:p>
            <a:pPr eaLnBrk="1" fontAlgn="auto" hangingPunct="1">
              <a:spcAft>
                <a:spcPts val="0"/>
              </a:spcAft>
              <a:defRPr/>
            </a:pPr>
            <a:r>
              <a:rPr lang="en-US" sz="3200" dirty="0" smtClean="0">
                <a:ea typeface="Arial" charset="0"/>
                <a:cs typeface="Arial" charset="0"/>
              </a:rPr>
              <a:t>Crash </a:t>
            </a:r>
            <a:r>
              <a:rPr lang="en-US" sz="3200" dirty="0">
                <a:ea typeface="Arial" charset="0"/>
                <a:cs typeface="Arial" charset="0"/>
              </a:rPr>
              <a:t>course in UML</a:t>
            </a:r>
          </a:p>
        </p:txBody>
      </p:sp>
      <p:sp>
        <p:nvSpPr>
          <p:cNvPr id="14029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62D2D1F-C201-C24A-A55D-F582D65151CD}"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84</a:t>
            </a:fld>
            <a:endParaRPr altLang="en-US" sz="1400">
              <a:solidFill>
                <a:srgbClr val="339966"/>
              </a:solidFill>
              <a:ea typeface="Arial" charset="0"/>
              <a:cs typeface="Arial" charset="0"/>
            </a:endParaRPr>
          </a:p>
        </p:txBody>
      </p:sp>
      <p:pic>
        <p:nvPicPr>
          <p:cNvPr id="140291"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00" y="3490913"/>
            <a:ext cx="73517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Box 16"/>
          <p:cNvSpPr txBox="1">
            <a:spLocks noChangeArrowheads="1"/>
          </p:cNvSpPr>
          <p:nvPr/>
        </p:nvSpPr>
        <p:spPr bwMode="auto">
          <a:xfrm>
            <a:off x="1714500" y="4725988"/>
            <a:ext cx="56594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600" b="1">
                <a:solidFill>
                  <a:prstClr val="black"/>
                </a:solidFill>
                <a:ea typeface="Arial" charset="0"/>
                <a:cs typeface="Arial" charset="0"/>
              </a:rPr>
              <a:t>Multiplicity in Aggregation, Composition, or Association</a:t>
            </a:r>
          </a:p>
          <a:p>
            <a:pPr fontAlgn="base">
              <a:lnSpc>
                <a:spcPct val="100000"/>
              </a:lnSpc>
              <a:spcBef>
                <a:spcPct val="0"/>
              </a:spcBef>
              <a:spcAft>
                <a:spcPct val="0"/>
              </a:spcAft>
              <a:buSzTx/>
              <a:buFontTx/>
              <a:buNone/>
            </a:pPr>
            <a:r>
              <a:rPr lang="en-US" altLang="en-US" sz="1600">
                <a:solidFill>
                  <a:prstClr val="black"/>
                </a:solidFill>
                <a:ea typeface="Arial" charset="0"/>
                <a:cs typeface="Arial" charset="0"/>
              </a:rPr>
              <a:t>* - any number 0..1 - zero or one</a:t>
            </a:r>
          </a:p>
          <a:p>
            <a:pPr fontAlgn="base">
              <a:lnSpc>
                <a:spcPct val="100000"/>
              </a:lnSpc>
              <a:spcBef>
                <a:spcPct val="0"/>
              </a:spcBef>
              <a:spcAft>
                <a:spcPct val="0"/>
              </a:spcAft>
              <a:buSzTx/>
              <a:buFontTx/>
              <a:buNone/>
            </a:pPr>
            <a:r>
              <a:rPr lang="en-US" altLang="en-US" sz="1600">
                <a:solidFill>
                  <a:prstClr val="black"/>
                </a:solidFill>
                <a:ea typeface="Arial" charset="0"/>
                <a:cs typeface="Arial" charset="0"/>
              </a:rPr>
              <a:t>1 - exactly 1 </a:t>
            </a:r>
          </a:p>
          <a:p>
            <a:pPr fontAlgn="base">
              <a:lnSpc>
                <a:spcPct val="100000"/>
              </a:lnSpc>
              <a:spcBef>
                <a:spcPct val="0"/>
              </a:spcBef>
              <a:spcAft>
                <a:spcPct val="0"/>
              </a:spcAft>
              <a:buSzTx/>
              <a:buFontTx/>
              <a:buNone/>
            </a:pPr>
            <a:r>
              <a:rPr lang="en-US" altLang="en-US" sz="1600">
                <a:solidFill>
                  <a:prstClr val="black"/>
                </a:solidFill>
                <a:ea typeface="Arial" charset="0"/>
                <a:cs typeface="Arial" charset="0"/>
              </a:rPr>
              <a:t>1..* - 1 or more</a:t>
            </a:r>
          </a:p>
          <a:p>
            <a:pPr fontAlgn="base">
              <a:lnSpc>
                <a:spcPct val="100000"/>
              </a:lnSpc>
              <a:spcBef>
                <a:spcPct val="0"/>
              </a:spcBef>
              <a:spcAft>
                <a:spcPct val="0"/>
              </a:spcAft>
              <a:buSzTx/>
              <a:buFontTx/>
              <a:buNone/>
            </a:pPr>
            <a:r>
              <a:rPr lang="en-US" altLang="en-US" sz="1600" i="1">
                <a:solidFill>
                  <a:prstClr val="black"/>
                </a:solidFill>
                <a:ea typeface="Arial" charset="0"/>
                <a:cs typeface="Arial" charset="0"/>
              </a:rPr>
              <a:t>n </a:t>
            </a:r>
            <a:r>
              <a:rPr lang="en-US" altLang="en-US" sz="1600">
                <a:solidFill>
                  <a:prstClr val="black"/>
                </a:solidFill>
                <a:ea typeface="Arial" charset="0"/>
                <a:cs typeface="Arial" charset="0"/>
              </a:rPr>
              <a:t>- exactly </a:t>
            </a:r>
            <a:r>
              <a:rPr lang="en-US" altLang="en-US" sz="1600" i="1">
                <a:solidFill>
                  <a:prstClr val="black"/>
                </a:solidFill>
                <a:ea typeface="Arial" charset="0"/>
                <a:cs typeface="Arial" charset="0"/>
              </a:rPr>
              <a:t>n </a:t>
            </a:r>
          </a:p>
          <a:p>
            <a:pPr fontAlgn="base">
              <a:lnSpc>
                <a:spcPct val="100000"/>
              </a:lnSpc>
              <a:spcBef>
                <a:spcPct val="0"/>
              </a:spcBef>
              <a:spcAft>
                <a:spcPct val="0"/>
              </a:spcAft>
              <a:buSzTx/>
              <a:buFontTx/>
              <a:buNone/>
            </a:pPr>
            <a:r>
              <a:rPr lang="en-US" altLang="en-US" sz="1600" i="1">
                <a:solidFill>
                  <a:prstClr val="black"/>
                </a:solidFill>
                <a:ea typeface="Arial" charset="0"/>
                <a:cs typeface="Arial" charset="0"/>
              </a:rPr>
              <a:t>n </a:t>
            </a:r>
            <a:r>
              <a:rPr lang="en-US" altLang="en-US" sz="1600">
                <a:solidFill>
                  <a:prstClr val="black"/>
                </a:solidFill>
                <a:ea typeface="Arial" charset="0"/>
                <a:cs typeface="Arial" charset="0"/>
              </a:rPr>
              <a:t>.. </a:t>
            </a:r>
            <a:r>
              <a:rPr lang="en-US" altLang="en-US" sz="1600" i="1">
                <a:solidFill>
                  <a:prstClr val="black"/>
                </a:solidFill>
                <a:ea typeface="Arial" charset="0"/>
                <a:cs typeface="Arial" charset="0"/>
              </a:rPr>
              <a:t>m </a:t>
            </a:r>
            <a:r>
              <a:rPr lang="en-US" altLang="en-US" sz="1600">
                <a:solidFill>
                  <a:prstClr val="black"/>
                </a:solidFill>
                <a:ea typeface="Arial" charset="0"/>
                <a:cs typeface="Arial" charset="0"/>
              </a:rPr>
              <a:t>- </a:t>
            </a:r>
            <a:r>
              <a:rPr lang="en-US" altLang="en-US" sz="1600" i="1">
                <a:solidFill>
                  <a:prstClr val="black"/>
                </a:solidFill>
                <a:ea typeface="Arial" charset="0"/>
                <a:cs typeface="Arial" charset="0"/>
              </a:rPr>
              <a:t>n </a:t>
            </a:r>
            <a:r>
              <a:rPr lang="en-US" altLang="en-US" sz="1600">
                <a:solidFill>
                  <a:prstClr val="black"/>
                </a:solidFill>
                <a:ea typeface="Arial" charset="0"/>
                <a:cs typeface="Arial" charset="0"/>
              </a:rPr>
              <a:t>through </a:t>
            </a:r>
            <a:r>
              <a:rPr lang="en-US" altLang="en-US" sz="1600" i="1">
                <a:solidFill>
                  <a:prstClr val="black"/>
                </a:solidFill>
                <a:ea typeface="Arial" charset="0"/>
                <a:cs typeface="Arial" charset="0"/>
              </a:rPr>
              <a:t>m</a:t>
            </a:r>
          </a:p>
        </p:txBody>
      </p:sp>
      <p:grpSp>
        <p:nvGrpSpPr>
          <p:cNvPr id="140293" name="Group 40"/>
          <p:cNvGrpSpPr>
            <a:grpSpLocks/>
          </p:cNvGrpSpPr>
          <p:nvPr/>
        </p:nvGrpSpPr>
        <p:grpSpPr bwMode="auto">
          <a:xfrm>
            <a:off x="788988" y="1208088"/>
            <a:ext cx="1149350" cy="1990725"/>
            <a:chOff x="348061" y="1487218"/>
            <a:chExt cx="1398147" cy="2629725"/>
          </a:xfrm>
        </p:grpSpPr>
        <p:grpSp>
          <p:nvGrpSpPr>
            <p:cNvPr id="140333" name="Group 21"/>
            <p:cNvGrpSpPr>
              <a:grpSpLocks/>
            </p:cNvGrpSpPr>
            <p:nvPr/>
          </p:nvGrpSpPr>
          <p:grpSpPr bwMode="auto">
            <a:xfrm>
              <a:off x="348061" y="1991381"/>
              <a:ext cx="1398147" cy="2125562"/>
              <a:chOff x="3828681" y="1610524"/>
              <a:chExt cx="1398147" cy="2125562"/>
            </a:xfrm>
          </p:grpSpPr>
          <p:sp>
            <p:nvSpPr>
              <p:cNvPr id="18" name="Rectangle 17">
                <a:extLst>
                  <a:ext uri="{FF2B5EF4-FFF2-40B4-BE49-F238E27FC236}"/>
                </a:extLst>
              </p:cNvPr>
              <p:cNvSpPr/>
              <p:nvPr/>
            </p:nvSpPr>
            <p:spPr>
              <a:xfrm>
                <a:off x="3828681" y="1609657"/>
                <a:ext cx="1398147" cy="429899"/>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solidFill>
                      <a:prstClr val="black"/>
                    </a:solidFill>
                    <a:ea typeface="Arial" charset="0"/>
                    <a:cs typeface="Arial" charset="0"/>
                  </a:rPr>
                  <a:t>Name</a:t>
                </a:r>
              </a:p>
            </p:txBody>
          </p:sp>
          <p:sp>
            <p:nvSpPr>
              <p:cNvPr id="19" name="Rectangle 18">
                <a:extLst>
                  <a:ext uri="{FF2B5EF4-FFF2-40B4-BE49-F238E27FC236}"/>
                </a:extLst>
              </p:cNvPr>
              <p:cNvSpPr/>
              <p:nvPr/>
            </p:nvSpPr>
            <p:spPr>
              <a:xfrm>
                <a:off x="3828681" y="2039556"/>
                <a:ext cx="1398147" cy="845120"/>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solidFill>
                      <a:prstClr val="black"/>
                    </a:solidFill>
                    <a:ea typeface="Arial" charset="0"/>
                    <a:cs typeface="Arial" charset="0"/>
                  </a:rPr>
                  <a:t>Attributes (member variables)</a:t>
                </a:r>
              </a:p>
            </p:txBody>
          </p:sp>
          <p:sp>
            <p:nvSpPr>
              <p:cNvPr id="20" name="Rectangle 19">
                <a:extLst>
                  <a:ext uri="{FF2B5EF4-FFF2-40B4-BE49-F238E27FC236}"/>
                </a:extLst>
              </p:cNvPr>
              <p:cNvSpPr/>
              <p:nvPr/>
            </p:nvSpPr>
            <p:spPr>
              <a:xfrm>
                <a:off x="3828681" y="2893064"/>
                <a:ext cx="1398147" cy="843022"/>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solidFill>
                      <a:prstClr val="black"/>
                    </a:solidFill>
                    <a:ea typeface="Arial" charset="0"/>
                    <a:cs typeface="Arial" charset="0"/>
                  </a:rPr>
                  <a:t>Methods (member functions)</a:t>
                </a:r>
              </a:p>
            </p:txBody>
          </p:sp>
        </p:grpSp>
        <p:sp>
          <p:nvSpPr>
            <p:cNvPr id="140334" name="TextBox 20"/>
            <p:cNvSpPr txBox="1">
              <a:spLocks noChangeArrowheads="1"/>
            </p:cNvSpPr>
            <p:nvPr/>
          </p:nvSpPr>
          <p:spPr bwMode="auto">
            <a:xfrm>
              <a:off x="666260" y="1487218"/>
              <a:ext cx="690364" cy="36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Class</a:t>
              </a:r>
            </a:p>
          </p:txBody>
        </p:sp>
      </p:grpSp>
      <p:grpSp>
        <p:nvGrpSpPr>
          <p:cNvPr id="140294" name="Group 39"/>
          <p:cNvGrpSpPr>
            <a:grpSpLocks/>
          </p:cNvGrpSpPr>
          <p:nvPr/>
        </p:nvGrpSpPr>
        <p:grpSpPr bwMode="auto">
          <a:xfrm>
            <a:off x="2124075" y="1208088"/>
            <a:ext cx="2632075" cy="1770062"/>
            <a:chOff x="2596919" y="1106302"/>
            <a:chExt cx="3696939" cy="2485596"/>
          </a:xfrm>
        </p:grpSpPr>
        <p:sp>
          <p:nvSpPr>
            <p:cNvPr id="24" name="Rectangle 23">
              <a:extLst>
                <a:ext uri="{FF2B5EF4-FFF2-40B4-BE49-F238E27FC236}"/>
              </a:extLst>
            </p:cNvPr>
            <p:cNvSpPr/>
            <p:nvPr/>
          </p:nvSpPr>
          <p:spPr>
            <a:xfrm>
              <a:off x="3475444" y="1607879"/>
              <a:ext cx="1150555" cy="557309"/>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solidFill>
                    <a:prstClr val="black"/>
                  </a:solidFill>
                  <a:ea typeface="Arial" charset="0"/>
                  <a:cs typeface="Arial" charset="0"/>
                </a:rPr>
                <a:t>Base</a:t>
              </a:r>
            </a:p>
          </p:txBody>
        </p:sp>
        <p:sp>
          <p:nvSpPr>
            <p:cNvPr id="25" name="Rectangle 24">
              <a:extLst>
                <a:ext uri="{FF2B5EF4-FFF2-40B4-BE49-F238E27FC236}"/>
              </a:extLst>
            </p:cNvPr>
            <p:cNvSpPr/>
            <p:nvPr/>
          </p:nvSpPr>
          <p:spPr>
            <a:xfrm>
              <a:off x="2596919" y="3007839"/>
              <a:ext cx="1253124" cy="566226"/>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solidFill>
                    <a:prstClr val="black"/>
                  </a:solidFill>
                  <a:ea typeface="Arial" charset="0"/>
                  <a:cs typeface="Arial" charset="0"/>
                </a:rPr>
                <a:t>Derived1</a:t>
              </a:r>
            </a:p>
          </p:txBody>
        </p:sp>
        <p:sp>
          <p:nvSpPr>
            <p:cNvPr id="26" name="Rectangle 25">
              <a:extLst>
                <a:ext uri="{FF2B5EF4-FFF2-40B4-BE49-F238E27FC236}"/>
              </a:extLst>
            </p:cNvPr>
            <p:cNvSpPr/>
            <p:nvPr/>
          </p:nvSpPr>
          <p:spPr>
            <a:xfrm>
              <a:off x="4298225" y="3043506"/>
              <a:ext cx="1253124" cy="548392"/>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200" dirty="0">
                  <a:solidFill>
                    <a:prstClr val="black"/>
                  </a:solidFill>
                  <a:ea typeface="Arial" charset="0"/>
                  <a:cs typeface="Arial" charset="0"/>
                </a:rPr>
                <a:t>Derived2</a:t>
              </a:r>
            </a:p>
          </p:txBody>
        </p:sp>
        <p:cxnSp>
          <p:nvCxnSpPr>
            <p:cNvPr id="28" name="Straight Connector 27">
              <a:extLst>
                <a:ext uri="{FF2B5EF4-FFF2-40B4-BE49-F238E27FC236}"/>
              </a:extLst>
            </p:cNvPr>
            <p:cNvCxnSpPr>
              <a:cxnSpLocks/>
              <a:stCxn id="38" idx="3"/>
            </p:cNvCxnSpPr>
            <p:nvPr/>
          </p:nvCxnSpPr>
          <p:spPr>
            <a:xfrm flipH="1">
              <a:off x="4050721" y="2363590"/>
              <a:ext cx="0" cy="387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extLst>
            </p:cNvPr>
            <p:cNvCxnSpPr/>
            <p:nvPr/>
          </p:nvCxnSpPr>
          <p:spPr>
            <a:xfrm>
              <a:off x="3223482" y="2740330"/>
              <a:ext cx="17013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extLst>
            </p:cNvPr>
            <p:cNvCxnSpPr>
              <a:endCxn id="25" idx="0"/>
            </p:cNvCxnSpPr>
            <p:nvPr/>
          </p:nvCxnSpPr>
          <p:spPr>
            <a:xfrm>
              <a:off x="3223482" y="2740330"/>
              <a:ext cx="0" cy="2675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extLst>
            </p:cNvPr>
            <p:cNvCxnSpPr>
              <a:cxnSpLocks/>
              <a:endCxn id="26" idx="0"/>
            </p:cNvCxnSpPr>
            <p:nvPr/>
          </p:nvCxnSpPr>
          <p:spPr>
            <a:xfrm>
              <a:off x="4924787" y="2749247"/>
              <a:ext cx="0" cy="29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330" name="TextBox 35"/>
            <p:cNvSpPr txBox="1">
              <a:spLocks noChangeArrowheads="1"/>
            </p:cNvSpPr>
            <p:nvPr/>
          </p:nvSpPr>
          <p:spPr bwMode="auto">
            <a:xfrm>
              <a:off x="2781777" y="1106302"/>
              <a:ext cx="3034810" cy="38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Inheritance (is-a) relationship</a:t>
              </a:r>
            </a:p>
          </p:txBody>
        </p:sp>
        <p:sp>
          <p:nvSpPr>
            <p:cNvPr id="140331" name="TextBox 36"/>
            <p:cNvSpPr txBox="1">
              <a:spLocks noChangeArrowheads="1"/>
            </p:cNvSpPr>
            <p:nvPr/>
          </p:nvSpPr>
          <p:spPr bwMode="auto">
            <a:xfrm>
              <a:off x="4215728" y="2276600"/>
              <a:ext cx="2078130" cy="38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Derived2 is-a Base</a:t>
              </a:r>
            </a:p>
          </p:txBody>
        </p:sp>
        <p:sp>
          <p:nvSpPr>
            <p:cNvPr id="38" name="Isosceles Triangle 37">
              <a:extLst>
                <a:ext uri="{FF2B5EF4-FFF2-40B4-BE49-F238E27FC236}"/>
              </a:extLst>
            </p:cNvPr>
            <p:cNvSpPr/>
            <p:nvPr/>
          </p:nvSpPr>
          <p:spPr>
            <a:xfrm>
              <a:off x="3941464" y="2174105"/>
              <a:ext cx="220745" cy="189486"/>
            </a:xfrm>
            <a:prstGeom prst="triangle">
              <a:avLst/>
            </a:prstGeom>
          </p:spPr>
          <p:style>
            <a:lnRef idx="2">
              <a:schemeClr val="dk1"/>
            </a:lnRef>
            <a:fillRef idx="1">
              <a:schemeClr val="lt1"/>
            </a:fillRef>
            <a:effectRef idx="0">
              <a:schemeClr val="dk1"/>
            </a:effectRef>
            <a:fontRef idx="minor">
              <a:schemeClr val="dk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200">
                <a:solidFill>
                  <a:srgbClr val="000000"/>
                </a:solidFill>
                <a:ea typeface="Arial" charset="0"/>
                <a:cs typeface="Arial" charset="0"/>
              </a:endParaRPr>
            </a:p>
          </p:txBody>
        </p:sp>
      </p:grpSp>
      <p:grpSp>
        <p:nvGrpSpPr>
          <p:cNvPr id="140295" name="Group 5"/>
          <p:cNvGrpSpPr>
            <a:grpSpLocks/>
          </p:cNvGrpSpPr>
          <p:nvPr/>
        </p:nvGrpSpPr>
        <p:grpSpPr bwMode="auto">
          <a:xfrm>
            <a:off x="7091363" y="1695450"/>
            <a:ext cx="989012" cy="1363663"/>
            <a:chOff x="2982201" y="1583040"/>
            <a:chExt cx="1398148" cy="1363385"/>
          </a:xfrm>
        </p:grpSpPr>
        <p:sp>
          <p:nvSpPr>
            <p:cNvPr id="23" name="Rectangle 22">
              <a:extLst>
                <a:ext uri="{FF2B5EF4-FFF2-40B4-BE49-F238E27FC236}"/>
              </a:extLst>
            </p:cNvPr>
            <p:cNvSpPr/>
            <p:nvPr/>
          </p:nvSpPr>
          <p:spPr>
            <a:xfrm>
              <a:off x="2982201" y="1583040"/>
              <a:ext cx="1398148" cy="430125"/>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Whole</a:t>
              </a:r>
            </a:p>
          </p:txBody>
        </p:sp>
        <p:sp>
          <p:nvSpPr>
            <p:cNvPr id="27" name="Rectangle 26">
              <a:extLst>
                <a:ext uri="{FF2B5EF4-FFF2-40B4-BE49-F238E27FC236}"/>
              </a:extLst>
            </p:cNvPr>
            <p:cNvSpPr/>
            <p:nvPr/>
          </p:nvSpPr>
          <p:spPr>
            <a:xfrm>
              <a:off x="2982201" y="2516300"/>
              <a:ext cx="1398148" cy="430125"/>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Part</a:t>
              </a:r>
            </a:p>
          </p:txBody>
        </p:sp>
        <p:grpSp>
          <p:nvGrpSpPr>
            <p:cNvPr id="140320" name="Group 4"/>
            <p:cNvGrpSpPr>
              <a:grpSpLocks/>
            </p:cNvGrpSpPr>
            <p:nvPr/>
          </p:nvGrpSpPr>
          <p:grpSpPr bwMode="auto">
            <a:xfrm>
              <a:off x="3595122" y="2026342"/>
              <a:ext cx="169068" cy="489430"/>
              <a:chOff x="3595122" y="2026342"/>
              <a:chExt cx="169068" cy="489430"/>
            </a:xfrm>
          </p:grpSpPr>
          <p:cxnSp>
            <p:nvCxnSpPr>
              <p:cNvPr id="29" name="Straight Connector 28">
                <a:extLst>
                  <a:ext uri="{FF2B5EF4-FFF2-40B4-BE49-F238E27FC236}"/>
                </a:extLst>
              </p:cNvPr>
              <p:cNvCxnSpPr>
                <a:cxnSpLocks/>
              </p:cNvCxnSpPr>
              <p:nvPr/>
            </p:nvCxnSpPr>
            <p:spPr>
              <a:xfrm flipH="1">
                <a:off x="3677909" y="2129029"/>
                <a:ext cx="2244" cy="387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iamond 3">
                <a:extLst>
                  <a:ext uri="{FF2B5EF4-FFF2-40B4-BE49-F238E27FC236}"/>
                </a:extLst>
              </p:cNvPr>
              <p:cNvSpPr/>
              <p:nvPr/>
            </p:nvSpPr>
            <p:spPr>
              <a:xfrm>
                <a:off x="3594872" y="2025863"/>
                <a:ext cx="168317" cy="169827"/>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400">
                  <a:solidFill>
                    <a:srgbClr val="000000"/>
                  </a:solidFill>
                  <a:ea typeface="Arial" charset="0"/>
                  <a:cs typeface="Arial" charset="0"/>
                </a:endParaRPr>
              </a:p>
            </p:txBody>
          </p:sp>
        </p:grpSp>
      </p:grpSp>
      <p:grpSp>
        <p:nvGrpSpPr>
          <p:cNvPr id="140296" name="Group 30"/>
          <p:cNvGrpSpPr>
            <a:grpSpLocks/>
          </p:cNvGrpSpPr>
          <p:nvPr/>
        </p:nvGrpSpPr>
        <p:grpSpPr bwMode="auto">
          <a:xfrm>
            <a:off x="5378450" y="1698625"/>
            <a:ext cx="989013" cy="1363663"/>
            <a:chOff x="2982201" y="1583040"/>
            <a:chExt cx="1398148" cy="1363385"/>
          </a:xfrm>
        </p:grpSpPr>
        <p:sp>
          <p:nvSpPr>
            <p:cNvPr id="33" name="Rectangle 32">
              <a:extLst>
                <a:ext uri="{FF2B5EF4-FFF2-40B4-BE49-F238E27FC236}"/>
              </a:extLst>
            </p:cNvPr>
            <p:cNvSpPr/>
            <p:nvPr/>
          </p:nvSpPr>
          <p:spPr>
            <a:xfrm>
              <a:off x="2982201" y="1583040"/>
              <a:ext cx="1398148" cy="430125"/>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Whole</a:t>
              </a:r>
            </a:p>
          </p:txBody>
        </p:sp>
        <p:sp>
          <p:nvSpPr>
            <p:cNvPr id="35" name="Rectangle 34">
              <a:extLst>
                <a:ext uri="{FF2B5EF4-FFF2-40B4-BE49-F238E27FC236}"/>
              </a:extLst>
            </p:cNvPr>
            <p:cNvSpPr/>
            <p:nvPr/>
          </p:nvSpPr>
          <p:spPr>
            <a:xfrm>
              <a:off x="2982201" y="2516300"/>
              <a:ext cx="1398148" cy="430125"/>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Part</a:t>
              </a:r>
            </a:p>
          </p:txBody>
        </p:sp>
        <p:grpSp>
          <p:nvGrpSpPr>
            <p:cNvPr id="140315" name="Group 38"/>
            <p:cNvGrpSpPr>
              <a:grpSpLocks/>
            </p:cNvGrpSpPr>
            <p:nvPr/>
          </p:nvGrpSpPr>
          <p:grpSpPr bwMode="auto">
            <a:xfrm>
              <a:off x="3595122" y="2026342"/>
              <a:ext cx="169068" cy="489430"/>
              <a:chOff x="3595122" y="2026342"/>
              <a:chExt cx="169068" cy="489430"/>
            </a:xfrm>
          </p:grpSpPr>
          <p:cxnSp>
            <p:nvCxnSpPr>
              <p:cNvPr id="42" name="Straight Connector 41">
                <a:extLst>
                  <a:ext uri="{FF2B5EF4-FFF2-40B4-BE49-F238E27FC236}"/>
                </a:extLst>
              </p:cNvPr>
              <p:cNvCxnSpPr>
                <a:cxnSpLocks/>
              </p:cNvCxnSpPr>
              <p:nvPr/>
            </p:nvCxnSpPr>
            <p:spPr>
              <a:xfrm flipH="1">
                <a:off x="3677909" y="2129029"/>
                <a:ext cx="2245" cy="387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Diamond 42">
                <a:extLst>
                  <a:ext uri="{FF2B5EF4-FFF2-40B4-BE49-F238E27FC236}"/>
                </a:extLst>
              </p:cNvPr>
              <p:cNvSpPr/>
              <p:nvPr/>
            </p:nvSpPr>
            <p:spPr>
              <a:xfrm>
                <a:off x="3594873" y="2025863"/>
                <a:ext cx="168316" cy="169827"/>
              </a:xfrm>
              <a:prstGeom prst="diamond">
                <a:avLst/>
              </a:prstGeom>
            </p:spPr>
            <p:style>
              <a:lnRef idx="2">
                <a:schemeClr val="dk1"/>
              </a:lnRef>
              <a:fillRef idx="1">
                <a:schemeClr val="lt1"/>
              </a:fillRef>
              <a:effectRef idx="0">
                <a:schemeClr val="dk1"/>
              </a:effectRef>
              <a:fontRef idx="minor">
                <a:schemeClr val="dk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400">
                  <a:solidFill>
                    <a:srgbClr val="000000"/>
                  </a:solidFill>
                  <a:ea typeface="Arial" charset="0"/>
                  <a:cs typeface="Arial" charset="0"/>
                </a:endParaRPr>
              </a:p>
            </p:txBody>
          </p:sp>
        </p:grpSp>
      </p:grpSp>
      <p:sp>
        <p:nvSpPr>
          <p:cNvPr id="140297" name="TextBox 43"/>
          <p:cNvSpPr txBox="1">
            <a:spLocks noChangeArrowheads="1"/>
          </p:cNvSpPr>
          <p:nvPr/>
        </p:nvSpPr>
        <p:spPr bwMode="auto">
          <a:xfrm>
            <a:off x="5694363" y="1144588"/>
            <a:ext cx="3563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Aggregation and Composition (has-a) relationship</a:t>
            </a:r>
          </a:p>
        </p:txBody>
      </p:sp>
      <p:sp>
        <p:nvSpPr>
          <p:cNvPr id="140298" name="TextBox 44"/>
          <p:cNvSpPr txBox="1">
            <a:spLocks noChangeArrowheads="1"/>
          </p:cNvSpPr>
          <p:nvPr/>
        </p:nvSpPr>
        <p:spPr bwMode="auto">
          <a:xfrm>
            <a:off x="5878513" y="2200275"/>
            <a:ext cx="1019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Part is independent</a:t>
            </a:r>
          </a:p>
        </p:txBody>
      </p:sp>
      <p:sp>
        <p:nvSpPr>
          <p:cNvPr id="140299" name="TextBox 45"/>
          <p:cNvSpPr txBox="1">
            <a:spLocks noChangeArrowheads="1"/>
          </p:cNvSpPr>
          <p:nvPr/>
        </p:nvSpPr>
        <p:spPr bwMode="auto">
          <a:xfrm>
            <a:off x="7639050" y="2163763"/>
            <a:ext cx="931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Part is dependent</a:t>
            </a:r>
          </a:p>
        </p:txBody>
      </p:sp>
      <p:sp>
        <p:nvSpPr>
          <p:cNvPr id="48" name="Rectangle 47">
            <a:extLst>
              <a:ext uri="{FF2B5EF4-FFF2-40B4-BE49-F238E27FC236}"/>
            </a:extLst>
          </p:cNvPr>
          <p:cNvSpPr/>
          <p:nvPr/>
        </p:nvSpPr>
        <p:spPr>
          <a:xfrm>
            <a:off x="8686800" y="1698625"/>
            <a:ext cx="987425" cy="430213"/>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Whole</a:t>
            </a:r>
          </a:p>
        </p:txBody>
      </p:sp>
      <p:sp>
        <p:nvSpPr>
          <p:cNvPr id="49" name="Rectangle 48">
            <a:extLst>
              <a:ext uri="{FF2B5EF4-FFF2-40B4-BE49-F238E27FC236}"/>
            </a:extLst>
          </p:cNvPr>
          <p:cNvSpPr/>
          <p:nvPr/>
        </p:nvSpPr>
        <p:spPr>
          <a:xfrm>
            <a:off x="8686800" y="2632075"/>
            <a:ext cx="987425" cy="430213"/>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Part</a:t>
            </a:r>
          </a:p>
        </p:txBody>
      </p:sp>
      <p:cxnSp>
        <p:nvCxnSpPr>
          <p:cNvPr id="51" name="Straight Connector 50">
            <a:extLst>
              <a:ext uri="{FF2B5EF4-FFF2-40B4-BE49-F238E27FC236}"/>
            </a:extLst>
          </p:cNvPr>
          <p:cNvCxnSpPr>
            <a:cxnSpLocks/>
            <a:endCxn id="49" idx="0"/>
          </p:cNvCxnSpPr>
          <p:nvPr/>
        </p:nvCxnSpPr>
        <p:spPr>
          <a:xfrm>
            <a:off x="9180513" y="2143125"/>
            <a:ext cx="0" cy="4889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0303" name="TextBox 52"/>
          <p:cNvSpPr txBox="1">
            <a:spLocks noChangeArrowheads="1"/>
          </p:cNvSpPr>
          <p:nvPr/>
        </p:nvSpPr>
        <p:spPr bwMode="auto">
          <a:xfrm>
            <a:off x="9258300" y="2155825"/>
            <a:ext cx="931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Whole has a Part</a:t>
            </a:r>
          </a:p>
        </p:txBody>
      </p:sp>
      <p:grpSp>
        <p:nvGrpSpPr>
          <p:cNvPr id="140304" name="Group 12"/>
          <p:cNvGrpSpPr>
            <a:grpSpLocks/>
          </p:cNvGrpSpPr>
          <p:nvPr/>
        </p:nvGrpSpPr>
        <p:grpSpPr bwMode="auto">
          <a:xfrm>
            <a:off x="8080375" y="3908425"/>
            <a:ext cx="3033713" cy="1114425"/>
            <a:chOff x="7524614" y="5164688"/>
            <a:chExt cx="3034037" cy="1114278"/>
          </a:xfrm>
        </p:grpSpPr>
        <p:grpSp>
          <p:nvGrpSpPr>
            <p:cNvPr id="140306" name="Group 11"/>
            <p:cNvGrpSpPr>
              <a:grpSpLocks/>
            </p:cNvGrpSpPr>
            <p:nvPr/>
          </p:nvGrpSpPr>
          <p:grpSpPr bwMode="auto">
            <a:xfrm>
              <a:off x="7524614" y="5164688"/>
              <a:ext cx="3034037" cy="492326"/>
              <a:chOff x="6863391" y="5536347"/>
              <a:chExt cx="3034037" cy="492326"/>
            </a:xfrm>
          </p:grpSpPr>
          <p:sp>
            <p:nvSpPr>
              <p:cNvPr id="55" name="Rectangle 54">
                <a:extLst>
                  <a:ext uri="{FF2B5EF4-FFF2-40B4-BE49-F238E27FC236}"/>
                </a:extLst>
              </p:cNvPr>
              <p:cNvSpPr/>
              <p:nvPr/>
            </p:nvSpPr>
            <p:spPr>
              <a:xfrm>
                <a:off x="6863391" y="5598252"/>
                <a:ext cx="987530" cy="430155"/>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A</a:t>
                </a:r>
              </a:p>
            </p:txBody>
          </p:sp>
          <p:sp>
            <p:nvSpPr>
              <p:cNvPr id="56" name="Rectangle 55">
                <a:extLst>
                  <a:ext uri="{FF2B5EF4-FFF2-40B4-BE49-F238E27FC236}"/>
                </a:extLst>
              </p:cNvPr>
              <p:cNvSpPr/>
              <p:nvPr/>
            </p:nvSpPr>
            <p:spPr>
              <a:xfrm>
                <a:off x="8909898" y="5598252"/>
                <a:ext cx="987530" cy="430155"/>
              </a:xfrm>
              <a:prstGeom prst="rect">
                <a:avLst/>
              </a:prstGeom>
              <a:ln w="19050"/>
            </p:spPr>
            <p:style>
              <a:lnRef idx="2">
                <a:schemeClr val="dk1"/>
              </a:lnRef>
              <a:fillRef idx="1">
                <a:schemeClr val="lt1"/>
              </a:fillRef>
              <a:effectRef idx="0">
                <a:schemeClr val="dk1"/>
              </a:effectRef>
              <a:fontRef idx="minor">
                <a:schemeClr val="dk1"/>
              </a:fontRef>
            </p:style>
            <p:txBody>
              <a:bodyPr anchor="ctr"/>
              <a:lstStyle/>
              <a:p>
                <a:pPr algn="ctr">
                  <a:defRPr/>
                </a:pPr>
                <a:r>
                  <a:rPr lang="en-US" sz="1400" dirty="0">
                    <a:solidFill>
                      <a:prstClr val="black"/>
                    </a:solidFill>
                    <a:ea typeface="Arial" charset="0"/>
                    <a:cs typeface="Arial" charset="0"/>
                  </a:rPr>
                  <a:t>B</a:t>
                </a:r>
              </a:p>
            </p:txBody>
          </p:sp>
          <p:cxnSp>
            <p:nvCxnSpPr>
              <p:cNvPr id="57" name="Straight Connector 56">
                <a:extLst>
                  <a:ext uri="{FF2B5EF4-FFF2-40B4-BE49-F238E27FC236}"/>
                </a:extLst>
              </p:cNvPr>
              <p:cNvCxnSpPr>
                <a:cxnSpLocks/>
                <a:stCxn id="55" idx="3"/>
                <a:endCxn id="56" idx="1"/>
              </p:cNvCxnSpPr>
              <p:nvPr/>
            </p:nvCxnSpPr>
            <p:spPr>
              <a:xfrm>
                <a:off x="7850921" y="5812536"/>
                <a:ext cx="105897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311" name="TextBox 10"/>
              <p:cNvSpPr txBox="1">
                <a:spLocks noChangeArrowheads="1"/>
              </p:cNvSpPr>
              <p:nvPr/>
            </p:nvSpPr>
            <p:spPr bwMode="auto">
              <a:xfrm>
                <a:off x="7821700" y="553634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1</a:t>
                </a:r>
              </a:p>
            </p:txBody>
          </p:sp>
          <p:sp>
            <p:nvSpPr>
              <p:cNvPr id="140312" name="TextBox 58"/>
              <p:cNvSpPr txBox="1">
                <a:spLocks noChangeArrowheads="1"/>
              </p:cNvSpPr>
              <p:nvPr/>
            </p:nvSpPr>
            <p:spPr bwMode="auto">
              <a:xfrm>
                <a:off x="8493711" y="5561307"/>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0..*</a:t>
                </a:r>
              </a:p>
            </p:txBody>
          </p:sp>
        </p:grpSp>
        <p:sp>
          <p:nvSpPr>
            <p:cNvPr id="140307" name="TextBox 59"/>
            <p:cNvSpPr txBox="1">
              <a:spLocks noChangeArrowheads="1"/>
            </p:cNvSpPr>
            <p:nvPr/>
          </p:nvSpPr>
          <p:spPr bwMode="auto">
            <a:xfrm>
              <a:off x="7719984" y="5817301"/>
              <a:ext cx="27383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B is associated with one A</a:t>
              </a:r>
            </a:p>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A is associated with 0 or more B</a:t>
              </a:r>
            </a:p>
          </p:txBody>
        </p:sp>
      </p:grpSp>
      <p:cxnSp>
        <p:nvCxnSpPr>
          <p:cNvPr id="15" name="Straight Connector 14">
            <a:extLst>
              <a:ext uri="{FF2B5EF4-FFF2-40B4-BE49-F238E27FC236}"/>
            </a:extLst>
          </p:cNvPr>
          <p:cNvCxnSpPr/>
          <p:nvPr/>
        </p:nvCxnSpPr>
        <p:spPr>
          <a:xfrm>
            <a:off x="309563" y="3429000"/>
            <a:ext cx="1124426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0614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503238" y="487363"/>
            <a:ext cx="10936287" cy="711200"/>
          </a:xfrm>
        </p:spPr>
        <p:txBody>
          <a:bodyPr>
            <a:noAutofit/>
          </a:bodyPr>
          <a:lstStyle/>
          <a:p>
            <a:pPr eaLnBrk="1" fontAlgn="auto" hangingPunct="1">
              <a:spcAft>
                <a:spcPts val="0"/>
              </a:spcAft>
              <a:defRPr/>
            </a:pPr>
            <a:r>
              <a:rPr lang="en-US" sz="3600" dirty="0" smtClean="0"/>
              <a:t>Modeling </a:t>
            </a:r>
            <a:r>
              <a:rPr lang="en-US" sz="3600" dirty="0"/>
              <a:t>the CPS Framework and Use </a:t>
            </a:r>
            <a:r>
              <a:rPr lang="en-US" sz="3600" dirty="0" smtClean="0"/>
              <a:t>Cases</a:t>
            </a:r>
            <a:endParaRPr lang="en-US" sz="3600" dirty="0"/>
          </a:p>
        </p:txBody>
      </p:sp>
      <p:sp>
        <p:nvSpPr>
          <p:cNvPr id="14131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349689F7-B287-6046-AD3D-9D0913D27157}" type="slidenum">
              <a:rPr altLang="en-US" sz="1400">
                <a:solidFill>
                  <a:srgbClr val="339966"/>
                </a:solidFill>
                <a:latin typeface="Calibri" charset="0"/>
              </a:rPr>
              <a:pPr fontAlgn="base">
                <a:lnSpc>
                  <a:spcPct val="100000"/>
                </a:lnSpc>
                <a:spcBef>
                  <a:spcPct val="0"/>
                </a:spcBef>
                <a:spcAft>
                  <a:spcPct val="0"/>
                </a:spcAft>
                <a:buSzTx/>
                <a:buFontTx/>
                <a:buNone/>
              </a:pPr>
              <a:t>85</a:t>
            </a:fld>
            <a:endParaRPr altLang="en-US" sz="1400">
              <a:solidFill>
                <a:srgbClr val="339966"/>
              </a:solidFill>
              <a:latin typeface="Calibri" charset="0"/>
            </a:endParaRPr>
          </a:p>
        </p:txBody>
      </p:sp>
      <p:sp>
        <p:nvSpPr>
          <p:cNvPr id="141315" name="Content Placeholder 2"/>
          <p:cNvSpPr>
            <a:spLocks noGrp="1"/>
          </p:cNvSpPr>
          <p:nvPr>
            <p:ph idx="1"/>
          </p:nvPr>
        </p:nvSpPr>
        <p:spPr>
          <a:xfrm>
            <a:off x="838200" y="1247775"/>
            <a:ext cx="10515600" cy="5153025"/>
          </a:xfrm>
        </p:spPr>
        <p:txBody>
          <a:bodyPr/>
          <a:lstStyle/>
          <a:p>
            <a:pPr eaLnBrk="1" hangingPunct="1"/>
            <a:endParaRPr lang="en-US" altLang="en-US"/>
          </a:p>
        </p:txBody>
      </p:sp>
    </p:spTree>
    <p:extLst>
      <p:ext uri="{BB962C8B-B14F-4D97-AF65-F5344CB8AC3E}">
        <p14:creationId xmlns:p14="http://schemas.microsoft.com/office/powerpoint/2010/main" val="11876982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87338" y="287338"/>
            <a:ext cx="10515600" cy="654050"/>
          </a:xfrm>
        </p:spPr>
        <p:txBody>
          <a:bodyPr/>
          <a:lstStyle/>
          <a:p>
            <a:pPr eaLnBrk="1" fontAlgn="auto" hangingPunct="1">
              <a:spcAft>
                <a:spcPts val="0"/>
              </a:spcAft>
              <a:defRPr/>
            </a:pPr>
            <a:r>
              <a:rPr lang="en-US" sz="3200" dirty="0" smtClean="0">
                <a:ea typeface="Arial" charset="0"/>
                <a:cs typeface="Arial" charset="0"/>
              </a:rPr>
              <a:t>CPS </a:t>
            </a:r>
            <a:r>
              <a:rPr lang="en-US" sz="3200" dirty="0">
                <a:ea typeface="Arial" charset="0"/>
                <a:cs typeface="Arial" charset="0"/>
              </a:rPr>
              <a:t>Framework Object Model in UML</a:t>
            </a:r>
          </a:p>
        </p:txBody>
      </p:sp>
      <p:sp>
        <p:nvSpPr>
          <p:cNvPr id="14233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A7B0C35-3BC6-D943-BB64-744C0FF3786E}"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86</a:t>
            </a:fld>
            <a:endParaRPr altLang="en-US" sz="1400">
              <a:solidFill>
                <a:srgbClr val="339966"/>
              </a:solidFill>
              <a:ea typeface="Arial" charset="0"/>
              <a:cs typeface="Arial" charset="0"/>
            </a:endParaRPr>
          </a:p>
        </p:txBody>
      </p:sp>
      <p:pic>
        <p:nvPicPr>
          <p:cNvPr id="142339" name="Picture 6"/>
          <p:cNvPicPr>
            <a:picLocks noChangeAspect="1"/>
          </p:cNvPicPr>
          <p:nvPr/>
        </p:nvPicPr>
        <p:blipFill>
          <a:blip r:embed="rId2">
            <a:extLst>
              <a:ext uri="{28A0092B-C50C-407E-A947-70E740481C1C}">
                <a14:useLocalDpi xmlns:a14="http://schemas.microsoft.com/office/drawing/2010/main" val="0"/>
              </a:ext>
            </a:extLst>
          </a:blip>
          <a:srcRect l="1965" t="5203" r="1483" b="3297"/>
          <a:stretch>
            <a:fillRect/>
          </a:stretch>
        </p:blipFill>
        <p:spPr bwMode="auto">
          <a:xfrm>
            <a:off x="1506538" y="1076325"/>
            <a:ext cx="1057275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8" y="1677988"/>
            <a:ext cx="3871912"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extBox 2"/>
          <p:cNvSpPr txBox="1">
            <a:spLocks noChangeArrowheads="1"/>
          </p:cNvSpPr>
          <p:nvPr/>
        </p:nvSpPr>
        <p:spPr bwMode="auto">
          <a:xfrm>
            <a:off x="1828800" y="5664200"/>
            <a:ext cx="4449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2000" b="1" i="1">
                <a:solidFill>
                  <a:prstClr val="black"/>
                </a:solidFill>
                <a:ea typeface="Arial" charset="0"/>
                <a:cs typeface="Arial" charset="0"/>
              </a:rPr>
              <a:t>**See Aspects on subsequent slide</a:t>
            </a:r>
          </a:p>
        </p:txBody>
      </p:sp>
    </p:spTree>
    <p:extLst>
      <p:ext uri="{BB962C8B-B14F-4D97-AF65-F5344CB8AC3E}">
        <p14:creationId xmlns:p14="http://schemas.microsoft.com/office/powerpoint/2010/main" val="7846611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28613" y="320675"/>
            <a:ext cx="10515600" cy="657225"/>
          </a:xfrm>
        </p:spPr>
        <p:txBody>
          <a:bodyPr/>
          <a:lstStyle/>
          <a:p>
            <a:pPr eaLnBrk="1" fontAlgn="auto" hangingPunct="1">
              <a:spcAft>
                <a:spcPts val="0"/>
              </a:spcAft>
              <a:defRPr/>
            </a:pPr>
            <a:r>
              <a:rPr lang="en-US" sz="3200" dirty="0" smtClean="0">
                <a:ea typeface="Arial" charset="0"/>
                <a:cs typeface="Arial" charset="0"/>
              </a:rPr>
              <a:t>CPS </a:t>
            </a:r>
            <a:r>
              <a:rPr lang="en-US" sz="3200" dirty="0">
                <a:ea typeface="Arial" charset="0"/>
                <a:cs typeface="Arial" charset="0"/>
              </a:rPr>
              <a:t>Framework Aspects</a:t>
            </a:r>
          </a:p>
        </p:txBody>
      </p:sp>
      <p:sp>
        <p:nvSpPr>
          <p:cNvPr id="1433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A83722C8-2131-B141-8868-8C4A8C737B67}"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87</a:t>
            </a:fld>
            <a:endParaRPr altLang="en-US" sz="1400">
              <a:solidFill>
                <a:srgbClr val="339966"/>
              </a:solidFill>
              <a:ea typeface="Arial" charset="0"/>
              <a:cs typeface="Arial" charset="0"/>
            </a:endParaRPr>
          </a:p>
        </p:txBody>
      </p:sp>
      <p:pic>
        <p:nvPicPr>
          <p:cNvPr id="14336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250" y="1536700"/>
            <a:ext cx="3871913"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Content Placeholder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991" t="10767" r="1933" b="7542"/>
          <a:stretch>
            <a:fillRect/>
          </a:stretch>
        </p:blipFill>
        <p:spPr>
          <a:xfrm>
            <a:off x="58738" y="2965450"/>
            <a:ext cx="12133262" cy="2281238"/>
          </a:xfrm>
        </p:spPr>
      </p:pic>
      <p:grpSp>
        <p:nvGrpSpPr>
          <p:cNvPr id="143365" name="Group 6"/>
          <p:cNvGrpSpPr>
            <a:grpSpLocks/>
          </p:cNvGrpSpPr>
          <p:nvPr/>
        </p:nvGrpSpPr>
        <p:grpSpPr bwMode="auto">
          <a:xfrm>
            <a:off x="6656388" y="1439863"/>
            <a:ext cx="1011237" cy="1011237"/>
            <a:chOff x="5234400" y="1604598"/>
            <a:chExt cx="568800" cy="569302"/>
          </a:xfrm>
        </p:grpSpPr>
        <p:grpSp>
          <p:nvGrpSpPr>
            <p:cNvPr id="143369" name="Group 8"/>
            <p:cNvGrpSpPr>
              <a:grpSpLocks/>
            </p:cNvGrpSpPr>
            <p:nvPr/>
          </p:nvGrpSpPr>
          <p:grpSpPr bwMode="auto">
            <a:xfrm>
              <a:off x="5234400" y="1634400"/>
              <a:ext cx="568800" cy="539500"/>
              <a:chOff x="5234400" y="1634400"/>
              <a:chExt cx="568800" cy="539500"/>
            </a:xfrm>
          </p:grpSpPr>
          <p:cxnSp>
            <p:nvCxnSpPr>
              <p:cNvPr id="13" name="Straight Connector 12">
                <a:extLst>
                  <a:ext uri="{FF2B5EF4-FFF2-40B4-BE49-F238E27FC236}"/>
                </a:extLst>
              </p:cNvPr>
              <p:cNvCxnSpPr/>
              <p:nvPr/>
            </p:nvCxnSpPr>
            <p:spPr>
              <a:xfrm>
                <a:off x="5236186" y="1737762"/>
                <a:ext cx="0" cy="3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extLst>
              </p:cNvPr>
              <p:cNvCxnSpPr/>
              <p:nvPr/>
            </p:nvCxnSpPr>
            <p:spPr>
              <a:xfrm>
                <a:off x="5234400" y="1737762"/>
                <a:ext cx="25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extLst>
              </p:cNvPr>
              <p:cNvCxnSpPr/>
              <p:nvPr/>
            </p:nvCxnSpPr>
            <p:spPr>
              <a:xfrm>
                <a:off x="5236186" y="1914720"/>
                <a:ext cx="386641" cy="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extLst>
              </p:cNvPr>
              <p:cNvCxnSpPr/>
              <p:nvPr/>
            </p:nvCxnSpPr>
            <p:spPr>
              <a:xfrm>
                <a:off x="5234400" y="2091677"/>
                <a:ext cx="25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extLst>
              </p:cNvPr>
              <p:cNvCxnSpPr/>
              <p:nvPr/>
            </p:nvCxnSpPr>
            <p:spPr>
              <a:xfrm flipV="1">
                <a:off x="5493351" y="1634090"/>
                <a:ext cx="129475" cy="10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extLst>
              </p:cNvPr>
              <p:cNvCxnSpPr/>
              <p:nvPr/>
            </p:nvCxnSpPr>
            <p:spPr>
              <a:xfrm>
                <a:off x="5493351" y="1737762"/>
                <a:ext cx="180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extLst>
              </p:cNvPr>
              <p:cNvCxnSpPr/>
              <p:nvPr/>
            </p:nvCxnSpPr>
            <p:spPr>
              <a:xfrm>
                <a:off x="5493351" y="1737762"/>
                <a:ext cx="129475" cy="91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extLst>
              </p:cNvPr>
              <p:cNvCxnSpPr/>
              <p:nvPr/>
            </p:nvCxnSpPr>
            <p:spPr>
              <a:xfrm flipV="1">
                <a:off x="5622827" y="1811048"/>
                <a:ext cx="130369" cy="10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extLst>
              </p:cNvPr>
              <p:cNvCxnSpPr/>
              <p:nvPr/>
            </p:nvCxnSpPr>
            <p:spPr>
              <a:xfrm>
                <a:off x="5622827" y="1914720"/>
                <a:ext cx="180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extLst>
              </p:cNvPr>
              <p:cNvCxnSpPr/>
              <p:nvPr/>
            </p:nvCxnSpPr>
            <p:spPr>
              <a:xfrm>
                <a:off x="5622827" y="1914720"/>
                <a:ext cx="130369" cy="91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extLst>
              </p:cNvPr>
              <p:cNvCxnSpPr/>
              <p:nvPr/>
            </p:nvCxnSpPr>
            <p:spPr>
              <a:xfrm flipV="1">
                <a:off x="5492458" y="1979068"/>
                <a:ext cx="130369" cy="10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extLst>
              </p:cNvPr>
              <p:cNvCxnSpPr/>
              <p:nvPr/>
            </p:nvCxnSpPr>
            <p:spPr>
              <a:xfrm>
                <a:off x="5492458" y="2082740"/>
                <a:ext cx="180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extLst>
              </p:cNvPr>
              <p:cNvCxnSpPr/>
              <p:nvPr/>
            </p:nvCxnSpPr>
            <p:spPr>
              <a:xfrm>
                <a:off x="5492458" y="2082740"/>
                <a:ext cx="130369" cy="911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extLst>
            </p:cNvPr>
            <p:cNvSpPr/>
            <p:nvPr/>
          </p:nvSpPr>
          <p:spPr>
            <a:xfrm>
              <a:off x="5577287" y="1604598"/>
              <a:ext cx="65184" cy="65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11" name="Oval 10">
              <a:extLst>
                <a:ext uri="{FF2B5EF4-FFF2-40B4-BE49-F238E27FC236}"/>
              </a:extLst>
            </p:cNvPr>
            <p:cNvSpPr/>
            <p:nvPr/>
          </p:nvSpPr>
          <p:spPr>
            <a:xfrm>
              <a:off x="5713014" y="1969237"/>
              <a:ext cx="65184" cy="65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12" name="Oval 11">
              <a:extLst>
                <a:ext uri="{FF2B5EF4-FFF2-40B4-BE49-F238E27FC236}"/>
              </a:extLst>
            </p:cNvPr>
            <p:cNvSpPr/>
            <p:nvPr/>
          </p:nvSpPr>
          <p:spPr>
            <a:xfrm>
              <a:off x="5622827" y="2049673"/>
              <a:ext cx="65185" cy="6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grpSp>
      <p:sp>
        <p:nvSpPr>
          <p:cNvPr id="3" name="Arrow: Bent 2">
            <a:extLst>
              <a:ext uri="{FF2B5EF4-FFF2-40B4-BE49-F238E27FC236}"/>
            </a:extLst>
          </p:cNvPr>
          <p:cNvSpPr/>
          <p:nvPr/>
        </p:nvSpPr>
        <p:spPr>
          <a:xfrm rot="5400000">
            <a:off x="8336756" y="1531145"/>
            <a:ext cx="974725" cy="145891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ea typeface="Arial" charset="0"/>
              <a:cs typeface="Arial" charset="0"/>
            </a:endParaRPr>
          </a:p>
        </p:txBody>
      </p:sp>
      <p:sp>
        <p:nvSpPr>
          <p:cNvPr id="143367" name="TextBox 4"/>
          <p:cNvSpPr txBox="1">
            <a:spLocks noChangeArrowheads="1"/>
          </p:cNvSpPr>
          <p:nvPr/>
        </p:nvSpPr>
        <p:spPr bwMode="auto">
          <a:xfrm>
            <a:off x="3033713" y="5586413"/>
            <a:ext cx="6429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**Each Aspect has a hierarchically arranged set of concerns</a:t>
            </a:r>
          </a:p>
        </p:txBody>
      </p:sp>
      <p:sp>
        <p:nvSpPr>
          <p:cNvPr id="143368" name="TextBox 25"/>
          <p:cNvSpPr txBox="1">
            <a:spLocks noChangeArrowheads="1"/>
          </p:cNvSpPr>
          <p:nvPr/>
        </p:nvSpPr>
        <p:spPr bwMode="auto">
          <a:xfrm>
            <a:off x="4995863" y="1492250"/>
            <a:ext cx="16748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From functional decomposition</a:t>
            </a:r>
          </a:p>
        </p:txBody>
      </p:sp>
    </p:spTree>
    <p:extLst>
      <p:ext uri="{BB962C8B-B14F-4D97-AF65-F5344CB8AC3E}">
        <p14:creationId xmlns:p14="http://schemas.microsoft.com/office/powerpoint/2010/main" val="1031239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46075" y="338138"/>
            <a:ext cx="10515600" cy="708025"/>
          </a:xfrm>
        </p:spPr>
        <p:txBody>
          <a:bodyPr/>
          <a:lstStyle/>
          <a:p>
            <a:pPr eaLnBrk="1" fontAlgn="auto" hangingPunct="1">
              <a:spcAft>
                <a:spcPts val="0"/>
              </a:spcAft>
              <a:defRPr/>
            </a:pPr>
            <a:r>
              <a:rPr lang="en-US" sz="3200" dirty="0" smtClean="0">
                <a:ea typeface="Arial" charset="0"/>
                <a:cs typeface="Arial" charset="0"/>
              </a:rPr>
              <a:t>CPS Functional </a:t>
            </a:r>
            <a:r>
              <a:rPr lang="en-US" sz="3200" dirty="0">
                <a:ea typeface="Arial" charset="0"/>
                <a:cs typeface="Arial" charset="0"/>
              </a:rPr>
              <a:t>Decomposition</a:t>
            </a:r>
          </a:p>
        </p:txBody>
      </p:sp>
      <p:sp>
        <p:nvSpPr>
          <p:cNvPr id="144386"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3EEE0A5-F0A4-A24F-A5DE-71144D9DFD38}"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88</a:t>
            </a:fld>
            <a:endParaRPr altLang="en-US" sz="1400">
              <a:solidFill>
                <a:srgbClr val="339966"/>
              </a:solidFill>
              <a:ea typeface="Arial" charset="0"/>
              <a:cs typeface="Arial" charset="0"/>
            </a:endParaRPr>
          </a:p>
        </p:txBody>
      </p:sp>
      <p:grpSp>
        <p:nvGrpSpPr>
          <p:cNvPr id="5" name="Group 4"/>
          <p:cNvGrpSpPr>
            <a:grpSpLocks/>
          </p:cNvGrpSpPr>
          <p:nvPr/>
        </p:nvGrpSpPr>
        <p:grpSpPr bwMode="auto">
          <a:xfrm>
            <a:off x="1816100" y="1155700"/>
            <a:ext cx="3213100" cy="5307013"/>
            <a:chOff x="662607" y="756384"/>
            <a:chExt cx="3212555" cy="5306493"/>
          </a:xfrm>
        </p:grpSpPr>
        <p:sp>
          <p:nvSpPr>
            <p:cNvPr id="6" name="Right Arrow 8">
              <a:extLst>
                <a:ext uri="{FF2B5EF4-FFF2-40B4-BE49-F238E27FC236}"/>
              </a:extLst>
            </p:cNvPr>
            <p:cNvSpPr/>
            <p:nvPr/>
          </p:nvSpPr>
          <p:spPr>
            <a:xfrm rot="5400000">
              <a:off x="-1402560" y="3108861"/>
              <a:ext cx="5019183" cy="888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prstClr val="white"/>
                  </a:solidFill>
                  <a:ea typeface="Arial" charset="0"/>
                  <a:cs typeface="Arial" charset="0"/>
                </a:rPr>
                <a:t>Functional Decomposition/Allocation</a:t>
              </a:r>
            </a:p>
          </p:txBody>
        </p:sp>
        <p:sp>
          <p:nvSpPr>
            <p:cNvPr id="144393" name="TextBox 6"/>
            <p:cNvSpPr txBox="1">
              <a:spLocks noChangeArrowheads="1"/>
            </p:cNvSpPr>
            <p:nvPr/>
          </p:nvSpPr>
          <p:spPr bwMode="auto">
            <a:xfrm>
              <a:off x="2008020" y="1144153"/>
              <a:ext cx="172398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Business Case</a:t>
              </a:r>
            </a:p>
          </p:txBody>
        </p:sp>
        <p:sp>
          <p:nvSpPr>
            <p:cNvPr id="144394" name="TextBox 7"/>
            <p:cNvSpPr txBox="1">
              <a:spLocks noChangeArrowheads="1"/>
            </p:cNvSpPr>
            <p:nvPr/>
          </p:nvSpPr>
          <p:spPr bwMode="auto">
            <a:xfrm>
              <a:off x="2439641" y="1656957"/>
              <a:ext cx="1189611"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Use Case</a:t>
              </a:r>
            </a:p>
            <a:p>
              <a:pPr algn="ctr" fontAlgn="base">
                <a:lnSpc>
                  <a:spcPct val="100000"/>
                </a:lnSpc>
                <a:spcBef>
                  <a:spcPct val="0"/>
                </a:spcBef>
                <a:spcAft>
                  <a:spcPct val="0"/>
                </a:spcAft>
                <a:buSzTx/>
                <a:buFontTx/>
                <a:buNone/>
              </a:pPr>
              <a:r>
                <a:rPr lang="en-US" altLang="en-US" sz="1800">
                  <a:solidFill>
                    <a:prstClr val="black"/>
                  </a:solidFill>
                  <a:ea typeface="Arial" charset="0"/>
                  <a:cs typeface="Arial" charset="0"/>
                </a:rPr>
                <a:t>‘feature’</a:t>
              </a:r>
            </a:p>
          </p:txBody>
        </p:sp>
        <p:sp>
          <p:nvSpPr>
            <p:cNvPr id="144395" name="TextBox 8"/>
            <p:cNvSpPr txBox="1">
              <a:spLocks noChangeArrowheads="1"/>
            </p:cNvSpPr>
            <p:nvPr/>
          </p:nvSpPr>
          <p:spPr bwMode="auto">
            <a:xfrm>
              <a:off x="2419785" y="2446861"/>
              <a:ext cx="65929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CPS</a:t>
              </a:r>
            </a:p>
          </p:txBody>
        </p:sp>
        <p:sp>
          <p:nvSpPr>
            <p:cNvPr id="144396" name="TextBox 9"/>
            <p:cNvSpPr txBox="1">
              <a:spLocks noChangeArrowheads="1"/>
            </p:cNvSpPr>
            <p:nvPr/>
          </p:nvSpPr>
          <p:spPr bwMode="auto">
            <a:xfrm>
              <a:off x="2294680" y="3185897"/>
              <a:ext cx="916161"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Logical</a:t>
              </a:r>
            </a:p>
          </p:txBody>
        </p:sp>
        <p:sp>
          <p:nvSpPr>
            <p:cNvPr id="144397" name="TextBox 10"/>
            <p:cNvSpPr txBox="1">
              <a:spLocks noChangeArrowheads="1"/>
            </p:cNvSpPr>
            <p:nvPr/>
          </p:nvSpPr>
          <p:spPr bwMode="auto">
            <a:xfrm>
              <a:off x="2345144" y="4656260"/>
              <a:ext cx="1044201"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Physical</a:t>
              </a:r>
            </a:p>
          </p:txBody>
        </p:sp>
        <p:sp>
          <p:nvSpPr>
            <p:cNvPr id="144398" name="TextBox 11"/>
            <p:cNvSpPr txBox="1">
              <a:spLocks noChangeArrowheads="1"/>
            </p:cNvSpPr>
            <p:nvPr/>
          </p:nvSpPr>
          <p:spPr bwMode="auto">
            <a:xfrm>
              <a:off x="2669200" y="5136783"/>
              <a:ext cx="1121521"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Influence</a:t>
              </a:r>
            </a:p>
          </p:txBody>
        </p:sp>
        <p:cxnSp>
          <p:nvCxnSpPr>
            <p:cNvPr id="13" name="Curved Connector 126">
              <a:extLst>
                <a:ext uri="{FF2B5EF4-FFF2-40B4-BE49-F238E27FC236}"/>
              </a:extLst>
            </p:cNvPr>
            <p:cNvCxnSpPr>
              <a:stCxn id="144393" idx="1"/>
              <a:endCxn id="144394" idx="1"/>
            </p:cNvCxnSpPr>
            <p:nvPr/>
          </p:nvCxnSpPr>
          <p:spPr>
            <a:xfrm rot="10800000" flipH="1" flipV="1">
              <a:off x="2008579" y="1329416"/>
              <a:ext cx="431727" cy="650811"/>
            </a:xfrm>
            <a:prstGeom prst="curvedConnector3">
              <a:avLst>
                <a:gd name="adj1" fmla="val -52963"/>
              </a:avLst>
            </a:prstGeom>
          </p:spPr>
          <p:style>
            <a:lnRef idx="1">
              <a:schemeClr val="accent1"/>
            </a:lnRef>
            <a:fillRef idx="0">
              <a:schemeClr val="accent1"/>
            </a:fillRef>
            <a:effectRef idx="0">
              <a:schemeClr val="accent1"/>
            </a:effectRef>
            <a:fontRef idx="minor">
              <a:schemeClr val="tx1"/>
            </a:fontRef>
          </p:style>
        </p:cxnSp>
        <p:cxnSp>
          <p:nvCxnSpPr>
            <p:cNvPr id="14" name="Curved Connector 127">
              <a:extLst>
                <a:ext uri="{FF2B5EF4-FFF2-40B4-BE49-F238E27FC236}"/>
              </a:extLst>
            </p:cNvPr>
            <p:cNvCxnSpPr>
              <a:stCxn id="144394" idx="1"/>
              <a:endCxn id="144395" idx="1"/>
            </p:cNvCxnSpPr>
            <p:nvPr/>
          </p:nvCxnSpPr>
          <p:spPr>
            <a:xfrm rot="10800000" flipV="1">
              <a:off x="2419672" y="1980227"/>
              <a:ext cx="20633" cy="650811"/>
            </a:xfrm>
            <a:prstGeom prst="curvedConnector3">
              <a:avLst>
                <a:gd name="adj1" fmla="val 1251289"/>
              </a:avLst>
            </a:prstGeom>
          </p:spPr>
          <p:style>
            <a:lnRef idx="1">
              <a:schemeClr val="accent1"/>
            </a:lnRef>
            <a:fillRef idx="0">
              <a:schemeClr val="accent1"/>
            </a:fillRef>
            <a:effectRef idx="0">
              <a:schemeClr val="accent1"/>
            </a:effectRef>
            <a:fontRef idx="minor">
              <a:schemeClr val="tx1"/>
            </a:fontRef>
          </p:style>
        </p:cxnSp>
        <p:cxnSp>
          <p:nvCxnSpPr>
            <p:cNvPr id="15" name="Curved Connector 128">
              <a:extLst>
                <a:ext uri="{FF2B5EF4-FFF2-40B4-BE49-F238E27FC236}"/>
              </a:extLst>
            </p:cNvPr>
            <p:cNvCxnSpPr>
              <a:stCxn id="144395" idx="1"/>
              <a:endCxn id="144396" idx="1"/>
            </p:cNvCxnSpPr>
            <p:nvPr/>
          </p:nvCxnSpPr>
          <p:spPr>
            <a:xfrm rot="10800000" flipV="1">
              <a:off x="2294280" y="2631038"/>
              <a:ext cx="125392" cy="739703"/>
            </a:xfrm>
            <a:prstGeom prst="curvedConnector3">
              <a:avLst>
                <a:gd name="adj1" fmla="val 282727"/>
              </a:avLst>
            </a:prstGeom>
          </p:spPr>
          <p:style>
            <a:lnRef idx="1">
              <a:schemeClr val="accent1"/>
            </a:lnRef>
            <a:fillRef idx="0">
              <a:schemeClr val="accent1"/>
            </a:fillRef>
            <a:effectRef idx="0">
              <a:schemeClr val="accent1"/>
            </a:effectRef>
            <a:fontRef idx="minor">
              <a:schemeClr val="tx1"/>
            </a:fontRef>
          </p:style>
        </p:cxnSp>
        <p:cxnSp>
          <p:nvCxnSpPr>
            <p:cNvPr id="16" name="Curved Connector 129">
              <a:extLst>
                <a:ext uri="{FF2B5EF4-FFF2-40B4-BE49-F238E27FC236}"/>
              </a:extLst>
            </p:cNvPr>
            <p:cNvCxnSpPr>
              <a:stCxn id="144395" idx="1"/>
              <a:endCxn id="144397" idx="1"/>
            </p:cNvCxnSpPr>
            <p:nvPr/>
          </p:nvCxnSpPr>
          <p:spPr>
            <a:xfrm rot="10800000" flipV="1">
              <a:off x="2345072" y="2631038"/>
              <a:ext cx="74600" cy="2209583"/>
            </a:xfrm>
            <a:prstGeom prst="curvedConnector3">
              <a:avLst>
                <a:gd name="adj1" fmla="val 406266"/>
              </a:avLst>
            </a:prstGeom>
          </p:spPr>
          <p:style>
            <a:lnRef idx="1">
              <a:schemeClr val="accent1"/>
            </a:lnRef>
            <a:fillRef idx="0">
              <a:schemeClr val="accent1"/>
            </a:fillRef>
            <a:effectRef idx="0">
              <a:schemeClr val="accent1"/>
            </a:effectRef>
            <a:fontRef idx="minor">
              <a:schemeClr val="tx1"/>
            </a:fontRef>
          </p:style>
        </p:cxnSp>
        <p:cxnSp>
          <p:nvCxnSpPr>
            <p:cNvPr id="17" name="Curved Connector 132">
              <a:extLst>
                <a:ext uri="{FF2B5EF4-FFF2-40B4-BE49-F238E27FC236}"/>
              </a:extLst>
            </p:cNvPr>
            <p:cNvCxnSpPr>
              <a:stCxn id="144397" idx="1"/>
              <a:endCxn id="144398" idx="1"/>
            </p:cNvCxnSpPr>
            <p:nvPr/>
          </p:nvCxnSpPr>
          <p:spPr>
            <a:xfrm rot="10800000" flipH="1" flipV="1">
              <a:off x="2345072" y="4840622"/>
              <a:ext cx="323795" cy="480965"/>
            </a:xfrm>
            <a:prstGeom prst="curvedConnector3">
              <a:avLst>
                <a:gd name="adj1" fmla="val -70543"/>
              </a:avLst>
            </a:prstGeom>
          </p:spPr>
          <p:style>
            <a:lnRef idx="1">
              <a:schemeClr val="accent1"/>
            </a:lnRef>
            <a:fillRef idx="0">
              <a:schemeClr val="accent1"/>
            </a:fillRef>
            <a:effectRef idx="0">
              <a:schemeClr val="accent1"/>
            </a:effectRef>
            <a:fontRef idx="minor">
              <a:schemeClr val="tx1"/>
            </a:fontRef>
          </p:style>
        </p:cxnSp>
        <p:sp>
          <p:nvSpPr>
            <p:cNvPr id="144404" name="TextBox 17"/>
            <p:cNvSpPr txBox="1">
              <a:spLocks noChangeArrowheads="1"/>
            </p:cNvSpPr>
            <p:nvPr/>
          </p:nvSpPr>
          <p:spPr bwMode="auto">
            <a:xfrm>
              <a:off x="2664449" y="5579359"/>
              <a:ext cx="916049"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Energy</a:t>
              </a:r>
            </a:p>
          </p:txBody>
        </p:sp>
        <p:cxnSp>
          <p:nvCxnSpPr>
            <p:cNvPr id="19" name="Curved Connector 157">
              <a:extLst>
                <a:ext uri="{FF2B5EF4-FFF2-40B4-BE49-F238E27FC236}"/>
              </a:extLst>
            </p:cNvPr>
            <p:cNvCxnSpPr>
              <a:stCxn id="144397" idx="1"/>
              <a:endCxn id="144404" idx="1"/>
            </p:cNvCxnSpPr>
            <p:nvPr/>
          </p:nvCxnSpPr>
          <p:spPr>
            <a:xfrm rot="10800000" flipH="1" flipV="1">
              <a:off x="2345072" y="4840622"/>
              <a:ext cx="319034" cy="923834"/>
            </a:xfrm>
            <a:prstGeom prst="curvedConnector3">
              <a:avLst>
                <a:gd name="adj1" fmla="val -71593"/>
              </a:avLst>
            </a:prstGeom>
          </p:spPr>
          <p:style>
            <a:lnRef idx="1">
              <a:schemeClr val="accent1"/>
            </a:lnRef>
            <a:fillRef idx="0">
              <a:schemeClr val="accent1"/>
            </a:fillRef>
            <a:effectRef idx="0">
              <a:schemeClr val="accent1"/>
            </a:effectRef>
            <a:fontRef idx="minor">
              <a:schemeClr val="tx1"/>
            </a:fontRef>
          </p:style>
        </p:cxnSp>
        <p:sp>
          <p:nvSpPr>
            <p:cNvPr id="144406" name="TextBox 19"/>
            <p:cNvSpPr txBox="1">
              <a:spLocks noChangeArrowheads="1"/>
            </p:cNvSpPr>
            <p:nvPr/>
          </p:nvSpPr>
          <p:spPr bwMode="auto">
            <a:xfrm>
              <a:off x="1591395" y="756384"/>
              <a:ext cx="2283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srgbClr val="C00000"/>
                  </a:solidFill>
                  <a:ea typeface="Arial" charset="0"/>
                  <a:cs typeface="Arial" charset="0"/>
                </a:rPr>
                <a:t>CPS/Function Types</a:t>
              </a:r>
            </a:p>
          </p:txBody>
        </p:sp>
        <p:sp>
          <p:nvSpPr>
            <p:cNvPr id="144407" name="TextBox 20"/>
            <p:cNvSpPr txBox="1">
              <a:spLocks noChangeArrowheads="1"/>
            </p:cNvSpPr>
            <p:nvPr/>
          </p:nvSpPr>
          <p:spPr bwMode="auto">
            <a:xfrm>
              <a:off x="2723625" y="3685496"/>
              <a:ext cx="1121296"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Message</a:t>
              </a:r>
            </a:p>
          </p:txBody>
        </p:sp>
        <p:sp>
          <p:nvSpPr>
            <p:cNvPr id="144408" name="TextBox 21"/>
            <p:cNvSpPr txBox="1">
              <a:spLocks noChangeArrowheads="1"/>
            </p:cNvSpPr>
            <p:nvPr/>
          </p:nvSpPr>
          <p:spPr bwMode="auto">
            <a:xfrm>
              <a:off x="2718874" y="4170273"/>
              <a:ext cx="569687"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Info</a:t>
              </a:r>
            </a:p>
          </p:txBody>
        </p:sp>
        <p:cxnSp>
          <p:nvCxnSpPr>
            <p:cNvPr id="23" name="Curved Connector 170">
              <a:extLst>
                <a:ext uri="{FF2B5EF4-FFF2-40B4-BE49-F238E27FC236}"/>
              </a:extLst>
            </p:cNvPr>
            <p:cNvCxnSpPr>
              <a:stCxn id="144396" idx="1"/>
              <a:endCxn id="144407" idx="1"/>
            </p:cNvCxnSpPr>
            <p:nvPr/>
          </p:nvCxnSpPr>
          <p:spPr>
            <a:xfrm rot="10800000" flipH="1" flipV="1">
              <a:off x="2294280" y="3370741"/>
              <a:ext cx="428552" cy="500013"/>
            </a:xfrm>
            <a:prstGeom prst="curvedConnector3">
              <a:avLst>
                <a:gd name="adj1" fmla="val -53294"/>
              </a:avLst>
            </a:prstGeom>
          </p:spPr>
          <p:style>
            <a:lnRef idx="1">
              <a:schemeClr val="accent1"/>
            </a:lnRef>
            <a:fillRef idx="0">
              <a:schemeClr val="accent1"/>
            </a:fillRef>
            <a:effectRef idx="0">
              <a:schemeClr val="accent1"/>
            </a:effectRef>
            <a:fontRef idx="minor">
              <a:schemeClr val="tx1"/>
            </a:fontRef>
          </p:style>
        </p:cxnSp>
        <p:cxnSp>
          <p:nvCxnSpPr>
            <p:cNvPr id="24" name="Curved Connector 171">
              <a:extLst>
                <a:ext uri="{FF2B5EF4-FFF2-40B4-BE49-F238E27FC236}"/>
              </a:extLst>
            </p:cNvPr>
            <p:cNvCxnSpPr>
              <a:stCxn id="144396" idx="1"/>
              <a:endCxn id="144408" idx="1"/>
            </p:cNvCxnSpPr>
            <p:nvPr/>
          </p:nvCxnSpPr>
          <p:spPr>
            <a:xfrm rot="10800000" flipH="1" flipV="1">
              <a:off x="2294280" y="3370741"/>
              <a:ext cx="425378" cy="984154"/>
            </a:xfrm>
            <a:prstGeom prst="curvedConnector3">
              <a:avLst>
                <a:gd name="adj1" fmla="val -53890"/>
              </a:avLst>
            </a:prstGeom>
          </p:spPr>
          <p:style>
            <a:lnRef idx="1">
              <a:schemeClr val="accent1"/>
            </a:lnRef>
            <a:fillRef idx="0">
              <a:schemeClr val="accent1"/>
            </a:fillRef>
            <a:effectRef idx="0">
              <a:schemeClr val="accent1"/>
            </a:effectRef>
            <a:fontRef idx="minor">
              <a:schemeClr val="tx1"/>
            </a:fontRef>
          </p:style>
        </p:cxnSp>
      </p:grpSp>
      <p:pic>
        <p:nvPicPr>
          <p:cNvPr id="144388" name="Picture 25"/>
          <p:cNvPicPr>
            <a:picLocks noChangeAspect="1"/>
          </p:cNvPicPr>
          <p:nvPr/>
        </p:nvPicPr>
        <p:blipFill>
          <a:blip r:embed="rId2">
            <a:extLst>
              <a:ext uri="{28A0092B-C50C-407E-A947-70E740481C1C}">
                <a14:useLocalDpi xmlns:a14="http://schemas.microsoft.com/office/drawing/2010/main" val="0"/>
              </a:ext>
            </a:extLst>
          </a:blip>
          <a:srcRect l="4610" t="4063" r="3484" b="2281"/>
          <a:stretch>
            <a:fillRect/>
          </a:stretch>
        </p:blipFill>
        <p:spPr bwMode="auto">
          <a:xfrm>
            <a:off x="6954838" y="1168400"/>
            <a:ext cx="351155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rrow: Right 29">
            <a:extLst>
              <a:ext uri="{FF2B5EF4-FFF2-40B4-BE49-F238E27FC236}"/>
            </a:extLst>
          </p:cNvPr>
          <p:cNvSpPr/>
          <p:nvPr/>
        </p:nvSpPr>
        <p:spPr>
          <a:xfrm>
            <a:off x="4849813" y="2946400"/>
            <a:ext cx="1420812" cy="554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29" name="Arrow: Right 28">
            <a:extLst>
              <a:ext uri="{FF2B5EF4-FFF2-40B4-BE49-F238E27FC236}"/>
            </a:extLst>
          </p:cNvPr>
          <p:cNvSpPr/>
          <p:nvPr/>
        </p:nvSpPr>
        <p:spPr>
          <a:xfrm>
            <a:off x="5049838" y="3038475"/>
            <a:ext cx="1420812" cy="554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31" name="Arrow: Right 30">
            <a:extLst>
              <a:ext uri="{FF2B5EF4-FFF2-40B4-BE49-F238E27FC236}"/>
            </a:extLst>
          </p:cNvPr>
          <p:cNvSpPr/>
          <p:nvPr/>
        </p:nvSpPr>
        <p:spPr>
          <a:xfrm>
            <a:off x="5229225" y="3098800"/>
            <a:ext cx="1420813" cy="554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Tree>
    <p:extLst>
      <p:ext uri="{BB962C8B-B14F-4D97-AF65-F5344CB8AC3E}">
        <p14:creationId xmlns:p14="http://schemas.microsoft.com/office/powerpoint/2010/main" val="184554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14993" y="205467"/>
            <a:ext cx="10515600" cy="746125"/>
          </a:xfrm>
        </p:spPr>
        <p:txBody>
          <a:bodyPr/>
          <a:lstStyle/>
          <a:p>
            <a:pPr eaLnBrk="1" fontAlgn="auto" hangingPunct="1">
              <a:spcAft>
                <a:spcPts val="0"/>
              </a:spcAft>
              <a:defRPr/>
            </a:pPr>
            <a:r>
              <a:rPr lang="en-US" sz="3200" dirty="0" smtClean="0">
                <a:ea typeface="Arial" charset="0"/>
                <a:cs typeface="Arial" charset="0"/>
              </a:rPr>
              <a:t>Allocation </a:t>
            </a:r>
            <a:r>
              <a:rPr lang="en-US" sz="3200" dirty="0">
                <a:ea typeface="Arial" charset="0"/>
                <a:cs typeface="Arial" charset="0"/>
              </a:rPr>
              <a:t>of Aspects to Model Elements</a:t>
            </a:r>
          </a:p>
        </p:txBody>
      </p:sp>
      <p:pic>
        <p:nvPicPr>
          <p:cNvPr id="145410"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325" t="3769" r="2428" b="1706"/>
          <a:stretch>
            <a:fillRect/>
          </a:stretch>
        </p:blipFill>
        <p:spPr>
          <a:xfrm>
            <a:off x="1257300" y="1111250"/>
            <a:ext cx="5978525" cy="5430838"/>
          </a:xfrm>
        </p:spPr>
      </p:pic>
      <p:sp>
        <p:nvSpPr>
          <p:cNvPr id="1454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1E9D49B-3096-FF43-BCC0-52D5C139C866}" type="slidenum">
              <a:rPr altLang="en-US" sz="1400">
                <a:solidFill>
                  <a:srgbClr val="339966"/>
                </a:solidFill>
                <a:ea typeface="Arial" charset="0"/>
                <a:cs typeface="Arial" charset="0"/>
              </a:rPr>
              <a:pPr fontAlgn="base">
                <a:lnSpc>
                  <a:spcPct val="100000"/>
                </a:lnSpc>
                <a:spcBef>
                  <a:spcPct val="0"/>
                </a:spcBef>
                <a:spcAft>
                  <a:spcPct val="0"/>
                </a:spcAft>
                <a:buSzTx/>
                <a:buFontTx/>
                <a:buNone/>
              </a:pPr>
              <a:t>89</a:t>
            </a:fld>
            <a:endParaRPr altLang="en-US" sz="1400">
              <a:solidFill>
                <a:srgbClr val="339966"/>
              </a:solidFill>
              <a:ea typeface="Arial" charset="0"/>
              <a:cs typeface="Arial" charset="0"/>
            </a:endParaRPr>
          </a:p>
        </p:txBody>
      </p:sp>
      <p:sp>
        <p:nvSpPr>
          <p:cNvPr id="6" name="Callout: Bent Line 5">
            <a:extLst>
              <a:ext uri="{FF2B5EF4-FFF2-40B4-BE49-F238E27FC236}"/>
            </a:extLst>
          </p:cNvPr>
          <p:cNvSpPr/>
          <p:nvPr/>
        </p:nvSpPr>
        <p:spPr>
          <a:xfrm>
            <a:off x="8589963" y="2690813"/>
            <a:ext cx="2763837" cy="1617662"/>
          </a:xfrm>
          <a:prstGeom prst="borderCallout2">
            <a:avLst>
              <a:gd name="adj1" fmla="val 18750"/>
              <a:gd name="adj2" fmla="val -8333"/>
              <a:gd name="adj3" fmla="val 18750"/>
              <a:gd name="adj4" fmla="val -16667"/>
              <a:gd name="adj5" fmla="val 45057"/>
              <a:gd name="adj6" fmla="val -42478"/>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prstClr val="black"/>
                </a:solidFill>
                <a:ea typeface="Arial" charset="0"/>
                <a:cs typeface="Arial" charset="0"/>
              </a:rPr>
              <a:t>Note how each major component of functional decomposition can have apportionment of Aspects and Concerns, including Trustworthiness</a:t>
            </a:r>
          </a:p>
        </p:txBody>
      </p:sp>
      <p:sp>
        <p:nvSpPr>
          <p:cNvPr id="3" name="Oval 2"/>
          <p:cNvSpPr/>
          <p:nvPr/>
        </p:nvSpPr>
        <p:spPr>
          <a:xfrm>
            <a:off x="4997450" y="2882900"/>
            <a:ext cx="2544763" cy="200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prstClr val="white"/>
              </a:solidFill>
            </a:endParaRPr>
          </a:p>
        </p:txBody>
      </p:sp>
    </p:spTree>
    <p:extLst>
      <p:ext uri="{BB962C8B-B14F-4D97-AF65-F5344CB8AC3E}">
        <p14:creationId xmlns:p14="http://schemas.microsoft.com/office/powerpoint/2010/main" val="845582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extLst>
          </p:cNvPr>
          <p:cNvSpPr>
            <a:spLocks noGrp="1" noChangeAspect="1"/>
          </p:cNvSpPr>
          <p:nvPr>
            <p:ph type="sldNum" sz="quarter" idx="16"/>
          </p:nvPr>
        </p:nvSpPr>
        <p:spPr>
          <a:xfrm>
            <a:off x="9572625" y="5524500"/>
            <a:ext cx="407988" cy="249238"/>
          </a:xfrm>
        </p:spPr>
        <p:txBody>
          <a:bodyPr/>
          <a:lstStyle/>
          <a:p>
            <a:pPr>
              <a:defRPr/>
            </a:pPr>
            <a:fld id="{0455B988-7663-6A4A-9288-C661AE795EFB}" type="slidenum">
              <a:rPr sz="750"/>
              <a:pPr>
                <a:defRPr/>
              </a:pPr>
              <a:t>9</a:t>
            </a:fld>
            <a:endParaRPr sz="750" dirty="0"/>
          </a:p>
        </p:txBody>
      </p:sp>
      <p:sp>
        <p:nvSpPr>
          <p:cNvPr id="3" name="Title 2">
            <a:extLst>
              <a:ext uri="{FF2B5EF4-FFF2-40B4-BE49-F238E27FC236}"/>
            </a:extLst>
          </p:cNvPr>
          <p:cNvSpPr>
            <a:spLocks noGrp="1" noChangeAspect="1"/>
          </p:cNvSpPr>
          <p:nvPr>
            <p:ph type="title"/>
          </p:nvPr>
        </p:nvSpPr>
        <p:spPr>
          <a:xfrm>
            <a:off x="260350" y="279400"/>
            <a:ext cx="9952038" cy="1065213"/>
          </a:xfrm>
        </p:spPr>
        <p:txBody>
          <a:bodyPr>
            <a:normAutofit fontScale="90000"/>
          </a:bodyPr>
          <a:lstStyle/>
          <a:p>
            <a:pPr eaLnBrk="1" fontAlgn="auto" hangingPunct="1">
              <a:spcAft>
                <a:spcPts val="0"/>
              </a:spcAft>
              <a:defRPr/>
            </a:pPr>
            <a:r>
              <a:rPr lang="en-GB" sz="3600" dirty="0" smtClean="0"/>
              <a:t>Useful </a:t>
            </a:r>
            <a:r>
              <a:rPr lang="en-GB" sz="3600" dirty="0"/>
              <a:t>concept: trust evidence </a:t>
            </a:r>
            <a:r>
              <a:rPr lang="en-GB" dirty="0"/>
              <a:t/>
            </a:r>
            <a:br>
              <a:rPr lang="en-GB" dirty="0"/>
            </a:br>
            <a:r>
              <a:rPr lang="en-GB" sz="1800" dirty="0"/>
              <a:t>Ability to rely on a broader list of characteristics (evidence) to assess trustworthiness. Some examples below.</a:t>
            </a:r>
            <a:endParaRPr lang="en-US" sz="1800" dirty="0"/>
          </a:p>
        </p:txBody>
      </p:sp>
      <p:sp>
        <p:nvSpPr>
          <p:cNvPr id="5" name="Pentagon 4">
            <a:extLst>
              <a:ext uri="{FF2B5EF4-FFF2-40B4-BE49-F238E27FC236}"/>
            </a:extLst>
          </p:cNvPr>
          <p:cNvSpPr>
            <a:spLocks noChangeAspect="1"/>
          </p:cNvSpPr>
          <p:nvPr/>
        </p:nvSpPr>
        <p:spPr>
          <a:xfrm>
            <a:off x="2714625" y="1581150"/>
            <a:ext cx="2493963" cy="7048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Trust posture</a:t>
            </a:r>
            <a:endParaRPr lang="en-US" sz="1500" b="1" dirty="0">
              <a:solidFill>
                <a:prstClr val="white"/>
              </a:solidFill>
            </a:endParaRPr>
          </a:p>
        </p:txBody>
      </p:sp>
      <p:sp>
        <p:nvSpPr>
          <p:cNvPr id="7" name="Pentagon 6">
            <a:extLst>
              <a:ext uri="{FF2B5EF4-FFF2-40B4-BE49-F238E27FC236}"/>
            </a:extLst>
          </p:cNvPr>
          <p:cNvSpPr>
            <a:spLocks noChangeAspect="1"/>
          </p:cNvSpPr>
          <p:nvPr/>
        </p:nvSpPr>
        <p:spPr>
          <a:xfrm>
            <a:off x="2740025" y="3957638"/>
            <a:ext cx="2468563" cy="6985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Evaluation</a:t>
            </a:r>
            <a:endParaRPr lang="en-US" sz="1500" b="1" dirty="0">
              <a:solidFill>
                <a:prstClr val="white"/>
              </a:solidFill>
            </a:endParaRPr>
          </a:p>
        </p:txBody>
      </p:sp>
      <p:sp>
        <p:nvSpPr>
          <p:cNvPr id="8" name="Pentagon 7">
            <a:extLst>
              <a:ext uri="{FF2B5EF4-FFF2-40B4-BE49-F238E27FC236}"/>
            </a:extLst>
          </p:cNvPr>
          <p:cNvSpPr>
            <a:spLocks noChangeAspect="1"/>
          </p:cNvSpPr>
          <p:nvPr/>
        </p:nvSpPr>
        <p:spPr>
          <a:xfrm>
            <a:off x="2740025" y="3163888"/>
            <a:ext cx="2468563" cy="6985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Measurement</a:t>
            </a:r>
            <a:endParaRPr lang="en-US" sz="1500" b="1" dirty="0">
              <a:solidFill>
                <a:prstClr val="white"/>
              </a:solidFill>
            </a:endParaRPr>
          </a:p>
        </p:txBody>
      </p:sp>
      <p:sp>
        <p:nvSpPr>
          <p:cNvPr id="6" name="Chevron 5">
            <a:extLst>
              <a:ext uri="{FF2B5EF4-FFF2-40B4-BE49-F238E27FC236}"/>
            </a:extLst>
          </p:cNvPr>
          <p:cNvSpPr>
            <a:spLocks noChangeAspect="1"/>
          </p:cNvSpPr>
          <p:nvPr/>
        </p:nvSpPr>
        <p:spPr>
          <a:xfrm>
            <a:off x="5153025" y="1597025"/>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GB" sz="1200" b="1" dirty="0">
                <a:solidFill>
                  <a:schemeClr val="accent1">
                    <a:lumMod val="75000"/>
                  </a:schemeClr>
                </a:solidFill>
              </a:rPr>
              <a:t>Nuanced rather than black &amp; white approach to trust</a:t>
            </a:r>
            <a:endParaRPr lang="en-US" sz="1200" b="1" dirty="0">
              <a:solidFill>
                <a:schemeClr val="accent1">
                  <a:lumMod val="75000"/>
                </a:schemeClr>
              </a:solidFill>
            </a:endParaRPr>
          </a:p>
        </p:txBody>
      </p:sp>
      <p:sp>
        <p:nvSpPr>
          <p:cNvPr id="11" name="Pentagon 10">
            <a:extLst>
              <a:ext uri="{FF2B5EF4-FFF2-40B4-BE49-F238E27FC236}"/>
            </a:extLst>
          </p:cNvPr>
          <p:cNvSpPr>
            <a:spLocks noChangeAspect="1"/>
          </p:cNvSpPr>
          <p:nvPr/>
        </p:nvSpPr>
        <p:spPr>
          <a:xfrm>
            <a:off x="2727325" y="2406650"/>
            <a:ext cx="2468563" cy="69850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Identification</a:t>
            </a:r>
            <a:endParaRPr lang="en-US" sz="1500" b="1" dirty="0">
              <a:solidFill>
                <a:prstClr val="white"/>
              </a:solidFill>
            </a:endParaRPr>
          </a:p>
        </p:txBody>
      </p:sp>
      <p:sp>
        <p:nvSpPr>
          <p:cNvPr id="12" name="Chevron 11">
            <a:extLst>
              <a:ext uri="{FF2B5EF4-FFF2-40B4-BE49-F238E27FC236}"/>
            </a:extLst>
          </p:cNvPr>
          <p:cNvSpPr>
            <a:spLocks noChangeAspect="1"/>
          </p:cNvSpPr>
          <p:nvPr/>
        </p:nvSpPr>
        <p:spPr>
          <a:xfrm>
            <a:off x="5153025" y="2428875"/>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GB" sz="1200" b="1" dirty="0">
                <a:solidFill>
                  <a:schemeClr val="accent1">
                    <a:lumMod val="75000"/>
                  </a:schemeClr>
                </a:solidFill>
              </a:rPr>
              <a:t>Provable device identification, proof of ownership, provable transaction identification </a:t>
            </a:r>
            <a:endParaRPr lang="en-US" sz="1200" b="1" dirty="0">
              <a:solidFill>
                <a:schemeClr val="accent1">
                  <a:lumMod val="75000"/>
                </a:schemeClr>
              </a:solidFill>
            </a:endParaRPr>
          </a:p>
        </p:txBody>
      </p:sp>
      <p:sp>
        <p:nvSpPr>
          <p:cNvPr id="13" name="Chevron 12">
            <a:extLst>
              <a:ext uri="{FF2B5EF4-FFF2-40B4-BE49-F238E27FC236}"/>
            </a:extLst>
          </p:cNvPr>
          <p:cNvSpPr>
            <a:spLocks noChangeAspect="1"/>
          </p:cNvSpPr>
          <p:nvPr/>
        </p:nvSpPr>
        <p:spPr>
          <a:xfrm>
            <a:off x="5238750" y="3203575"/>
            <a:ext cx="4537075" cy="700088"/>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GB" sz="1200" b="1" dirty="0">
                <a:solidFill>
                  <a:schemeClr val="accent1">
                    <a:lumMod val="75000"/>
                  </a:schemeClr>
                </a:solidFill>
              </a:rPr>
              <a:t>Verified proof of domain integrity and software integrity, integrity measurement, time stamp</a:t>
            </a:r>
            <a:endParaRPr lang="en-US" sz="1200" b="1" dirty="0">
              <a:solidFill>
                <a:schemeClr val="accent1">
                  <a:lumMod val="75000"/>
                </a:schemeClr>
              </a:solidFill>
            </a:endParaRPr>
          </a:p>
          <a:p>
            <a:pPr marL="169057" lvl="1" defTabSz="342886" eaLnBrk="1" fontAlgn="auto" hangingPunct="1">
              <a:spcBef>
                <a:spcPts val="0"/>
              </a:spcBef>
              <a:spcAft>
                <a:spcPts val="0"/>
              </a:spcAft>
              <a:defRPr/>
            </a:pPr>
            <a:endParaRPr lang="en-US" sz="1200" b="1" dirty="0">
              <a:solidFill>
                <a:schemeClr val="accent1">
                  <a:lumMod val="75000"/>
                </a:schemeClr>
              </a:solidFill>
            </a:endParaRPr>
          </a:p>
        </p:txBody>
      </p:sp>
      <p:sp>
        <p:nvSpPr>
          <p:cNvPr id="14" name="Chevron 13">
            <a:extLst>
              <a:ext uri="{FF2B5EF4-FFF2-40B4-BE49-F238E27FC236}"/>
            </a:extLst>
          </p:cNvPr>
          <p:cNvSpPr>
            <a:spLocks noChangeAspect="1"/>
          </p:cNvSpPr>
          <p:nvPr/>
        </p:nvSpPr>
        <p:spPr>
          <a:xfrm>
            <a:off x="5275263" y="3971925"/>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GB" sz="1200" b="1" dirty="0">
                <a:solidFill>
                  <a:schemeClr val="accent1">
                    <a:lumMod val="75000"/>
                  </a:schemeClr>
                </a:solidFill>
              </a:rPr>
              <a:t>Evidence of self certification &amp; evaluation, conformance to standards, data quality</a:t>
            </a:r>
            <a:endParaRPr lang="en-US" sz="1200" b="1" dirty="0">
              <a:solidFill>
                <a:schemeClr val="accent1">
                  <a:lumMod val="75000"/>
                </a:schemeClr>
              </a:solidFill>
            </a:endParaRPr>
          </a:p>
        </p:txBody>
      </p:sp>
      <p:sp>
        <p:nvSpPr>
          <p:cNvPr id="15" name="Pentagon 14">
            <a:extLst>
              <a:ext uri="{FF2B5EF4-FFF2-40B4-BE49-F238E27FC236}"/>
            </a:extLst>
          </p:cNvPr>
          <p:cNvSpPr>
            <a:spLocks noChangeAspect="1"/>
          </p:cNvSpPr>
          <p:nvPr/>
        </p:nvSpPr>
        <p:spPr>
          <a:xfrm>
            <a:off x="2743200" y="4819650"/>
            <a:ext cx="2493963" cy="7048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342886" eaLnBrk="1" fontAlgn="auto" hangingPunct="1">
              <a:spcBef>
                <a:spcPts val="0"/>
              </a:spcBef>
              <a:spcAft>
                <a:spcPts val="0"/>
              </a:spcAft>
              <a:defRPr/>
            </a:pPr>
            <a:r>
              <a:rPr lang="en-GB" sz="1500" b="1" dirty="0">
                <a:solidFill>
                  <a:prstClr val="white"/>
                </a:solidFill>
              </a:rPr>
              <a:t>Configuration</a:t>
            </a:r>
            <a:endParaRPr lang="en-US" sz="1500" b="1" dirty="0">
              <a:solidFill>
                <a:prstClr val="white"/>
              </a:solidFill>
            </a:endParaRPr>
          </a:p>
        </p:txBody>
      </p:sp>
      <p:sp>
        <p:nvSpPr>
          <p:cNvPr id="16" name="Chevron 15">
            <a:extLst>
              <a:ext uri="{FF2B5EF4-FFF2-40B4-BE49-F238E27FC236}"/>
            </a:extLst>
          </p:cNvPr>
          <p:cNvSpPr>
            <a:spLocks noChangeAspect="1"/>
          </p:cNvSpPr>
          <p:nvPr/>
        </p:nvSpPr>
        <p:spPr>
          <a:xfrm>
            <a:off x="5221288" y="4819650"/>
            <a:ext cx="4537075" cy="698500"/>
          </a:xfrm>
          <a:prstGeom prst="chevron">
            <a:avLst/>
          </a:prstGeom>
          <a:ln/>
        </p:spPr>
        <p:style>
          <a:lnRef idx="2">
            <a:schemeClr val="accent2"/>
          </a:lnRef>
          <a:fillRef idx="1">
            <a:schemeClr val="lt1"/>
          </a:fillRef>
          <a:effectRef idx="0">
            <a:schemeClr val="accent2"/>
          </a:effectRef>
          <a:fontRef idx="minor">
            <a:schemeClr val="dk1"/>
          </a:fontRef>
        </p:style>
        <p:txBody>
          <a:bodyPr anchor="ctr"/>
          <a:lstStyle/>
          <a:p>
            <a:pPr marL="169057" lvl="1" defTabSz="342886" eaLnBrk="1" fontAlgn="auto" hangingPunct="1">
              <a:spcBef>
                <a:spcPts val="0"/>
              </a:spcBef>
              <a:spcAft>
                <a:spcPts val="0"/>
              </a:spcAft>
              <a:defRPr/>
            </a:pPr>
            <a:r>
              <a:rPr lang="en-GB" sz="1200" b="1" dirty="0">
                <a:solidFill>
                  <a:schemeClr val="accent1">
                    <a:lumMod val="75000"/>
                  </a:schemeClr>
                </a:solidFill>
              </a:rPr>
              <a:t>Proof of the integrity of configurations; up-to-date maintenance record</a:t>
            </a:r>
            <a:endParaRPr lang="en-US" sz="1200" b="1" dirty="0">
              <a:solidFill>
                <a:schemeClr val="accent1">
                  <a:lumMod val="75000"/>
                </a:schemeClr>
              </a:solidFill>
            </a:endParaRPr>
          </a:p>
        </p:txBody>
      </p:sp>
      <p:sp>
        <p:nvSpPr>
          <p:cNvPr id="116750" name="TextBox 8"/>
          <p:cNvSpPr txBox="1">
            <a:spLocks noChangeArrowheads="1"/>
          </p:cNvSpPr>
          <p:nvPr/>
        </p:nvSpPr>
        <p:spPr bwMode="auto">
          <a:xfrm>
            <a:off x="1314450" y="5778500"/>
            <a:ext cx="9293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defRPr/>
            </a:pPr>
            <a:r>
              <a:rPr lang="en-US" altLang="en-US" sz="1800" b="1" dirty="0" smtClean="0">
                <a:solidFill>
                  <a:schemeClr val="accent1">
                    <a:lumMod val="75000"/>
                  </a:schemeClr>
                </a:solidFill>
              </a:rPr>
              <a:t>Definition: </a:t>
            </a:r>
            <a:r>
              <a:rPr lang="en-US" altLang="en-US" sz="1800" dirty="0" smtClean="0"/>
              <a:t>trust evidence is an agreed upon system of parameters that could help define trustworthiness in a complex environment</a:t>
            </a:r>
          </a:p>
          <a:p>
            <a:pPr eaLnBrk="1" hangingPunct="1">
              <a:lnSpc>
                <a:spcPct val="100000"/>
              </a:lnSpc>
              <a:spcBef>
                <a:spcPct val="0"/>
              </a:spcBef>
              <a:buSzTx/>
              <a:buFontTx/>
              <a:buNone/>
              <a:defRPr/>
            </a:pPr>
            <a:endParaRPr lang="en-US" altLang="en-US" sz="900" dirty="0" smtClean="0">
              <a:solidFill>
                <a:srgbClr val="003C7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1" grpId="0" animBg="1"/>
      <p:bldP spid="12" grpId="0" animBg="1"/>
      <p:bldP spid="13" grpId="0" animBg="1"/>
      <p:bldP spid="14" grpId="0" animBg="1"/>
      <p:bldP spid="15" grpId="0" animBg="1"/>
      <p:bldP spid="1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42888" y="223837"/>
            <a:ext cx="10515600" cy="619125"/>
          </a:xfrm>
        </p:spPr>
        <p:txBody>
          <a:bodyPr>
            <a:noAutofit/>
          </a:bodyPr>
          <a:lstStyle/>
          <a:p>
            <a:pPr eaLnBrk="1" fontAlgn="auto" hangingPunct="1">
              <a:spcAft>
                <a:spcPts val="0"/>
              </a:spcAft>
              <a:defRPr/>
            </a:pPr>
            <a:r>
              <a:rPr lang="en-US" sz="3200" dirty="0" smtClean="0">
                <a:ea typeface="Arial" charset="0"/>
                <a:cs typeface="Arial" charset="0"/>
              </a:rPr>
              <a:t>Aspects </a:t>
            </a:r>
            <a:r>
              <a:rPr lang="en-US" sz="3200" dirty="0">
                <a:ea typeface="Arial" charset="0"/>
                <a:cs typeface="Arial" charset="0"/>
              </a:rPr>
              <a:t>and Concerns</a:t>
            </a:r>
          </a:p>
        </p:txBody>
      </p:sp>
      <p:pic>
        <p:nvPicPr>
          <p:cNvPr id="146434"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711" t="1418" r="365" b="861"/>
          <a:stretch>
            <a:fillRect/>
          </a:stretch>
        </p:blipFill>
        <p:spPr>
          <a:xfrm>
            <a:off x="654050" y="1320800"/>
            <a:ext cx="6572250" cy="5035550"/>
          </a:xfrm>
        </p:spPr>
      </p:pic>
      <p:sp>
        <p:nvSpPr>
          <p:cNvPr id="1464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05F8D59D-F81A-864B-BB3D-8950D9F6EA05}"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90</a:t>
            </a:fld>
            <a:endParaRPr altLang="en-US" sz="1400">
              <a:solidFill>
                <a:srgbClr val="339966"/>
              </a:solidFill>
              <a:ea typeface="Arial" charset="0"/>
              <a:cs typeface="Arial" charset="0"/>
            </a:endParaRPr>
          </a:p>
        </p:txBody>
      </p:sp>
      <p:pic>
        <p:nvPicPr>
          <p:cNvPr id="146436" name="Picture 5"/>
          <p:cNvPicPr>
            <a:picLocks noChangeAspect="1"/>
          </p:cNvPicPr>
          <p:nvPr/>
        </p:nvPicPr>
        <p:blipFill>
          <a:blip r:embed="rId3">
            <a:extLst>
              <a:ext uri="{28A0092B-C50C-407E-A947-70E740481C1C}">
                <a14:useLocalDpi xmlns:a14="http://schemas.microsoft.com/office/drawing/2010/main" val="0"/>
              </a:ext>
            </a:extLst>
          </a:blip>
          <a:srcRect l="5161" t="4871" r="4465" b="3737"/>
          <a:stretch>
            <a:fillRect/>
          </a:stretch>
        </p:blipFill>
        <p:spPr bwMode="auto">
          <a:xfrm>
            <a:off x="8140700" y="355600"/>
            <a:ext cx="3349625"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extLst>
          </p:cNvPr>
          <p:cNvCxnSpPr/>
          <p:nvPr/>
        </p:nvCxnSpPr>
        <p:spPr>
          <a:xfrm>
            <a:off x="3843338" y="3568700"/>
            <a:ext cx="5486400" cy="2698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extLst>
          </p:cNvPr>
          <p:cNvCxnSpPr/>
          <p:nvPr/>
        </p:nvCxnSpPr>
        <p:spPr>
          <a:xfrm flipV="1">
            <a:off x="3559175" y="365125"/>
            <a:ext cx="4687888" cy="1436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1635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63514" y="193677"/>
            <a:ext cx="10515600" cy="711200"/>
          </a:xfrm>
        </p:spPr>
        <p:txBody>
          <a:bodyPr/>
          <a:lstStyle/>
          <a:p>
            <a:pPr eaLnBrk="1" fontAlgn="auto" hangingPunct="1">
              <a:spcAft>
                <a:spcPts val="0"/>
              </a:spcAft>
              <a:defRPr/>
            </a:pPr>
            <a:r>
              <a:rPr lang="en-US" sz="3200" dirty="0" smtClean="0">
                <a:ea typeface="Arial" charset="0"/>
                <a:cs typeface="Arial" charset="0"/>
              </a:rPr>
              <a:t>Concerns </a:t>
            </a:r>
            <a:r>
              <a:rPr lang="en-US" sz="3200" dirty="0">
                <a:ea typeface="Arial" charset="0"/>
                <a:cs typeface="Arial" charset="0"/>
              </a:rPr>
              <a:t>and Properties</a:t>
            </a:r>
          </a:p>
        </p:txBody>
      </p:sp>
      <p:pic>
        <p:nvPicPr>
          <p:cNvPr id="147458"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338" t="14899" r="4060" b="11623"/>
          <a:stretch>
            <a:fillRect/>
          </a:stretch>
        </p:blipFill>
        <p:spPr>
          <a:xfrm>
            <a:off x="3506788" y="2798763"/>
            <a:ext cx="4873625" cy="1482725"/>
          </a:xfrm>
        </p:spPr>
      </p:pic>
      <p:sp>
        <p:nvSpPr>
          <p:cNvPr id="14745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9651FBF-BFF6-3048-A885-E2E92C000831}"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91</a:t>
            </a:fld>
            <a:endParaRPr altLang="en-US" sz="1400">
              <a:solidFill>
                <a:srgbClr val="339966"/>
              </a:solidFill>
              <a:ea typeface="Arial" charset="0"/>
              <a:cs typeface="Arial" charset="0"/>
            </a:endParaRPr>
          </a:p>
        </p:txBody>
      </p:sp>
      <p:sp>
        <p:nvSpPr>
          <p:cNvPr id="6" name="TextBox 5">
            <a:extLst>
              <a:ext uri="{FF2B5EF4-FFF2-40B4-BE49-F238E27FC236}"/>
            </a:extLst>
          </p:cNvPr>
          <p:cNvSpPr txBox="1"/>
          <p:nvPr/>
        </p:nvSpPr>
        <p:spPr>
          <a:xfrm>
            <a:off x="1897063" y="4557713"/>
            <a:ext cx="8397875" cy="1938337"/>
          </a:xfrm>
          <a:prstGeom prst="rect">
            <a:avLst/>
          </a:prstGeom>
          <a:noFill/>
        </p:spPr>
        <p:txBody>
          <a:bodyPr wrap="none">
            <a:spAutoFit/>
          </a:bodyPr>
          <a:lstStyle/>
          <a:p>
            <a:pPr>
              <a:defRPr/>
            </a:pPr>
            <a:r>
              <a:rPr lang="en-US" sz="2000" dirty="0">
                <a:solidFill>
                  <a:prstClr val="black"/>
                </a:solidFill>
                <a:ea typeface="Arial" charset="0"/>
                <a:cs typeface="Arial" charset="0"/>
              </a:rPr>
              <a:t>Property is defined as containing:</a:t>
            </a:r>
          </a:p>
          <a:p>
            <a:pPr marL="285750" indent="-285750">
              <a:buFont typeface="Arial" panose="020B0604020202020204" pitchFamily="34" charset="0"/>
              <a:buChar char="•"/>
              <a:defRPr/>
            </a:pPr>
            <a:r>
              <a:rPr lang="en-US" sz="2000" dirty="0">
                <a:solidFill>
                  <a:prstClr val="black"/>
                </a:solidFill>
                <a:ea typeface="Arial" charset="0"/>
                <a:cs typeface="Arial" charset="0"/>
              </a:rPr>
              <a:t>statement:  a requirements-like assertion that is either true or false</a:t>
            </a:r>
          </a:p>
          <a:p>
            <a:pPr marL="285750" indent="-285750">
              <a:buFont typeface="Arial" panose="020B0604020202020204" pitchFamily="34" charset="0"/>
              <a:buChar char="•"/>
              <a:defRPr/>
            </a:pPr>
            <a:r>
              <a:rPr lang="en-US" sz="2000" dirty="0">
                <a:solidFill>
                  <a:prstClr val="black"/>
                </a:solidFill>
                <a:ea typeface="Arial" charset="0"/>
                <a:cs typeface="Arial" charset="0"/>
              </a:rPr>
              <a:t>trace:  a reference to another Property elsewhere in the graph</a:t>
            </a:r>
          </a:p>
          <a:p>
            <a:pPr marL="285750" indent="-285750">
              <a:buFont typeface="Arial" panose="020B0604020202020204" pitchFamily="34" charset="0"/>
              <a:buChar char="•"/>
              <a:defRPr/>
            </a:pPr>
            <a:r>
              <a:rPr lang="en-US" sz="2000" dirty="0">
                <a:solidFill>
                  <a:prstClr val="black"/>
                </a:solidFill>
                <a:ea typeface="Arial" charset="0"/>
                <a:cs typeface="Arial" charset="0"/>
              </a:rPr>
              <a:t>priority:  a priority to be used to referee competing properties</a:t>
            </a:r>
          </a:p>
          <a:p>
            <a:pPr marL="285750" indent="-285750">
              <a:buFont typeface="Arial" panose="020B0604020202020204" pitchFamily="34" charset="0"/>
              <a:buChar char="•"/>
              <a:defRPr/>
            </a:pPr>
            <a:r>
              <a:rPr lang="en-US" sz="2000" dirty="0">
                <a:solidFill>
                  <a:prstClr val="black"/>
                </a:solidFill>
                <a:ea typeface="Arial" charset="0"/>
                <a:cs typeface="Arial" charset="0"/>
              </a:rPr>
              <a:t>reference:  a reference such as a standard, regulatory or best practice</a:t>
            </a:r>
          </a:p>
          <a:p>
            <a:pPr marL="285750" indent="-285750">
              <a:buFont typeface="Arial" panose="020B0604020202020204" pitchFamily="34" charset="0"/>
              <a:buChar char="•"/>
              <a:defRPr/>
            </a:pPr>
            <a:r>
              <a:rPr lang="en-US" sz="2000" dirty="0">
                <a:solidFill>
                  <a:prstClr val="black"/>
                </a:solidFill>
                <a:ea typeface="Arial" charset="0"/>
                <a:cs typeface="Arial" charset="0"/>
              </a:rPr>
              <a:t>description: a more elaborate description of the statement</a:t>
            </a:r>
          </a:p>
        </p:txBody>
      </p:sp>
      <p:sp>
        <p:nvSpPr>
          <p:cNvPr id="7" name="Speech Bubble: Rectangle with Corners Rounded 6">
            <a:extLst>
              <a:ext uri="{FF2B5EF4-FFF2-40B4-BE49-F238E27FC236}"/>
            </a:extLst>
          </p:cNvPr>
          <p:cNvSpPr/>
          <p:nvPr/>
        </p:nvSpPr>
        <p:spPr>
          <a:xfrm>
            <a:off x="758825" y="3429000"/>
            <a:ext cx="1860550" cy="968375"/>
          </a:xfrm>
          <a:prstGeom prst="wedgeRoundRectCallout">
            <a:avLst>
              <a:gd name="adj1" fmla="val 102004"/>
              <a:gd name="adj2" fmla="val -35802"/>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400" dirty="0">
                <a:solidFill>
                  <a:prstClr val="black"/>
                </a:solidFill>
                <a:ea typeface="Arial" charset="0"/>
                <a:cs typeface="Arial" charset="0"/>
              </a:rPr>
              <a:t>Concerns are grouped hierarchically beneath Aspects</a:t>
            </a:r>
          </a:p>
        </p:txBody>
      </p:sp>
      <p:sp>
        <p:nvSpPr>
          <p:cNvPr id="8" name="Speech Bubble: Rectangle with Corners Rounded 7">
            <a:extLst>
              <a:ext uri="{FF2B5EF4-FFF2-40B4-BE49-F238E27FC236}"/>
            </a:extLst>
          </p:cNvPr>
          <p:cNvSpPr/>
          <p:nvPr/>
        </p:nvSpPr>
        <p:spPr>
          <a:xfrm flipH="1">
            <a:off x="9188450" y="3190875"/>
            <a:ext cx="1860550" cy="966788"/>
          </a:xfrm>
          <a:prstGeom prst="wedgeRoundRectCallout">
            <a:avLst>
              <a:gd name="adj1" fmla="val 97788"/>
              <a:gd name="adj2" fmla="val -8914"/>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400" dirty="0">
                <a:solidFill>
                  <a:prstClr val="black"/>
                </a:solidFill>
                <a:ea typeface="Arial" charset="0"/>
                <a:cs typeface="Arial" charset="0"/>
              </a:rPr>
              <a:t>Properties define the requirements that address a concern</a:t>
            </a:r>
          </a:p>
        </p:txBody>
      </p:sp>
      <p:grpSp>
        <p:nvGrpSpPr>
          <p:cNvPr id="147463" name="Group 10"/>
          <p:cNvGrpSpPr>
            <a:grpSpLocks/>
          </p:cNvGrpSpPr>
          <p:nvPr/>
        </p:nvGrpSpPr>
        <p:grpSpPr bwMode="auto">
          <a:xfrm>
            <a:off x="4962525" y="1809750"/>
            <a:ext cx="1011238" cy="1011238"/>
            <a:chOff x="5234400" y="1604598"/>
            <a:chExt cx="568800" cy="569302"/>
          </a:xfrm>
        </p:grpSpPr>
        <p:grpSp>
          <p:nvGrpSpPr>
            <p:cNvPr id="147468" name="Group 119"/>
            <p:cNvGrpSpPr>
              <a:grpSpLocks/>
            </p:cNvGrpSpPr>
            <p:nvPr/>
          </p:nvGrpSpPr>
          <p:grpSpPr bwMode="auto">
            <a:xfrm>
              <a:off x="5234400" y="1634400"/>
              <a:ext cx="568800" cy="539500"/>
              <a:chOff x="5234400" y="1634400"/>
              <a:chExt cx="568800" cy="539500"/>
            </a:xfrm>
          </p:grpSpPr>
          <p:cxnSp>
            <p:nvCxnSpPr>
              <p:cNvPr id="124" name="Straight Connector 123">
                <a:extLst>
                  <a:ext uri="{FF2B5EF4-FFF2-40B4-BE49-F238E27FC236}"/>
                </a:extLst>
              </p:cNvPr>
              <p:cNvCxnSpPr/>
              <p:nvPr/>
            </p:nvCxnSpPr>
            <p:spPr>
              <a:xfrm>
                <a:off x="5236186" y="1737763"/>
                <a:ext cx="0" cy="3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extLst>
              </p:cNvPr>
              <p:cNvCxnSpPr/>
              <p:nvPr/>
            </p:nvCxnSpPr>
            <p:spPr>
              <a:xfrm>
                <a:off x="5234400" y="1737763"/>
                <a:ext cx="25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extLst>
              </p:cNvPr>
              <p:cNvCxnSpPr/>
              <p:nvPr/>
            </p:nvCxnSpPr>
            <p:spPr>
              <a:xfrm>
                <a:off x="5236186" y="1914720"/>
                <a:ext cx="386641" cy="8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extLst>
              </p:cNvPr>
              <p:cNvCxnSpPr/>
              <p:nvPr/>
            </p:nvCxnSpPr>
            <p:spPr>
              <a:xfrm>
                <a:off x="5234400" y="2091677"/>
                <a:ext cx="25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extLst>
              </p:cNvPr>
              <p:cNvCxnSpPr/>
              <p:nvPr/>
            </p:nvCxnSpPr>
            <p:spPr>
              <a:xfrm flipV="1">
                <a:off x="5493351" y="1634091"/>
                <a:ext cx="129476" cy="10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extLst>
              </p:cNvPr>
              <p:cNvCxnSpPr/>
              <p:nvPr/>
            </p:nvCxnSpPr>
            <p:spPr>
              <a:xfrm>
                <a:off x="5493351" y="1737763"/>
                <a:ext cx="180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extLst>
              </p:cNvPr>
              <p:cNvCxnSpPr/>
              <p:nvPr/>
            </p:nvCxnSpPr>
            <p:spPr>
              <a:xfrm>
                <a:off x="5493351" y="1737763"/>
                <a:ext cx="129476" cy="91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extLst>
              </p:cNvPr>
              <p:cNvCxnSpPr/>
              <p:nvPr/>
            </p:nvCxnSpPr>
            <p:spPr>
              <a:xfrm flipV="1">
                <a:off x="5622827" y="1811048"/>
                <a:ext cx="130369" cy="10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extLst>
              </p:cNvPr>
              <p:cNvCxnSpPr/>
              <p:nvPr/>
            </p:nvCxnSpPr>
            <p:spPr>
              <a:xfrm>
                <a:off x="5622827" y="1914720"/>
                <a:ext cx="180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extLst>
              </p:cNvPr>
              <p:cNvCxnSpPr/>
              <p:nvPr/>
            </p:nvCxnSpPr>
            <p:spPr>
              <a:xfrm>
                <a:off x="5622827" y="1914720"/>
                <a:ext cx="130369" cy="91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extLst>
              </p:cNvPr>
              <p:cNvCxnSpPr/>
              <p:nvPr/>
            </p:nvCxnSpPr>
            <p:spPr>
              <a:xfrm flipV="1">
                <a:off x="5492459" y="1979068"/>
                <a:ext cx="130369" cy="10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extLst>
              </p:cNvPr>
              <p:cNvCxnSpPr/>
              <p:nvPr/>
            </p:nvCxnSpPr>
            <p:spPr>
              <a:xfrm>
                <a:off x="5492459" y="2082740"/>
                <a:ext cx="1803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extLst>
              </p:cNvPr>
              <p:cNvCxnSpPr/>
              <p:nvPr/>
            </p:nvCxnSpPr>
            <p:spPr>
              <a:xfrm>
                <a:off x="5492459" y="2082740"/>
                <a:ext cx="130369" cy="911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1" name="Oval 120">
              <a:extLst>
                <a:ext uri="{FF2B5EF4-FFF2-40B4-BE49-F238E27FC236}"/>
              </a:extLst>
            </p:cNvPr>
            <p:cNvSpPr/>
            <p:nvPr/>
          </p:nvSpPr>
          <p:spPr>
            <a:xfrm>
              <a:off x="5577287" y="1604598"/>
              <a:ext cx="65185" cy="65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122" name="Oval 121">
              <a:extLst>
                <a:ext uri="{FF2B5EF4-FFF2-40B4-BE49-F238E27FC236}"/>
              </a:extLst>
            </p:cNvPr>
            <p:cNvSpPr/>
            <p:nvPr/>
          </p:nvSpPr>
          <p:spPr>
            <a:xfrm>
              <a:off x="5713013" y="1969237"/>
              <a:ext cx="65185" cy="65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123" name="Oval 122">
              <a:extLst>
                <a:ext uri="{FF2B5EF4-FFF2-40B4-BE49-F238E27FC236}"/>
              </a:extLst>
            </p:cNvPr>
            <p:cNvSpPr/>
            <p:nvPr/>
          </p:nvSpPr>
          <p:spPr>
            <a:xfrm>
              <a:off x="5622827" y="2049672"/>
              <a:ext cx="65184" cy="64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grpSp>
      <p:cxnSp>
        <p:nvCxnSpPr>
          <p:cNvPr id="138" name="Straight Arrow Connector 137">
            <a:extLst>
              <a:ext uri="{FF2B5EF4-FFF2-40B4-BE49-F238E27FC236}"/>
            </a:extLst>
          </p:cNvPr>
          <p:cNvCxnSpPr>
            <a:cxnSpLocks/>
          </p:cNvCxnSpPr>
          <p:nvPr/>
        </p:nvCxnSpPr>
        <p:spPr>
          <a:xfrm flipV="1">
            <a:off x="4175125" y="2820988"/>
            <a:ext cx="1454150" cy="4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extLst>
          </p:cNvPr>
          <p:cNvCxnSpPr>
            <a:cxnSpLocks/>
            <a:endCxn id="123" idx="6"/>
          </p:cNvCxnSpPr>
          <p:nvPr/>
        </p:nvCxnSpPr>
        <p:spPr>
          <a:xfrm flipH="1" flipV="1">
            <a:off x="5768975" y="2657475"/>
            <a:ext cx="1630363" cy="27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466" name="TextBox 2"/>
          <p:cNvSpPr txBox="1">
            <a:spLocks noChangeArrowheads="1"/>
          </p:cNvSpPr>
          <p:nvPr/>
        </p:nvSpPr>
        <p:spPr bwMode="auto">
          <a:xfrm>
            <a:off x="838200" y="1177925"/>
            <a:ext cx="10410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Properties, like requirements, are assertions intended to address a concern and evaluate to true or false to facilitate testing and verification</a:t>
            </a:r>
          </a:p>
        </p:txBody>
      </p:sp>
      <p:sp>
        <p:nvSpPr>
          <p:cNvPr id="29" name="Speech Bubble: Rectangle with Corners Rounded 28">
            <a:extLst>
              <a:ext uri="{FF2B5EF4-FFF2-40B4-BE49-F238E27FC236}"/>
            </a:extLst>
          </p:cNvPr>
          <p:cNvSpPr/>
          <p:nvPr/>
        </p:nvSpPr>
        <p:spPr>
          <a:xfrm>
            <a:off x="1314450" y="2039938"/>
            <a:ext cx="2270125" cy="528637"/>
          </a:xfrm>
          <a:prstGeom prst="wedgeRoundRectCallout">
            <a:avLst>
              <a:gd name="adj1" fmla="val 107712"/>
              <a:gd name="adj2" fmla="val 6532"/>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400" dirty="0">
                <a:solidFill>
                  <a:prstClr val="black"/>
                </a:solidFill>
                <a:ea typeface="Arial" charset="0"/>
                <a:cs typeface="Arial" charset="0"/>
              </a:rPr>
              <a:t>Instance of Aspects/Concerns tree</a:t>
            </a:r>
          </a:p>
        </p:txBody>
      </p:sp>
    </p:spTree>
    <p:extLst>
      <p:ext uri="{BB962C8B-B14F-4D97-AF65-F5344CB8AC3E}">
        <p14:creationId xmlns:p14="http://schemas.microsoft.com/office/powerpoint/2010/main" val="3901210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15913" y="217488"/>
            <a:ext cx="11182350" cy="976312"/>
          </a:xfrm>
        </p:spPr>
        <p:txBody>
          <a:bodyPr>
            <a:noAutofit/>
          </a:bodyPr>
          <a:lstStyle/>
          <a:p>
            <a:pPr eaLnBrk="1" fontAlgn="auto" hangingPunct="1">
              <a:spcAft>
                <a:spcPts val="0"/>
              </a:spcAft>
              <a:defRPr/>
            </a:pPr>
            <a:r>
              <a:rPr lang="en-US" sz="3200" dirty="0" smtClean="0">
                <a:ea typeface="Arial" charset="0"/>
                <a:cs typeface="Arial" charset="0"/>
              </a:rPr>
              <a:t>Model </a:t>
            </a:r>
            <a:r>
              <a:rPr lang="en-US" sz="3200" dirty="0">
                <a:ea typeface="Arial" charset="0"/>
                <a:cs typeface="Arial" charset="0"/>
              </a:rPr>
              <a:t>of a Facet: a collection of process activities</a:t>
            </a:r>
          </a:p>
        </p:txBody>
      </p:sp>
      <p:sp>
        <p:nvSpPr>
          <p:cNvPr id="14848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4A2E4461-A9EC-024E-94D8-34315AABB67D}"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92</a:t>
            </a:fld>
            <a:endParaRPr altLang="en-US" sz="1400">
              <a:solidFill>
                <a:srgbClr val="339966"/>
              </a:solidFill>
              <a:ea typeface="Arial" charset="0"/>
              <a:cs typeface="Arial" charset="0"/>
            </a:endParaRPr>
          </a:p>
        </p:txBody>
      </p:sp>
      <p:sp>
        <p:nvSpPr>
          <p:cNvPr id="148483" name="TextBox 8"/>
          <p:cNvSpPr txBox="1">
            <a:spLocks noChangeArrowheads="1"/>
          </p:cNvSpPr>
          <p:nvPr/>
        </p:nvSpPr>
        <p:spPr bwMode="auto">
          <a:xfrm>
            <a:off x="808038" y="1419225"/>
            <a:ext cx="90868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600">
                <a:solidFill>
                  <a:prstClr val="black"/>
                </a:solidFill>
                <a:ea typeface="Arial" charset="0"/>
                <a:cs typeface="Arial" charset="0"/>
              </a:rPr>
              <a:t>CPS are conceived and build in order to address certain needs while addressing any concerns the</a:t>
            </a:r>
            <a:br>
              <a:rPr lang="en-US" altLang="en-US" sz="1600">
                <a:solidFill>
                  <a:prstClr val="black"/>
                </a:solidFill>
                <a:ea typeface="Arial" charset="0"/>
                <a:cs typeface="Arial" charset="0"/>
              </a:rPr>
            </a:br>
            <a:r>
              <a:rPr lang="en-US" altLang="en-US" sz="1600">
                <a:solidFill>
                  <a:prstClr val="black"/>
                </a:solidFill>
                <a:ea typeface="Arial" charset="0"/>
                <a:cs typeface="Arial" charset="0"/>
              </a:rPr>
              <a:t>stakeholders may have. There will be activities, or sets of activities, with well-defined outcomes</a:t>
            </a:r>
            <a:br>
              <a:rPr lang="en-US" altLang="en-US" sz="1600">
                <a:solidFill>
                  <a:prstClr val="black"/>
                </a:solidFill>
                <a:ea typeface="Arial" charset="0"/>
                <a:cs typeface="Arial" charset="0"/>
              </a:rPr>
            </a:br>
            <a:r>
              <a:rPr lang="en-US" altLang="en-US" sz="1600">
                <a:solidFill>
                  <a:prstClr val="black"/>
                </a:solidFill>
                <a:ea typeface="Arial" charset="0"/>
                <a:cs typeface="Arial" charset="0"/>
              </a:rPr>
              <a:t>or deliverables that are designed to fulfill those needs and, at the same time, address stakeholder</a:t>
            </a:r>
            <a:br>
              <a:rPr lang="en-US" altLang="en-US" sz="1600">
                <a:solidFill>
                  <a:prstClr val="black"/>
                </a:solidFill>
                <a:ea typeface="Arial" charset="0"/>
                <a:cs typeface="Arial" charset="0"/>
              </a:rPr>
            </a:br>
            <a:r>
              <a:rPr lang="en-US" altLang="en-US" sz="1600">
                <a:solidFill>
                  <a:prstClr val="black"/>
                </a:solidFill>
                <a:ea typeface="Arial" charset="0"/>
                <a:cs typeface="Arial" charset="0"/>
              </a:rPr>
              <a:t>concerns. </a:t>
            </a:r>
          </a:p>
        </p:txBody>
      </p:sp>
      <p:grpSp>
        <p:nvGrpSpPr>
          <p:cNvPr id="148484" name="Group 7"/>
          <p:cNvGrpSpPr>
            <a:grpSpLocks/>
          </p:cNvGrpSpPr>
          <p:nvPr/>
        </p:nvGrpSpPr>
        <p:grpSpPr bwMode="auto">
          <a:xfrm>
            <a:off x="2089150" y="2422525"/>
            <a:ext cx="7131050" cy="3724275"/>
            <a:chOff x="502572" y="2546715"/>
            <a:chExt cx="7145138" cy="3731002"/>
          </a:xfrm>
        </p:grpSpPr>
        <p:grpSp>
          <p:nvGrpSpPr>
            <p:cNvPr id="148485" name="Group 4"/>
            <p:cNvGrpSpPr>
              <a:grpSpLocks/>
            </p:cNvGrpSpPr>
            <p:nvPr/>
          </p:nvGrpSpPr>
          <p:grpSpPr bwMode="auto">
            <a:xfrm>
              <a:off x="2931882" y="2546715"/>
              <a:ext cx="4715828" cy="2289776"/>
              <a:chOff x="3216887" y="2012580"/>
              <a:chExt cx="2420653" cy="1607235"/>
            </a:xfrm>
          </p:grpSpPr>
          <p:sp>
            <p:nvSpPr>
              <p:cNvPr id="6" name="Rounded Rectangle 5">
                <a:extLst>
                  <a:ext uri="{FF2B5EF4-FFF2-40B4-BE49-F238E27FC236}"/>
                </a:extLst>
              </p:cNvPr>
              <p:cNvSpPr/>
              <p:nvPr/>
            </p:nvSpPr>
            <p:spPr bwMode="auto">
              <a:xfrm>
                <a:off x="3216678" y="2012580"/>
                <a:ext cx="2420862" cy="1607483"/>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36507" tIns="18252" rIns="36507" bIns="18252" anchor="b"/>
              <a:lstStyle/>
              <a:p>
                <a:pPr algn="r">
                  <a:defRPr/>
                </a:pPr>
                <a:r>
                  <a:rPr lang="en-US" sz="4103" b="1" dirty="0">
                    <a:solidFill>
                      <a:prstClr val="black"/>
                    </a:solidFill>
                    <a:ea typeface="Arial" charset="0"/>
                    <a:cs typeface="Arial" charset="0"/>
                  </a:rPr>
                  <a:t>[Artifact]</a:t>
                </a:r>
              </a:p>
            </p:txBody>
          </p:sp>
          <p:sp>
            <p:nvSpPr>
              <p:cNvPr id="7" name="Rectangle 6">
                <a:extLst>
                  <a:ext uri="{FF2B5EF4-FFF2-40B4-BE49-F238E27FC236}"/>
                </a:extLst>
              </p:cNvPr>
              <p:cNvSpPr/>
              <p:nvPr/>
            </p:nvSpPr>
            <p:spPr>
              <a:xfrm>
                <a:off x="3216678" y="2012580"/>
                <a:ext cx="1564375" cy="8595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103" dirty="0">
                    <a:solidFill>
                      <a:srgbClr val="000000"/>
                    </a:solidFill>
                    <a:ea typeface="Arial" charset="0"/>
                    <a:cs typeface="Arial" charset="0"/>
                  </a:rPr>
                  <a:t>[Activity]</a:t>
                </a:r>
              </a:p>
            </p:txBody>
          </p:sp>
        </p:grpSp>
        <p:cxnSp>
          <p:nvCxnSpPr>
            <p:cNvPr id="20" name="Elbow Connector 19">
              <a:extLst>
                <a:ext uri="{FF2B5EF4-FFF2-40B4-BE49-F238E27FC236}"/>
              </a:extLst>
            </p:cNvPr>
            <p:cNvCxnSpPr>
              <a:stCxn id="6" idx="2"/>
              <a:endCxn id="21" idx="6"/>
            </p:cNvCxnSpPr>
            <p:nvPr/>
          </p:nvCxnSpPr>
          <p:spPr>
            <a:xfrm rot="5400000">
              <a:off x="4485601" y="4929025"/>
              <a:ext cx="896967" cy="712605"/>
            </a:xfrm>
            <a:prstGeom prst="bentConnector2">
              <a:avLst/>
            </a:prstGeom>
            <a:ln w="57150" cmpd="sng">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extLst>
            </p:cNvPr>
            <p:cNvSpPr/>
            <p:nvPr/>
          </p:nvSpPr>
          <p:spPr>
            <a:xfrm>
              <a:off x="502572" y="5189906"/>
              <a:ext cx="4075210" cy="10878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2872" dirty="0">
                  <a:solidFill>
                    <a:prstClr val="black"/>
                  </a:solidFill>
                  <a:ea typeface="Arial" charset="0"/>
                  <a:cs typeface="Arial" charset="0"/>
                </a:rPr>
                <a:t>[Aspect/Concern]</a:t>
              </a:r>
            </a:p>
          </p:txBody>
        </p:sp>
        <p:sp>
          <p:nvSpPr>
            <p:cNvPr id="13" name="Freeform 12">
              <a:extLst>
                <a:ext uri="{FF2B5EF4-FFF2-40B4-BE49-F238E27FC236}"/>
              </a:extLst>
            </p:cNvPr>
            <p:cNvSpPr/>
            <p:nvPr/>
          </p:nvSpPr>
          <p:spPr>
            <a:xfrm>
              <a:off x="6004583" y="3198766"/>
              <a:ext cx="909844" cy="1065546"/>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154">
                <a:solidFill>
                  <a:prstClr val="black"/>
                </a:solidFill>
                <a:ea typeface="Arial" charset="0"/>
                <a:cs typeface="Arial" charset="0"/>
              </a:endParaRPr>
            </a:p>
          </p:txBody>
        </p:sp>
      </p:grpSp>
    </p:spTree>
    <p:extLst>
      <p:ext uri="{BB962C8B-B14F-4D97-AF65-F5344CB8AC3E}">
        <p14:creationId xmlns:p14="http://schemas.microsoft.com/office/powerpoint/2010/main" val="4974676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03213" y="311150"/>
            <a:ext cx="10515600" cy="1160463"/>
          </a:xfrm>
        </p:spPr>
        <p:txBody>
          <a:bodyPr/>
          <a:lstStyle/>
          <a:p>
            <a:pPr eaLnBrk="1" fontAlgn="auto" hangingPunct="1">
              <a:spcAft>
                <a:spcPts val="0"/>
              </a:spcAft>
              <a:defRPr/>
            </a:pPr>
            <a:r>
              <a:rPr lang="en-US" sz="3200" dirty="0" smtClean="0">
                <a:ea typeface="Arial" charset="0"/>
                <a:cs typeface="Arial" charset="0"/>
              </a:rPr>
              <a:t>Process </a:t>
            </a:r>
            <a:r>
              <a:rPr lang="en-US" sz="3200" dirty="0">
                <a:ea typeface="Arial" charset="0"/>
                <a:cs typeface="Arial" charset="0"/>
              </a:rPr>
              <a:t>Element Depiction of CPS Framework Facets</a:t>
            </a:r>
          </a:p>
        </p:txBody>
      </p:sp>
      <p:sp>
        <p:nvSpPr>
          <p:cNvPr id="14950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34C3DF78-4511-E44C-BCAA-027550C84591}"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93</a:t>
            </a:fld>
            <a:endParaRPr altLang="en-US" sz="1400">
              <a:solidFill>
                <a:srgbClr val="339966"/>
              </a:solidFill>
              <a:ea typeface="Arial" charset="0"/>
              <a:cs typeface="Arial" charset="0"/>
            </a:endParaRPr>
          </a:p>
        </p:txBody>
      </p:sp>
      <p:grpSp>
        <p:nvGrpSpPr>
          <p:cNvPr id="149507" name="Group 13"/>
          <p:cNvGrpSpPr>
            <a:grpSpLocks/>
          </p:cNvGrpSpPr>
          <p:nvPr/>
        </p:nvGrpSpPr>
        <p:grpSpPr bwMode="auto">
          <a:xfrm>
            <a:off x="1289050" y="1758950"/>
            <a:ext cx="9096375" cy="4125913"/>
            <a:chOff x="628652" y="854121"/>
            <a:chExt cx="4434076" cy="2011242"/>
          </a:xfrm>
        </p:grpSpPr>
        <p:sp>
          <p:nvSpPr>
            <p:cNvPr id="6" name="Rounded Rectangle 5">
              <a:extLst>
                <a:ext uri="{FF2B5EF4-FFF2-40B4-BE49-F238E27FC236}"/>
              </a:extLst>
            </p:cNvPr>
            <p:cNvSpPr/>
            <p:nvPr/>
          </p:nvSpPr>
          <p:spPr bwMode="auto">
            <a:xfrm>
              <a:off x="3265883" y="854121"/>
              <a:ext cx="1796845" cy="782365"/>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36507" tIns="18252" rIns="36507" bIns="18252" anchor="b"/>
            <a:lstStyle/>
            <a:p>
              <a:pPr algn="r">
                <a:defRPr/>
              </a:pPr>
              <a:r>
                <a:rPr lang="en-US" sz="2462" b="1" dirty="0">
                  <a:solidFill>
                    <a:prstClr val="black"/>
                  </a:solidFill>
                  <a:ea typeface="Arial" charset="0"/>
                  <a:cs typeface="Arial" charset="0"/>
                </a:rPr>
                <a:t>CPS</a:t>
              </a:r>
            </a:p>
          </p:txBody>
        </p:sp>
        <p:sp>
          <p:nvSpPr>
            <p:cNvPr id="7" name="Rounded Rectangle 6">
              <a:extLst>
                <a:ext uri="{FF2B5EF4-FFF2-40B4-BE49-F238E27FC236}"/>
              </a:extLst>
            </p:cNvPr>
            <p:cNvSpPr/>
            <p:nvPr/>
          </p:nvSpPr>
          <p:spPr bwMode="auto">
            <a:xfrm>
              <a:off x="1997567" y="1847747"/>
              <a:ext cx="1796845" cy="781591"/>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36507" tIns="18252" rIns="36507" bIns="18252" anchor="b"/>
            <a:lstStyle/>
            <a:p>
              <a:pPr algn="r">
                <a:defRPr/>
              </a:pPr>
              <a:r>
                <a:rPr lang="en-US" sz="2462" b="1" dirty="0">
                  <a:solidFill>
                    <a:prstClr val="black"/>
                  </a:solidFill>
                  <a:ea typeface="Arial" charset="0"/>
                  <a:cs typeface="Arial" charset="0"/>
                </a:rPr>
                <a:t>CPS Assurance</a:t>
              </a:r>
            </a:p>
          </p:txBody>
        </p:sp>
        <p:grpSp>
          <p:nvGrpSpPr>
            <p:cNvPr id="149510" name="Group 11"/>
            <p:cNvGrpSpPr>
              <a:grpSpLocks/>
            </p:cNvGrpSpPr>
            <p:nvPr/>
          </p:nvGrpSpPr>
          <p:grpSpPr bwMode="auto">
            <a:xfrm>
              <a:off x="628652" y="854121"/>
              <a:ext cx="1797144" cy="782038"/>
              <a:chOff x="3216887" y="2012581"/>
              <a:chExt cx="2420653" cy="1607234"/>
            </a:xfrm>
          </p:grpSpPr>
          <p:sp>
            <p:nvSpPr>
              <p:cNvPr id="5" name="Rounded Rectangle 4">
                <a:extLst>
                  <a:ext uri="{FF2B5EF4-FFF2-40B4-BE49-F238E27FC236}"/>
                </a:extLst>
              </p:cNvPr>
              <p:cNvSpPr/>
              <p:nvPr/>
            </p:nvSpPr>
            <p:spPr bwMode="auto">
              <a:xfrm>
                <a:off x="3216887" y="2012581"/>
                <a:ext cx="2420251" cy="1607905"/>
              </a:xfrm>
              <a:prstGeom prst="roundRect">
                <a:avLst>
                  <a:gd name="adj" fmla="val 3823"/>
                </a:avLst>
              </a:prstGeom>
              <a:solidFill>
                <a:schemeClr val="accent6">
                  <a:lumMod val="20000"/>
                  <a:lumOff val="80000"/>
                  <a:alpha val="90000"/>
                </a:schemeClr>
              </a:solidFill>
              <a:ln w="3175">
                <a:solidFill>
                  <a:schemeClr val="tx2"/>
                </a:solidFill>
                <a:miter lim="800000"/>
                <a:headEnd/>
                <a:tailEnd/>
              </a:ln>
              <a:effectLst/>
            </p:spPr>
            <p:txBody>
              <a:bodyPr wrap="none" lIns="36507" tIns="18252" rIns="36507" bIns="18252" anchor="b"/>
              <a:lstStyle/>
              <a:p>
                <a:pPr algn="r">
                  <a:defRPr/>
                </a:pPr>
                <a:r>
                  <a:rPr lang="en-US" sz="2462" b="1" dirty="0">
                    <a:solidFill>
                      <a:prstClr val="black"/>
                    </a:solidFill>
                    <a:ea typeface="Arial" charset="0"/>
                    <a:cs typeface="Arial" charset="0"/>
                  </a:rPr>
                  <a:t>Model of CPS</a:t>
                </a:r>
              </a:p>
            </p:txBody>
          </p:sp>
          <p:sp>
            <p:nvSpPr>
              <p:cNvPr id="8" name="Rectangle 7">
                <a:extLst>
                  <a:ext uri="{FF2B5EF4-FFF2-40B4-BE49-F238E27FC236}"/>
                </a:extLst>
              </p:cNvPr>
              <p:cNvSpPr/>
              <p:nvPr/>
            </p:nvSpPr>
            <p:spPr>
              <a:xfrm>
                <a:off x="3216887" y="2012581"/>
                <a:ext cx="1653109" cy="866774"/>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2462" dirty="0">
                    <a:solidFill>
                      <a:prstClr val="black"/>
                    </a:solidFill>
                    <a:ea typeface="Arial" charset="0"/>
                    <a:cs typeface="Arial" charset="0"/>
                  </a:rPr>
                  <a:t>Conceptualization Activities</a:t>
                </a:r>
              </a:p>
            </p:txBody>
          </p:sp>
        </p:grpSp>
        <p:sp>
          <p:nvSpPr>
            <p:cNvPr id="10" name="Rectangle 9">
              <a:extLst>
                <a:ext uri="{FF2B5EF4-FFF2-40B4-BE49-F238E27FC236}"/>
              </a:extLst>
            </p:cNvPr>
            <p:cNvSpPr/>
            <p:nvPr/>
          </p:nvSpPr>
          <p:spPr>
            <a:xfrm>
              <a:off x="3265883" y="854121"/>
              <a:ext cx="1160753" cy="421750"/>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62" dirty="0">
                  <a:solidFill>
                    <a:prstClr val="black"/>
                  </a:solidFill>
                  <a:ea typeface="Arial" charset="0"/>
                  <a:cs typeface="Arial" charset="0"/>
                </a:rPr>
                <a:t>Realization Activities</a:t>
              </a:r>
            </a:p>
          </p:txBody>
        </p:sp>
        <p:sp>
          <p:nvSpPr>
            <p:cNvPr id="40" name="TextBox 39">
              <a:extLst>
                <a:ext uri="{FF2B5EF4-FFF2-40B4-BE49-F238E27FC236}"/>
              </a:extLst>
            </p:cNvPr>
            <p:cNvSpPr txBox="1"/>
            <p:nvPr/>
          </p:nvSpPr>
          <p:spPr>
            <a:xfrm>
              <a:off x="628652" y="1649641"/>
              <a:ext cx="1463323" cy="198880"/>
            </a:xfrm>
            <a:prstGeom prst="rect">
              <a:avLst/>
            </a:prstGeom>
            <a:noFill/>
          </p:spPr>
          <p:txBody>
            <a:bodyPr wrap="none">
              <a:spAutoFit/>
            </a:bodyPr>
            <a:lstStyle/>
            <a:p>
              <a:pPr>
                <a:defRPr/>
              </a:pPr>
              <a:r>
                <a:rPr lang="en-US" sz="2051" dirty="0">
                  <a:solidFill>
                    <a:prstClr val="black"/>
                  </a:solidFill>
                  <a:ea typeface="Arial" charset="0"/>
                  <a:cs typeface="Arial" charset="0"/>
                </a:rPr>
                <a:t>Conceptualization Facet</a:t>
              </a:r>
            </a:p>
          </p:txBody>
        </p:sp>
        <p:sp>
          <p:nvSpPr>
            <p:cNvPr id="86" name="TextBox 85">
              <a:extLst>
                <a:ext uri="{FF2B5EF4-FFF2-40B4-BE49-F238E27FC236}"/>
              </a:extLst>
            </p:cNvPr>
            <p:cNvSpPr txBox="1"/>
            <p:nvPr/>
          </p:nvSpPr>
          <p:spPr>
            <a:xfrm>
              <a:off x="2184835" y="2666483"/>
              <a:ext cx="1051642" cy="198880"/>
            </a:xfrm>
            <a:prstGeom prst="rect">
              <a:avLst/>
            </a:prstGeom>
            <a:noFill/>
          </p:spPr>
          <p:txBody>
            <a:bodyPr wrap="none">
              <a:spAutoFit/>
            </a:bodyPr>
            <a:lstStyle/>
            <a:p>
              <a:pPr>
                <a:defRPr/>
              </a:pPr>
              <a:r>
                <a:rPr lang="en-US" sz="2051" dirty="0">
                  <a:solidFill>
                    <a:prstClr val="black"/>
                  </a:solidFill>
                  <a:ea typeface="Arial" charset="0"/>
                  <a:cs typeface="Arial" charset="0"/>
                </a:rPr>
                <a:t>Assurance Facet</a:t>
              </a:r>
            </a:p>
          </p:txBody>
        </p:sp>
        <p:sp>
          <p:nvSpPr>
            <p:cNvPr id="87" name="TextBox 86">
              <a:extLst>
                <a:ext uri="{FF2B5EF4-FFF2-40B4-BE49-F238E27FC236}"/>
              </a:extLst>
            </p:cNvPr>
            <p:cNvSpPr txBox="1"/>
            <p:nvPr/>
          </p:nvSpPr>
          <p:spPr>
            <a:xfrm>
              <a:off x="3477913" y="1668988"/>
              <a:ext cx="1078726" cy="198880"/>
            </a:xfrm>
            <a:prstGeom prst="rect">
              <a:avLst/>
            </a:prstGeom>
            <a:noFill/>
          </p:spPr>
          <p:txBody>
            <a:bodyPr wrap="none">
              <a:spAutoFit/>
            </a:bodyPr>
            <a:lstStyle/>
            <a:p>
              <a:pPr>
                <a:defRPr/>
              </a:pPr>
              <a:r>
                <a:rPr lang="en-US" sz="2051" dirty="0">
                  <a:solidFill>
                    <a:prstClr val="black"/>
                  </a:solidFill>
                  <a:ea typeface="Arial" charset="0"/>
                  <a:cs typeface="Arial" charset="0"/>
                </a:rPr>
                <a:t>Realization Facet</a:t>
              </a:r>
            </a:p>
          </p:txBody>
        </p:sp>
        <p:sp>
          <p:nvSpPr>
            <p:cNvPr id="20" name="Freeform 19">
              <a:extLst>
                <a:ext uri="{FF2B5EF4-FFF2-40B4-BE49-F238E27FC236}"/>
              </a:extLst>
            </p:cNvPr>
            <p:cNvSpPr/>
            <p:nvPr/>
          </p:nvSpPr>
          <p:spPr>
            <a:xfrm>
              <a:off x="1790953" y="1049906"/>
              <a:ext cx="372215" cy="366032"/>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876">
                <a:solidFill>
                  <a:prstClr val="black"/>
                </a:solidFill>
                <a:ea typeface="Arial" charset="0"/>
                <a:cs typeface="Arial" charset="0"/>
              </a:endParaRPr>
            </a:p>
          </p:txBody>
        </p:sp>
        <p:sp>
          <p:nvSpPr>
            <p:cNvPr id="23" name="Freeform 22">
              <a:extLst>
                <a:ext uri="{FF2B5EF4-FFF2-40B4-BE49-F238E27FC236}"/>
              </a:extLst>
            </p:cNvPr>
            <p:cNvSpPr/>
            <p:nvPr/>
          </p:nvSpPr>
          <p:spPr>
            <a:xfrm>
              <a:off x="3079388" y="2047401"/>
              <a:ext cx="372215" cy="366032"/>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876">
                <a:solidFill>
                  <a:prstClr val="black"/>
                </a:solidFill>
                <a:ea typeface="Arial" charset="0"/>
                <a:cs typeface="Arial" charset="0"/>
              </a:endParaRPr>
            </a:p>
          </p:txBody>
        </p:sp>
        <p:sp>
          <p:nvSpPr>
            <p:cNvPr id="21" name="Freeform 20">
              <a:extLst>
                <a:ext uri="{FF2B5EF4-FFF2-40B4-BE49-F238E27FC236}"/>
              </a:extLst>
            </p:cNvPr>
            <p:cNvSpPr/>
            <p:nvPr/>
          </p:nvSpPr>
          <p:spPr>
            <a:xfrm>
              <a:off x="4426635" y="1049906"/>
              <a:ext cx="372989" cy="366032"/>
            </a:xfrm>
            <a:custGeom>
              <a:avLst/>
              <a:gdLst>
                <a:gd name="connsiteX0" fmla="*/ 0 w 909353"/>
                <a:gd name="connsiteY0" fmla="*/ 0 h 1066234"/>
                <a:gd name="connsiteX1" fmla="*/ 909353 w 909353"/>
                <a:gd name="connsiteY1" fmla="*/ 15680 h 1066234"/>
                <a:gd name="connsiteX2" fmla="*/ 893675 w 909353"/>
                <a:gd name="connsiteY2" fmla="*/ 1066234 h 1066234"/>
              </a:gdLst>
              <a:ahLst/>
              <a:cxnLst>
                <a:cxn ang="0">
                  <a:pos x="connsiteX0" y="connsiteY0"/>
                </a:cxn>
                <a:cxn ang="0">
                  <a:pos x="connsiteX1" y="connsiteY1"/>
                </a:cxn>
                <a:cxn ang="0">
                  <a:pos x="connsiteX2" y="connsiteY2"/>
                </a:cxn>
              </a:cxnLst>
              <a:rect l="l" t="t" r="r" b="b"/>
              <a:pathLst>
                <a:path w="909353" h="1066234">
                  <a:moveTo>
                    <a:pt x="0" y="0"/>
                  </a:moveTo>
                  <a:lnTo>
                    <a:pt x="909353" y="15680"/>
                  </a:lnTo>
                  <a:lnTo>
                    <a:pt x="893675" y="1066234"/>
                  </a:lnTo>
                </a:path>
              </a:pathLst>
            </a:custGeom>
            <a:ln w="57150" cmpd="sng">
              <a:headEnd type="none"/>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876">
                <a:solidFill>
                  <a:prstClr val="black"/>
                </a:solidFill>
                <a:ea typeface="Arial" charset="0"/>
                <a:cs typeface="Arial" charset="0"/>
              </a:endParaRPr>
            </a:p>
          </p:txBody>
        </p:sp>
        <p:sp>
          <p:nvSpPr>
            <p:cNvPr id="9" name="Rectangle 8">
              <a:extLst>
                <a:ext uri="{FF2B5EF4-FFF2-40B4-BE49-F238E27FC236}"/>
              </a:extLst>
            </p:cNvPr>
            <p:cNvSpPr/>
            <p:nvPr/>
          </p:nvSpPr>
          <p:spPr>
            <a:xfrm>
              <a:off x="1997567" y="1847747"/>
              <a:ext cx="1161526" cy="390796"/>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62" dirty="0">
                  <a:solidFill>
                    <a:prstClr val="black"/>
                  </a:solidFill>
                  <a:ea typeface="Arial" charset="0"/>
                  <a:cs typeface="Arial" charset="0"/>
                </a:rPr>
                <a:t>Assurance Activities</a:t>
              </a:r>
            </a:p>
          </p:txBody>
        </p:sp>
      </p:grpSp>
    </p:spTree>
    <p:extLst>
      <p:ext uri="{BB962C8B-B14F-4D97-AF65-F5344CB8AC3E}">
        <p14:creationId xmlns:p14="http://schemas.microsoft.com/office/powerpoint/2010/main" val="7856280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7350" y="350838"/>
            <a:ext cx="3059113" cy="774700"/>
          </a:xfrm>
        </p:spPr>
        <p:txBody>
          <a:bodyPr/>
          <a:lstStyle/>
          <a:p>
            <a:pPr eaLnBrk="1" fontAlgn="auto" hangingPunct="1">
              <a:spcAft>
                <a:spcPts val="0"/>
              </a:spcAft>
              <a:defRPr/>
            </a:pPr>
            <a:r>
              <a:rPr lang="en-US" sz="3200" dirty="0" smtClean="0">
                <a:ea typeface="Arial" charset="0"/>
                <a:cs typeface="Arial" charset="0"/>
              </a:rPr>
              <a:t>Facets</a:t>
            </a:r>
            <a:endParaRPr lang="en-US" sz="3200" dirty="0">
              <a:ea typeface="Arial" charset="0"/>
              <a:cs typeface="Arial" charset="0"/>
            </a:endParaRPr>
          </a:p>
        </p:txBody>
      </p:sp>
      <p:sp>
        <p:nvSpPr>
          <p:cNvPr id="15053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ED16A3E0-E0B6-A843-AB2C-C62EFCF34C8A}"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94</a:t>
            </a:fld>
            <a:endParaRPr altLang="en-US" sz="1400">
              <a:solidFill>
                <a:srgbClr val="339966"/>
              </a:solidFill>
              <a:ea typeface="Arial" charset="0"/>
              <a:cs typeface="Arial" charset="0"/>
            </a:endParaRPr>
          </a:p>
        </p:txBody>
      </p:sp>
      <p:pic>
        <p:nvPicPr>
          <p:cNvPr id="1505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350" y="1855788"/>
            <a:ext cx="3871913"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2" name="Picture 5"/>
          <p:cNvPicPr>
            <a:picLocks noChangeAspect="1"/>
          </p:cNvPicPr>
          <p:nvPr/>
        </p:nvPicPr>
        <p:blipFill>
          <a:blip r:embed="rId3">
            <a:extLst>
              <a:ext uri="{28A0092B-C50C-407E-A947-70E740481C1C}">
                <a14:useLocalDpi xmlns:a14="http://schemas.microsoft.com/office/drawing/2010/main" val="0"/>
              </a:ext>
            </a:extLst>
          </a:blip>
          <a:srcRect l="2888" t="4185" r="2620" b="6409"/>
          <a:stretch>
            <a:fillRect/>
          </a:stretch>
        </p:blipFill>
        <p:spPr bwMode="auto">
          <a:xfrm>
            <a:off x="4302125" y="554038"/>
            <a:ext cx="7708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3258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88925" y="336550"/>
            <a:ext cx="10515600" cy="746125"/>
          </a:xfrm>
        </p:spPr>
        <p:txBody>
          <a:bodyPr/>
          <a:lstStyle/>
          <a:p>
            <a:pPr eaLnBrk="1" fontAlgn="auto" hangingPunct="1">
              <a:spcAft>
                <a:spcPts val="0"/>
              </a:spcAft>
              <a:defRPr/>
            </a:pPr>
            <a:r>
              <a:rPr lang="en-US" sz="3200" dirty="0" smtClean="0">
                <a:ea typeface="Arial" charset="0"/>
                <a:cs typeface="Arial" charset="0"/>
              </a:rPr>
              <a:t>Activities</a:t>
            </a:r>
            <a:r>
              <a:rPr lang="en-US" sz="3200" dirty="0">
                <a:ea typeface="Arial" charset="0"/>
                <a:cs typeface="Arial" charset="0"/>
              </a:rPr>
              <a:t>: Conceptualization Facet</a:t>
            </a:r>
          </a:p>
        </p:txBody>
      </p:sp>
      <p:sp>
        <p:nvSpPr>
          <p:cNvPr id="15155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50B17B0F-E6B0-724B-87E6-3F5F2F0F29BC}"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95</a:t>
            </a:fld>
            <a:endParaRPr altLang="en-US" sz="1400">
              <a:solidFill>
                <a:srgbClr val="339966"/>
              </a:solidFill>
              <a:ea typeface="Arial" charset="0"/>
              <a:cs typeface="Arial" charset="0"/>
            </a:endParaRPr>
          </a:p>
        </p:txBody>
      </p:sp>
      <p:pic>
        <p:nvPicPr>
          <p:cNvPr id="1515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925638"/>
            <a:ext cx="8890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849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60363" y="365125"/>
            <a:ext cx="10515600" cy="741363"/>
          </a:xfrm>
        </p:spPr>
        <p:txBody>
          <a:bodyPr/>
          <a:lstStyle/>
          <a:p>
            <a:pPr eaLnBrk="1" fontAlgn="auto" hangingPunct="1">
              <a:spcAft>
                <a:spcPts val="0"/>
              </a:spcAft>
              <a:defRPr/>
            </a:pPr>
            <a:r>
              <a:rPr lang="en-US" sz="3200" dirty="0" smtClean="0">
                <a:ea typeface="Arial" charset="0"/>
                <a:cs typeface="Arial" charset="0"/>
              </a:rPr>
              <a:t>Activities</a:t>
            </a:r>
            <a:r>
              <a:rPr lang="en-US" sz="3200" dirty="0">
                <a:ea typeface="Arial" charset="0"/>
                <a:cs typeface="Arial" charset="0"/>
              </a:rPr>
              <a:t>: Realization Facet</a:t>
            </a:r>
          </a:p>
        </p:txBody>
      </p:sp>
      <p:sp>
        <p:nvSpPr>
          <p:cNvPr id="15257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64E7871C-B9D9-6F4A-BB5D-38E139C98AE6}"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96</a:t>
            </a:fld>
            <a:endParaRPr altLang="en-US" sz="1400">
              <a:solidFill>
                <a:srgbClr val="339966"/>
              </a:solidFill>
              <a:ea typeface="Arial" charset="0"/>
              <a:cs typeface="Arial" charset="0"/>
            </a:endParaRPr>
          </a:p>
        </p:txBody>
      </p:sp>
      <p:pic>
        <p:nvPicPr>
          <p:cNvPr id="1525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106488"/>
            <a:ext cx="88900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76042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01638" y="365125"/>
            <a:ext cx="10515600" cy="717550"/>
          </a:xfrm>
        </p:spPr>
        <p:txBody>
          <a:bodyPr/>
          <a:lstStyle/>
          <a:p>
            <a:pPr eaLnBrk="1" fontAlgn="auto" hangingPunct="1">
              <a:spcAft>
                <a:spcPts val="0"/>
              </a:spcAft>
              <a:defRPr/>
            </a:pPr>
            <a:r>
              <a:rPr lang="en-US" sz="3200" dirty="0" smtClean="0">
                <a:ea typeface="Arial" charset="0"/>
                <a:cs typeface="Arial" charset="0"/>
              </a:rPr>
              <a:t>Activities</a:t>
            </a:r>
            <a:r>
              <a:rPr lang="en-US" sz="3200" dirty="0">
                <a:ea typeface="Arial" charset="0"/>
                <a:cs typeface="Arial" charset="0"/>
              </a:rPr>
              <a:t>: Assurance Facet</a:t>
            </a:r>
          </a:p>
        </p:txBody>
      </p:sp>
      <p:sp>
        <p:nvSpPr>
          <p:cNvPr id="153602"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C8535113-20D1-514C-B7FE-F1B76C9B73BD}"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97</a:t>
            </a:fld>
            <a:endParaRPr altLang="en-US" sz="1400">
              <a:solidFill>
                <a:srgbClr val="339966"/>
              </a:solidFill>
              <a:ea typeface="Arial" charset="0"/>
              <a:cs typeface="Arial" charset="0"/>
            </a:endParaRPr>
          </a:p>
        </p:txBody>
      </p:sp>
      <p:pic>
        <p:nvPicPr>
          <p:cNvPr id="1536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1219200"/>
            <a:ext cx="8888413" cy="516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4212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95275" y="192088"/>
            <a:ext cx="3133725" cy="1787525"/>
          </a:xfrm>
        </p:spPr>
        <p:txBody>
          <a:bodyPr>
            <a:noAutofit/>
          </a:bodyPr>
          <a:lstStyle/>
          <a:p>
            <a:pPr eaLnBrk="1" fontAlgn="auto" hangingPunct="1">
              <a:spcAft>
                <a:spcPts val="0"/>
              </a:spcAft>
              <a:defRPr/>
            </a:pPr>
            <a:r>
              <a:rPr lang="en-US" sz="3200" dirty="0" smtClean="0">
                <a:ea typeface="Arial" charset="0"/>
                <a:cs typeface="Arial" charset="0"/>
              </a:rPr>
              <a:t>Maturity</a:t>
            </a:r>
            <a:r>
              <a:rPr lang="en-US" sz="3200" dirty="0">
                <a:ea typeface="Arial" charset="0"/>
                <a:cs typeface="Arial" charset="0"/>
              </a:rPr>
              <a:t/>
            </a:r>
            <a:br>
              <a:rPr lang="en-US" sz="3200" dirty="0">
                <a:ea typeface="Arial" charset="0"/>
                <a:cs typeface="Arial" charset="0"/>
              </a:rPr>
            </a:br>
            <a:r>
              <a:rPr lang="en-US" sz="3200" dirty="0">
                <a:ea typeface="Arial" charset="0"/>
                <a:cs typeface="Arial" charset="0"/>
              </a:rPr>
              <a:t>and</a:t>
            </a:r>
            <a:br>
              <a:rPr lang="en-US" sz="3200" dirty="0">
                <a:ea typeface="Arial" charset="0"/>
                <a:cs typeface="Arial" charset="0"/>
              </a:rPr>
            </a:br>
            <a:r>
              <a:rPr lang="en-US" sz="3200" dirty="0">
                <a:ea typeface="Arial" charset="0"/>
                <a:cs typeface="Arial" charset="0"/>
              </a:rPr>
              <a:t>Versioning</a:t>
            </a:r>
          </a:p>
        </p:txBody>
      </p:sp>
      <p:sp>
        <p:nvSpPr>
          <p:cNvPr id="154626"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9AACA31A-1720-D34A-8168-2BC2FFC21FE3}"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98</a:t>
            </a:fld>
            <a:endParaRPr altLang="en-US" sz="1400">
              <a:solidFill>
                <a:srgbClr val="339966"/>
              </a:solidFill>
              <a:ea typeface="Arial" charset="0"/>
              <a:cs typeface="Arial" charset="0"/>
            </a:endParaRPr>
          </a:p>
        </p:txBody>
      </p:sp>
      <p:pic>
        <p:nvPicPr>
          <p:cNvPr id="154627" name="Picture 4"/>
          <p:cNvPicPr>
            <a:picLocks noChangeAspect="1"/>
          </p:cNvPicPr>
          <p:nvPr/>
        </p:nvPicPr>
        <p:blipFill>
          <a:blip r:embed="rId2">
            <a:extLst>
              <a:ext uri="{28A0092B-C50C-407E-A947-70E740481C1C}">
                <a14:useLocalDpi xmlns:a14="http://schemas.microsoft.com/office/drawing/2010/main" val="0"/>
              </a:ext>
            </a:extLst>
          </a:blip>
          <a:srcRect l="3407" t="5315" r="3246" b="6796"/>
          <a:stretch>
            <a:fillRect/>
          </a:stretch>
        </p:blipFill>
        <p:spPr bwMode="auto">
          <a:xfrm>
            <a:off x="4478338" y="192088"/>
            <a:ext cx="7246937" cy="602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2890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01625" y="295275"/>
            <a:ext cx="10515600" cy="903288"/>
          </a:xfrm>
        </p:spPr>
        <p:txBody>
          <a:bodyPr/>
          <a:lstStyle/>
          <a:p>
            <a:pPr eaLnBrk="1" fontAlgn="auto" hangingPunct="1">
              <a:spcAft>
                <a:spcPts val="0"/>
              </a:spcAft>
              <a:defRPr/>
            </a:pPr>
            <a:r>
              <a:rPr lang="en-US" sz="3200" dirty="0" smtClean="0">
                <a:ea typeface="Arial" charset="0"/>
                <a:cs typeface="Arial" charset="0"/>
              </a:rPr>
              <a:t>Turn </a:t>
            </a:r>
            <a:r>
              <a:rPr lang="en-US" sz="3200" dirty="0">
                <a:ea typeface="Arial" charset="0"/>
                <a:cs typeface="Arial" charset="0"/>
              </a:rPr>
              <a:t>the crank to generate the </a:t>
            </a:r>
            <a:r>
              <a:rPr lang="en-US" sz="3200" dirty="0" smtClean="0">
                <a:ea typeface="Arial" charset="0"/>
                <a:cs typeface="Arial" charset="0"/>
              </a:rPr>
              <a:t>XML Schema</a:t>
            </a:r>
            <a:endParaRPr lang="en-US" sz="3200" dirty="0">
              <a:ea typeface="Arial" charset="0"/>
              <a:cs typeface="Arial" charset="0"/>
            </a:endParaRPr>
          </a:p>
        </p:txBody>
      </p:sp>
      <p:sp>
        <p:nvSpPr>
          <p:cNvPr id="15565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7BDB1EF-0545-D246-B60D-26C7C0C27C38}" type="slidenum">
              <a:rPr altLang="en-US" sz="1400">
                <a:solidFill>
                  <a:srgbClr val="339966"/>
                </a:solidFill>
                <a:ea typeface="Arial" charset="0"/>
                <a:cs typeface="Arial" charset="0"/>
              </a:rPr>
              <a:pPr fontAlgn="base">
                <a:lnSpc>
                  <a:spcPct val="100000"/>
                </a:lnSpc>
                <a:spcBef>
                  <a:spcPct val="0"/>
                </a:spcBef>
                <a:spcAft>
                  <a:spcPct val="0"/>
                </a:spcAft>
                <a:buSzTx/>
                <a:buFontTx/>
                <a:buNone/>
              </a:pPr>
              <a:t>99</a:t>
            </a:fld>
            <a:endParaRPr altLang="en-US" sz="1400">
              <a:solidFill>
                <a:srgbClr val="339966"/>
              </a:solidFill>
              <a:ea typeface="Arial" charset="0"/>
              <a:cs typeface="Arial" charset="0"/>
            </a:endParaRPr>
          </a:p>
        </p:txBody>
      </p:sp>
      <p:pic>
        <p:nvPicPr>
          <p:cNvPr id="15565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83513" y="2174875"/>
            <a:ext cx="33909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Content Placeholder 5"/>
          <p:cNvPicPr>
            <a:picLocks noChangeAspect="1"/>
          </p:cNvPicPr>
          <p:nvPr/>
        </p:nvPicPr>
        <p:blipFill>
          <a:blip r:embed="rId3">
            <a:extLst>
              <a:ext uri="{28A0092B-C50C-407E-A947-70E740481C1C}">
                <a14:useLocalDpi xmlns:a14="http://schemas.microsoft.com/office/drawing/2010/main" val="0"/>
              </a:ext>
            </a:extLst>
          </a:blip>
          <a:srcRect l="1942" t="4396" r="1933" b="3534"/>
          <a:stretch>
            <a:fillRect/>
          </a:stretch>
        </p:blipFill>
        <p:spPr bwMode="auto">
          <a:xfrm>
            <a:off x="314325" y="2382838"/>
            <a:ext cx="511968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extBox 6"/>
          <p:cNvSpPr txBox="1">
            <a:spLocks noChangeArrowheads="1"/>
          </p:cNvSpPr>
          <p:nvPr/>
        </p:nvSpPr>
        <p:spPr bwMode="auto">
          <a:xfrm>
            <a:off x="1408113" y="5081588"/>
            <a:ext cx="30368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Sparx Systems Enterprise Architect V13.5</a:t>
            </a:r>
          </a:p>
        </p:txBody>
      </p:sp>
      <p:sp>
        <p:nvSpPr>
          <p:cNvPr id="8" name="Arrow: Right 7">
            <a:extLst>
              <a:ext uri="{FF2B5EF4-FFF2-40B4-BE49-F238E27FC236}"/>
            </a:extLst>
          </p:cNvPr>
          <p:cNvSpPr/>
          <p:nvPr/>
        </p:nvSpPr>
        <p:spPr>
          <a:xfrm>
            <a:off x="5530850" y="3349625"/>
            <a:ext cx="1978025"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srgbClr val="FFFFFF"/>
              </a:solidFill>
              <a:ea typeface="Arial" charset="0"/>
              <a:cs typeface="Arial" charset="0"/>
            </a:endParaRPr>
          </a:p>
        </p:txBody>
      </p:sp>
      <p:sp>
        <p:nvSpPr>
          <p:cNvPr id="155655" name="TextBox 8"/>
          <p:cNvSpPr txBox="1">
            <a:spLocks noChangeArrowheads="1"/>
          </p:cNvSpPr>
          <p:nvPr/>
        </p:nvSpPr>
        <p:spPr bwMode="auto">
          <a:xfrm>
            <a:off x="5226050" y="2506663"/>
            <a:ext cx="2763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Code Engineering / Generate XML Schema</a:t>
            </a:r>
          </a:p>
        </p:txBody>
      </p:sp>
      <p:sp>
        <p:nvSpPr>
          <p:cNvPr id="155656" name="TextBox 9"/>
          <p:cNvSpPr txBox="1">
            <a:spLocks noChangeArrowheads="1"/>
          </p:cNvSpPr>
          <p:nvPr/>
        </p:nvSpPr>
        <p:spPr bwMode="auto">
          <a:xfrm>
            <a:off x="9236075" y="5526088"/>
            <a:ext cx="17192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200">
                <a:solidFill>
                  <a:prstClr val="black"/>
                </a:solidFill>
                <a:ea typeface="Arial" charset="0"/>
                <a:cs typeface="Arial" charset="0"/>
              </a:rPr>
              <a:t>Altova XMLSpy 2017</a:t>
            </a:r>
          </a:p>
        </p:txBody>
      </p:sp>
      <p:sp>
        <p:nvSpPr>
          <p:cNvPr id="11" name="Arrow: Curved Left 10">
            <a:extLst>
              <a:ext uri="{FF2B5EF4-FFF2-40B4-BE49-F238E27FC236}"/>
            </a:extLst>
          </p:cNvPr>
          <p:cNvSpPr/>
          <p:nvPr/>
        </p:nvSpPr>
        <p:spPr>
          <a:xfrm rot="5400000">
            <a:off x="6154738" y="3579812"/>
            <a:ext cx="730250" cy="44481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endParaRPr lang="en-US" altLang="en-US" sz="1800">
              <a:solidFill>
                <a:prstClr val="black"/>
              </a:solidFill>
              <a:ea typeface="Arial" charset="0"/>
              <a:cs typeface="Arial" charset="0"/>
            </a:endParaRPr>
          </a:p>
        </p:txBody>
      </p:sp>
      <p:sp>
        <p:nvSpPr>
          <p:cNvPr id="155658" name="TextBox 11"/>
          <p:cNvSpPr txBox="1">
            <a:spLocks noChangeArrowheads="1"/>
          </p:cNvSpPr>
          <p:nvPr/>
        </p:nvSpPr>
        <p:spPr bwMode="auto">
          <a:xfrm>
            <a:off x="5226050" y="5438775"/>
            <a:ext cx="2763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fontAlgn="base">
              <a:lnSpc>
                <a:spcPct val="100000"/>
              </a:lnSpc>
              <a:spcBef>
                <a:spcPct val="0"/>
              </a:spcBef>
              <a:spcAft>
                <a:spcPct val="0"/>
              </a:spcAft>
              <a:buSzTx/>
              <a:buFontTx/>
              <a:buNone/>
            </a:pPr>
            <a:r>
              <a:rPr lang="en-US" altLang="en-US" sz="1800">
                <a:solidFill>
                  <a:prstClr val="black"/>
                </a:solidFill>
                <a:ea typeface="Arial" charset="0"/>
                <a:cs typeface="Arial" charset="0"/>
              </a:rPr>
              <a:t>Revise to optimize schema</a:t>
            </a:r>
          </a:p>
        </p:txBody>
      </p:sp>
      <p:sp>
        <p:nvSpPr>
          <p:cNvPr id="155659" name="TextBox 12"/>
          <p:cNvSpPr txBox="1">
            <a:spLocks noChangeArrowheads="1"/>
          </p:cNvSpPr>
          <p:nvPr/>
        </p:nvSpPr>
        <p:spPr bwMode="auto">
          <a:xfrm>
            <a:off x="2212975" y="1843088"/>
            <a:ext cx="276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Model in UML</a:t>
            </a:r>
          </a:p>
        </p:txBody>
      </p:sp>
      <p:sp>
        <p:nvSpPr>
          <p:cNvPr id="155660" name="TextBox 13"/>
          <p:cNvSpPr txBox="1">
            <a:spLocks noChangeArrowheads="1"/>
          </p:cNvSpPr>
          <p:nvPr/>
        </p:nvSpPr>
        <p:spPr bwMode="auto">
          <a:xfrm>
            <a:off x="8466138" y="1843088"/>
            <a:ext cx="2763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r>
              <a:rPr lang="en-US" altLang="en-US" sz="1800">
                <a:solidFill>
                  <a:prstClr val="black"/>
                </a:solidFill>
                <a:ea typeface="Arial" charset="0"/>
                <a:cs typeface="Arial" charset="0"/>
              </a:rPr>
              <a:t>Model in XMLSchema</a:t>
            </a:r>
          </a:p>
        </p:txBody>
      </p:sp>
    </p:spTree>
    <p:extLst>
      <p:ext uri="{BB962C8B-B14F-4D97-AF65-F5344CB8AC3E}">
        <p14:creationId xmlns:p14="http://schemas.microsoft.com/office/powerpoint/2010/main" val="11921904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BCOUNTONSLD" val="0"/>
</p:tagLst>
</file>

<file path=ppt/tags/tag2.xml><?xml version="1.0" encoding="utf-8"?>
<p:tagLst xmlns:a="http://schemas.openxmlformats.org/drawingml/2006/main" xmlns:r="http://schemas.openxmlformats.org/officeDocument/2006/relationships" xmlns:p="http://schemas.openxmlformats.org/presentationml/2006/main">
  <p:tag name="LABCOUNTONSLD" val="0"/>
</p:tagLst>
</file>

<file path=ppt/tags/tag3.xml><?xml version="1.0" encoding="utf-8"?>
<p:tagLst xmlns:a="http://schemas.openxmlformats.org/drawingml/2006/main" xmlns:r="http://schemas.openxmlformats.org/officeDocument/2006/relationships" xmlns:p="http://schemas.openxmlformats.org/presentationml/2006/main">
  <p:tag name="LABCOUNTONSLD" val="0"/>
</p:tagLst>
</file>

<file path=ppt/tags/tag4.xml><?xml version="1.0" encoding="utf-8"?>
<p:tagLst xmlns:a="http://schemas.openxmlformats.org/drawingml/2006/main" xmlns:r="http://schemas.openxmlformats.org/officeDocument/2006/relationships" xmlns:p="http://schemas.openxmlformats.org/presentationml/2006/main">
  <p:tag name="LABCOUNTONSLD" val="0"/>
</p:tagLst>
</file>

<file path=ppt/tags/tag5.xml><?xml version="1.0" encoding="utf-8"?>
<p:tagLst xmlns:a="http://schemas.openxmlformats.org/drawingml/2006/main" xmlns:r="http://schemas.openxmlformats.org/officeDocument/2006/relationships" xmlns:p="http://schemas.openxmlformats.org/presentationml/2006/main">
  <p:tag name="LABCOUNTONSLD" val="0"/>
</p:tagLst>
</file>

<file path=ppt/tags/tag6.xml><?xml version="1.0" encoding="utf-8"?>
<p:tagLst xmlns:a="http://schemas.openxmlformats.org/drawingml/2006/main" xmlns:r="http://schemas.openxmlformats.org/officeDocument/2006/relationships" xmlns:p="http://schemas.openxmlformats.org/presentationml/2006/main">
  <p:tag name="LABCOUNTONSLD" val="0"/>
</p:tagLst>
</file>

<file path=ppt/tags/tag7.xml><?xml version="1.0" encoding="utf-8"?>
<p:tagLst xmlns:a="http://schemas.openxmlformats.org/drawingml/2006/main" xmlns:r="http://schemas.openxmlformats.org/officeDocument/2006/relationships" xmlns:p="http://schemas.openxmlformats.org/presentationml/2006/main">
  <p:tag name="LABCOUNTONSL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icardo Template US-Letter">
  <a:themeElements>
    <a:clrScheme name="Ricardo PowerPoint Colour Theme">
      <a:dk1>
        <a:srgbClr val="000000"/>
      </a:dk1>
      <a:lt1>
        <a:srgbClr val="FFFFFF"/>
      </a:lt1>
      <a:dk2>
        <a:srgbClr val="DC241F"/>
      </a:dk2>
      <a:lt2>
        <a:srgbClr val="000000"/>
      </a:lt2>
      <a:accent1>
        <a:srgbClr val="006BB7"/>
      </a:accent1>
      <a:accent2>
        <a:srgbClr val="A7A9AC"/>
      </a:accent2>
      <a:accent3>
        <a:srgbClr val="99CCFF"/>
      </a:accent3>
      <a:accent4>
        <a:srgbClr val="DDDDDD"/>
      </a:accent4>
      <a:accent5>
        <a:srgbClr val="00307E"/>
      </a:accent5>
      <a:accent6>
        <a:srgbClr val="808080"/>
      </a:accent6>
      <a:hlink>
        <a:srgbClr val="006BB7"/>
      </a:hlink>
      <a:folHlink>
        <a:srgbClr val="A7A9AC"/>
      </a:folHlink>
    </a:clrScheme>
    <a:fontScheme name="Ricardo Template UK-A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rtlCol="0"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txDef>
      <a:spPr>
        <a:noFill/>
      </a:spPr>
      <a:bodyPr wrap="none" lIns="36000" tIns="36000" rIns="36000" bIns="36000" rtlCol="0">
        <a:spAutoFit/>
      </a:bodyPr>
      <a:lstStyle>
        <a:defPPr>
          <a:defRPr dirty="0" err="1" smtClean="0"/>
        </a:defPPr>
      </a:lstStyle>
    </a:txDef>
  </a:objectDefaults>
  <a:extraClrSchemeLst>
    <a:extraClrScheme>
      <a:clrScheme name="Ricardo Template US-Letter 1">
        <a:dk1>
          <a:srgbClr val="DC241F"/>
        </a:dk1>
        <a:lt1>
          <a:srgbClr val="FFFFFF"/>
        </a:lt1>
        <a:dk2>
          <a:srgbClr val="000000"/>
        </a:dk2>
        <a:lt2>
          <a:srgbClr val="000000"/>
        </a:lt2>
        <a:accent1>
          <a:srgbClr val="006BB7"/>
        </a:accent1>
        <a:accent2>
          <a:srgbClr val="A7A9AC"/>
        </a:accent2>
        <a:accent3>
          <a:srgbClr val="AAAAAA"/>
        </a:accent3>
        <a:accent4>
          <a:srgbClr val="DADADA"/>
        </a:accent4>
        <a:accent5>
          <a:srgbClr val="AABAD8"/>
        </a:accent5>
        <a:accent6>
          <a:srgbClr val="97999B"/>
        </a:accent6>
        <a:hlink>
          <a:srgbClr val="006BB7"/>
        </a:hlink>
        <a:folHlink>
          <a:srgbClr val="A7A9AC"/>
        </a:folHlink>
      </a:clrScheme>
      <a:clrMap bg1="dk2" tx1="lt1" bg2="dk1" tx2="lt2" accent1="accent1" accent2="accent2" accent3="accent3" accent4="accent4" accent5="accent5" accent6="accent6" hlink="hlink" folHlink="folHlink"/>
    </a:extraClrScheme>
  </a:extraClrSchemeLst>
  <a:custClrLst>
    <a:custClr name="Ricardo Logo Blue RGB(0, 107, 183)">
      <a:srgbClr val="006BB7"/>
    </a:custClr>
    <a:custClr name="Ricardo Logo Grey RGB(167, 169, 172)">
      <a:srgbClr val="A7A9AC"/>
    </a:custClr>
    <a:custClr name="Ricardo Light Blue RGB(153, 204, 255)">
      <a:srgbClr val="99CCFF"/>
    </a:custClr>
    <a:custClr name="Ricardo Light Grey RGB(221, 221, 221)">
      <a:srgbClr val="DDDDDD"/>
    </a:custClr>
    <a:custClr name="Ricardo Dark Blue RGB(0, 48, 126)">
      <a:srgbClr val="00307E"/>
    </a:custClr>
    <a:custClr name="Ricardo Dark Grey (50%) RGB(128, 128, 128)">
      <a:srgbClr val="808080"/>
    </a:custClr>
    <a:custClr name="Ricardo Off Blue RGB(89, 166, 213)">
      <a:srgbClr val="59A6D5"/>
    </a:custClr>
    <a:custClr name="Ricardo Grey (75%) RGB(192, 192, 192)">
      <a:srgbClr val="C0C0C0"/>
    </a:custClr>
    <a:custClr name="Ricardo Other Blue RGB(55, 111, 167)">
      <a:srgbClr val="376FA7"/>
    </a:custClr>
    <a:custClr name="Ricardo Grey (60%) RGB(150, 150, 150)">
      <a:srgbClr val="969696"/>
    </a:custClr>
    <a:custClr name="Black RGB(0, 0, 0)">
      <a:srgbClr val="000000"/>
    </a:custClr>
    <a:custClr name="White RGB(255, 255, 255)">
      <a:srgbClr val="FFFFFF"/>
    </a:custClr>
    <a:custClr name="Ricardo Red RGB(220, 36, 31)">
      <a:srgbClr val="DC241F"/>
    </a:custClr>
    <a:custClr name="Ricardo Orange RGB(228, 126, 0)">
      <a:srgbClr val="E47E00"/>
    </a:custClr>
    <a:custClr name="Ricardo Yellow RGB(250, 230, 0)">
      <a:srgbClr val="FAE600"/>
    </a:custClr>
    <a:custClr name="Ricardo Green RGB(153, 202, 60)">
      <a:srgbClr val="99CA3C"/>
    </a:custClr>
    <a:custClr name="Ricardo-AEA Green RGB(70, 156, 35)">
      <a:srgbClr val="469C23"/>
    </a:custClr>
    <a:custClr name="Ricardo Purple RGB(146, 73, 158)">
      <a:srgbClr val="92499E"/>
    </a:custClr>
    <a:custClr name="Ricardo Background Very Dark Grey RGB(77, 77, 79)">
      <a:srgbClr val="4D4D4F"/>
    </a:custClr>
  </a:custClrLst>
  <a:extLst>
    <a:ext uri="{05A4C25C-085E-4340-85A3-A5531E510DB2}">
      <thm15:themeFamily xmlns:thm15="http://schemas.microsoft.com/office/thememl/2012/main" name="Ricardo Template US-Letter.potx" id="{90F26A2C-EAA7-44B1-A10A-9DCB2C0F3949}" vid="{6029DB1E-C307-4A1E-BA3A-23DEAD95EE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49648</TotalTime>
  <Words>8985</Words>
  <Application>Microsoft Macintosh PowerPoint</Application>
  <PresentationFormat>Widescreen</PresentationFormat>
  <Paragraphs>1933</Paragraphs>
  <Slides>148</Slides>
  <Notes>20</Notes>
  <HiddenSlides>0</HiddenSlides>
  <MMClips>0</MMClips>
  <ScaleCrop>false</ScaleCrop>
  <HeadingPairs>
    <vt:vector size="8" baseType="variant">
      <vt:variant>
        <vt:lpstr>Fonts Used</vt:lpstr>
      </vt:variant>
      <vt:variant>
        <vt:i4>18</vt:i4>
      </vt:variant>
      <vt:variant>
        <vt:lpstr>Theme</vt:lpstr>
      </vt:variant>
      <vt:variant>
        <vt:i4>2</vt:i4>
      </vt:variant>
      <vt:variant>
        <vt:lpstr>Slide Titles</vt:lpstr>
      </vt:variant>
      <vt:variant>
        <vt:i4>148</vt:i4>
      </vt:variant>
      <vt:variant>
        <vt:lpstr>Custom Shows</vt:lpstr>
      </vt:variant>
      <vt:variant>
        <vt:i4>1</vt:i4>
      </vt:variant>
    </vt:vector>
  </HeadingPairs>
  <TitlesOfParts>
    <vt:vector size="169" baseType="lpstr">
      <vt:lpstr>Arial</vt:lpstr>
      <vt:lpstr>Courier New</vt:lpstr>
      <vt:lpstr>Wingdings</vt:lpstr>
      <vt:lpstr>Calibri</vt:lpstr>
      <vt:lpstr>Narkisim</vt:lpstr>
      <vt:lpstr>FontAwesome</vt:lpstr>
      <vt:lpstr>Open Sans</vt:lpstr>
      <vt:lpstr>Intel Clear</vt:lpstr>
      <vt:lpstr>Mangal</vt:lpstr>
      <vt:lpstr>Intel Clear Light</vt:lpstr>
      <vt:lpstr>SimSun</vt:lpstr>
      <vt:lpstr>宋体</vt:lpstr>
      <vt:lpstr>Tahoma</vt:lpstr>
      <vt:lpstr>MetaWebPro</vt:lpstr>
      <vt:lpstr>Times New Roman</vt:lpstr>
      <vt:lpstr>Cambria</vt:lpstr>
      <vt:lpstr>Calibri Light</vt:lpstr>
      <vt:lpstr>+mj-lt</vt:lpstr>
      <vt:lpstr>Office Theme</vt:lpstr>
      <vt:lpstr>Ricardo Template US-Letter</vt:lpstr>
      <vt:lpstr>Toward a Calculus for Reasoning about System Trustworthiness  December 12, 2017 Imperial College London</vt:lpstr>
      <vt:lpstr>Agenda</vt:lpstr>
      <vt:lpstr>From Security to Trustworthiness - Vishik</vt:lpstr>
      <vt:lpstr>Reach of cyberattacks is expanding</vt:lpstr>
      <vt:lpstr>Trustworthiness: integrated concept From NIST CPS Framework  (https://s3.amazonaws.com/nist-sgcps/cpspwg/files/pwgglobal/CPS_PWG_Framework_for_Cyber_Physical_Systems_Release_1_0Final.pdf_</vt:lpstr>
      <vt:lpstr>Integrated trustworthiness: sample categories of use cases</vt:lpstr>
      <vt:lpstr>Integrated trustworthiness: some challenges</vt:lpstr>
      <vt:lpstr>Next steps: from TW positioning to ontology &amp; reasoning</vt:lpstr>
      <vt:lpstr>Useful concept: trust evidence  Ability to rely on a broader list of characteristics (evidence) to assess trustworthiness. Some examples below.</vt:lpstr>
      <vt:lpstr>Relevant area: human/technology connection</vt:lpstr>
      <vt:lpstr>CPS Framework - Griffor</vt:lpstr>
      <vt:lpstr>Workshop Goals</vt:lpstr>
      <vt:lpstr>2. Welcome</vt:lpstr>
      <vt:lpstr>3.1 What is a cyber-physical system (CPS)?</vt:lpstr>
      <vt:lpstr>3.2 How do we design, build and test CPS? </vt:lpstr>
      <vt:lpstr>3.3 What discipline do we need to address the concerns?</vt:lpstr>
      <vt:lpstr>3.4 What needs to be the common core tooling?</vt:lpstr>
      <vt:lpstr>3.5 Expanded Concern Risk and Risk Mitigation Surface</vt:lpstr>
      <vt:lpstr>CPS Framework Background</vt:lpstr>
      <vt:lpstr>PowerPoint Presentation</vt:lpstr>
      <vt:lpstr>PowerPoint Presentation</vt:lpstr>
      <vt:lpstr>NIST CPS Public Working Group</vt:lpstr>
      <vt:lpstr>NIST CPS Public Working Group</vt:lpstr>
      <vt:lpstr>5.5 CPS Framework Development</vt:lpstr>
      <vt:lpstr>5.6 NIST CPS PWG – CPS Framework</vt:lpstr>
      <vt:lpstr>5.7 Purpose of the CPS Framework</vt:lpstr>
      <vt:lpstr>5.9 CPS Framework Structure</vt:lpstr>
      <vt:lpstr>Aspects (groupings/categories of concerns)</vt:lpstr>
      <vt:lpstr>Activities and Artifacts</vt:lpstr>
      <vt:lpstr>Analyzing and Developing CPS: Decomposition</vt:lpstr>
      <vt:lpstr>6. Applications - Griffor</vt:lpstr>
      <vt:lpstr>6.1.2 The Category CyPhy</vt:lpstr>
      <vt:lpstr>6.1.3 Symmetric Monoidal Categories</vt:lpstr>
      <vt:lpstr>6.1.4 CPS as Functors</vt:lpstr>
      <vt:lpstr>6.1.5 The category CPS</vt:lpstr>
      <vt:lpstr>6.1.6 Mathematics of CPS Framework</vt:lpstr>
      <vt:lpstr>6.2 Applications to Transportation – McShane/Brandao</vt:lpstr>
      <vt:lpstr>6.2.5 Automotive Use Case Setup</vt:lpstr>
      <vt:lpstr>6.2.6 Use Case Setup - System</vt:lpstr>
      <vt:lpstr>6.2.7 Sample of multiple control units’ communication</vt:lpstr>
      <vt:lpstr>6.2.8 Automatic Emergency Braking - Example</vt:lpstr>
      <vt:lpstr>Automotive System Functional Level: Brake System</vt:lpstr>
      <vt:lpstr>Sub-System Behaviors: Brake System</vt:lpstr>
      <vt:lpstr>6.2.11 Demo Plan</vt:lpstr>
      <vt:lpstr>Ontologies ‘101’ - M. Balduccini</vt:lpstr>
      <vt:lpstr>Modeling Methodology: Conceptual Ontology</vt:lpstr>
      <vt:lpstr>Modeling Methodology: Parametrization, Ontology Calculus</vt:lpstr>
      <vt:lpstr>Modeling Tools</vt:lpstr>
      <vt:lpstr>Modeling Use-Case</vt:lpstr>
      <vt:lpstr>Earlier Work: Cone-of-Impact Vulnerability Assessment</vt:lpstr>
      <vt:lpstr>Systems Engineering and the CPS Framework</vt:lpstr>
      <vt:lpstr>Our goals for the CPS Framework</vt:lpstr>
      <vt:lpstr>8.2 What is IEC 15288?</vt:lpstr>
      <vt:lpstr>IEC 15288 is designed to be adaptive</vt:lpstr>
      <vt:lpstr>NIST SP 800-160</vt:lpstr>
      <vt:lpstr>How can we build a trustworthy system?</vt:lpstr>
      <vt:lpstr>8.5 What is 800-160?</vt:lpstr>
      <vt:lpstr>8.6 How does the CPS Framework fit?</vt:lpstr>
      <vt:lpstr>The need for a holistic approach</vt:lpstr>
      <vt:lpstr>CPS Framework Open Source</vt:lpstr>
      <vt:lpstr>Current State</vt:lpstr>
      <vt:lpstr>Plan moving forward</vt:lpstr>
      <vt:lpstr>Modeling for a ‘CPS Framework Tool’</vt:lpstr>
      <vt:lpstr>Moving the CPS Framework Forward</vt:lpstr>
      <vt:lpstr>PowerPoint Presentation</vt:lpstr>
      <vt:lpstr>CPS Framework Model Requirements</vt:lpstr>
      <vt:lpstr>Tech Transfer Concept</vt:lpstr>
      <vt:lpstr>Evolution of CPS Design Instance</vt:lpstr>
      <vt:lpstr>And now the details ….</vt:lpstr>
      <vt:lpstr>A Union of Technologies</vt:lpstr>
      <vt:lpstr>Framework Open Source Project</vt:lpstr>
      <vt:lpstr>Methodology</vt:lpstr>
      <vt:lpstr>Use Case Methodology</vt:lpstr>
      <vt:lpstr>IEC 62599 Standard</vt:lpstr>
      <vt:lpstr>What Is A Use Case?</vt:lpstr>
      <vt:lpstr>IEC 62559 - Use Case Methodology</vt:lpstr>
      <vt:lpstr>PowerPoint Presentation</vt:lpstr>
      <vt:lpstr>2. Diagram of Smart Thermostat Use Case</vt:lpstr>
      <vt:lpstr>PowerPoint Presentation</vt:lpstr>
      <vt:lpstr>Benefits of a Standard-based Use Case Methodology</vt:lpstr>
      <vt:lpstr>Model Realization</vt:lpstr>
      <vt:lpstr>CPS Framework Modeling Tools</vt:lpstr>
      <vt:lpstr>NIST CPS Framework</vt:lpstr>
      <vt:lpstr>Crash course in UML</vt:lpstr>
      <vt:lpstr>Modeling the CPS Framework and Use Cases</vt:lpstr>
      <vt:lpstr>CPS Framework Object Model in UML</vt:lpstr>
      <vt:lpstr>CPS Framework Aspects</vt:lpstr>
      <vt:lpstr>CPS Functional Decomposition</vt:lpstr>
      <vt:lpstr>Allocation of Aspects to Model Elements</vt:lpstr>
      <vt:lpstr>Aspects and Concerns</vt:lpstr>
      <vt:lpstr>Concerns and Properties</vt:lpstr>
      <vt:lpstr>Model of a Facet: a collection of process activities</vt:lpstr>
      <vt:lpstr>Process Element Depiction of CPS Framework Facets</vt:lpstr>
      <vt:lpstr>Facets</vt:lpstr>
      <vt:lpstr>Activities: Conceptualization Facet</vt:lpstr>
      <vt:lpstr>Activities: Realization Facet</vt:lpstr>
      <vt:lpstr>Activities: Assurance Facet</vt:lpstr>
      <vt:lpstr>Maturity and Versioning</vt:lpstr>
      <vt:lpstr>Turn the crank to generate the XML Schema</vt:lpstr>
      <vt:lpstr>XML Editor of a Use Case</vt:lpstr>
      <vt:lpstr>CPS Framework in XML Schema</vt:lpstr>
      <vt:lpstr>CPS Framework Instance: Trustworthy Thermostat</vt:lpstr>
      <vt:lpstr>Tools Demonstration</vt:lpstr>
      <vt:lpstr>CPS Framework Ontology – Balduccini/Vishik</vt:lpstr>
      <vt:lpstr>Progress</vt:lpstr>
      <vt:lpstr>Progress</vt:lpstr>
      <vt:lpstr>Goals</vt:lpstr>
      <vt:lpstr>Formalization</vt:lpstr>
      <vt:lpstr>Goals of the Formalization</vt:lpstr>
      <vt:lpstr>Proposed Formalization Components</vt:lpstr>
      <vt:lpstr>Proposed Formalization Components</vt:lpstr>
      <vt:lpstr>Generalized Integrated Monitoring &amp; Control System Can be specialized into any of the example systems discussed later </vt:lpstr>
      <vt:lpstr>Aspects, Concerns, Properties for Generalized Integrated Monitoring &amp; Control System</vt:lpstr>
      <vt:lpstr>Summary of Examples</vt:lpstr>
      <vt:lpstr>Example 1 Body Camera</vt:lpstr>
      <vt:lpstr>Example 1 “BodyCam” Diagram</vt:lpstr>
      <vt:lpstr>Example 1 Simplified “BodyCam”</vt:lpstr>
      <vt:lpstr>Aspects, Concerns, Properties</vt:lpstr>
      <vt:lpstr>Formalization</vt:lpstr>
      <vt:lpstr>Formalization</vt:lpstr>
      <vt:lpstr>Formalization</vt:lpstr>
      <vt:lpstr>Example 1</vt:lpstr>
      <vt:lpstr>Example 1</vt:lpstr>
      <vt:lpstr>Example 1</vt:lpstr>
      <vt:lpstr>Example 1</vt:lpstr>
      <vt:lpstr>Example 1</vt:lpstr>
      <vt:lpstr>Example 1</vt:lpstr>
      <vt:lpstr>Example 1</vt:lpstr>
      <vt:lpstr>Example 1 – Step 2</vt:lpstr>
      <vt:lpstr>Example 1 – Step 2</vt:lpstr>
      <vt:lpstr>Example 1 – Step 2</vt:lpstr>
      <vt:lpstr>Example 1 – Step 2</vt:lpstr>
      <vt:lpstr>Example 1 – Step 3</vt:lpstr>
      <vt:lpstr>Example 1 – Step 3</vt:lpstr>
      <vt:lpstr>Example 2 Self-Driving Car (a)</vt:lpstr>
      <vt:lpstr>Example 2 Self-Driving Car (a)</vt:lpstr>
      <vt:lpstr>Example 2: Self-Driving Car (a)</vt:lpstr>
      <vt:lpstr>Example 2: Self-Driving Car (a)</vt:lpstr>
      <vt:lpstr>Example 3 Self-Driving Car (b)</vt:lpstr>
      <vt:lpstr>Example 2 Self-Driving Car (b)</vt:lpstr>
      <vt:lpstr>Example 3: Self-Driving Car (b)</vt:lpstr>
      <vt:lpstr>Example 3: Self-Driving Car (b)</vt:lpstr>
      <vt:lpstr>Example 3 – Step 2</vt:lpstr>
      <vt:lpstr>Example 3 – Step 3</vt:lpstr>
      <vt:lpstr>Example 3 (Variant) Multiple Possible Mitigations</vt:lpstr>
      <vt:lpstr>Example 3 – Step 3 (Extended)</vt:lpstr>
      <vt:lpstr>Conclusions</vt:lpstr>
      <vt:lpstr>Building Community around Trustworthiness</vt:lpstr>
      <vt:lpstr>Looping First Slide</vt:lpstr>
    </vt:vector>
  </TitlesOfParts>
  <Manager/>
  <Company>NIST</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Burns, Martin</dc:creator>
  <cp:keywords/>
  <dc:description/>
  <cp:lastModifiedBy>Griffor, Edward (Fed)</cp:lastModifiedBy>
  <cp:revision>430</cp:revision>
  <cp:lastPrinted>2017-09-25T18:49:02Z</cp:lastPrinted>
  <dcterms:created xsi:type="dcterms:W3CDTF">2015-09-22T13:40:22Z</dcterms:created>
  <dcterms:modified xsi:type="dcterms:W3CDTF">2017-11-22T14:11:47Z</dcterms:modified>
  <cp:category/>
</cp:coreProperties>
</file>